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Lst>
  <p:sldSz cy="6858000" cx="12192000"/>
  <p:notesSz cx="6858000" cy="9144000"/>
  <p:embeddedFontLst>
    <p:embeddedFont>
      <p:font typeface="Tahoma"/>
      <p:regular r:id="rId129"/>
      <p:bold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131" roundtripDataSignature="AMtx7mh90PYVGscYXkO/txQAwGS6oAQq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33033DF2-2251-4BF3-802F-F41C3A957AD3}">
  <a:tblStyle styleId="{33033DF2-2251-4BF3-802F-F41C3A957AD3}" styleName="Table_0">
    <a:wholeTbl>
      <a:tcTxStyle b="off" i="off">
        <a:font>
          <a:latin typeface="等线"/>
          <a:ea typeface="等线"/>
          <a:cs typeface="等线"/>
        </a:font>
        <a:schemeClr val="dk1"/>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9525">
              <a:solidFill>
                <a:srgbClr val="000000">
                  <a:alpha val="0"/>
                </a:srgbClr>
              </a:solidFill>
              <a:prstDash val="solid"/>
              <a:round/>
              <a:headEnd len="sm" w="sm" type="none"/>
              <a:tailEnd len="sm" w="sm" type="none"/>
            </a:ln>
          </a:top>
          <a:bottom>
            <a:ln cap="flat" cmpd="sng" w="9525">
              <a:solidFill>
                <a:srgbClr val="000000">
                  <a:alpha val="0"/>
                </a:srgbClr>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FFFFFF">
              <a:alpha val="0"/>
            </a:srgbClr>
          </a:solidFill>
        </a:fill>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EA177D51-DA56-4FDD-AB0A-3AEA0F5BFCF8}" styleName="Table_1">
    <a:wholeTbl>
      <a:tcTxStyle b="off" i="off">
        <a:font>
          <a:latin typeface="等线"/>
          <a:ea typeface="等线"/>
          <a:cs typeface="等线"/>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等线"/>
          <a:ea typeface="等线"/>
          <a:cs typeface="等线"/>
        </a:font>
        <a:schemeClr val="lt1"/>
      </a:tcTxStyle>
      <a:tcStyle>
        <a:fill>
          <a:solidFill>
            <a:schemeClr val="accent1"/>
          </a:solidFill>
        </a:fill>
      </a:tcStyle>
    </a:lastCol>
    <a:firstCol>
      <a:tcTxStyle b="on" i="off">
        <a:font>
          <a:latin typeface="等线"/>
          <a:ea typeface="等线"/>
          <a:cs typeface="等线"/>
        </a:font>
        <a:schemeClr val="lt1"/>
      </a:tcTxStyle>
      <a:tcStyle>
        <a:fill>
          <a:solidFill>
            <a:schemeClr val="accent1"/>
          </a:solidFill>
        </a:fill>
      </a:tcStyle>
    </a:firstCol>
    <a:lastRow>
      <a:tcTxStyle b="on" i="off">
        <a:font>
          <a:latin typeface="等线"/>
          <a:ea typeface="等线"/>
          <a:cs typeface="等线"/>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等线"/>
          <a:ea typeface="等线"/>
          <a:cs typeface="等线"/>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font" Target="fonts/Tahoma-regular.fntdata"/><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1" Type="http://customschemas.google.com/relationships/presentationmetadata" Target="metadata"/><Relationship Id="rId130" Type="http://schemas.openxmlformats.org/officeDocument/2006/relationships/font" Target="fonts/Tahoma-bold.fntdata"/><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 name="Google Shape;124;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0" name="Google Shape;240;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Unilateral</a:t>
            </a:r>
            <a:r>
              <a:rPr b="0" i="0" lang="en-US" sz="1200">
                <a:solidFill>
                  <a:schemeClr val="dk1"/>
                </a:solidFill>
                <a:latin typeface="Arial"/>
                <a:ea typeface="Arial"/>
                <a:cs typeface="Arial"/>
                <a:sym typeface="Arial"/>
              </a:rPr>
              <a:t> /ˌjuːnɪˈlætrəl/单向的，现在支持双向的？</a:t>
            </a:r>
            <a:r>
              <a:rPr lang="en-US" sz="1200">
                <a:latin typeface="Arial"/>
                <a:ea typeface="Arial"/>
                <a:cs typeface="Arial"/>
                <a:sym typeface="Arial"/>
              </a:rPr>
              <a:t>consumption</a:t>
            </a:r>
            <a:r>
              <a:rPr b="0" i="0" lang="en-US">
                <a:solidFill>
                  <a:srgbClr val="646464"/>
                </a:solidFill>
                <a:latin typeface="Arial"/>
                <a:ea typeface="Arial"/>
                <a:cs typeface="Arial"/>
                <a:sym typeface="Arial"/>
              </a:rPr>
              <a:t>/kənˈsʌmpʃn/    </a:t>
            </a:r>
            <a:r>
              <a:rPr lang="en-US" sz="1200">
                <a:latin typeface="Arial"/>
                <a:ea typeface="Arial"/>
                <a:cs typeface="Arial"/>
                <a:sym typeface="Arial"/>
              </a:rPr>
              <a:t>spectrophotometry</a:t>
            </a:r>
            <a:r>
              <a:rPr b="0" i="0" lang="en-US">
                <a:solidFill>
                  <a:srgbClr val="646464"/>
                </a:solidFill>
                <a:latin typeface="Arial"/>
                <a:ea typeface="Arial"/>
                <a:cs typeface="Arial"/>
                <a:sym typeface="Arial"/>
              </a:rPr>
              <a:t>/ˌspektrəʊfəʊˈtɒmɪtri/</a:t>
            </a:r>
            <a:endParaRPr b="0" i="0"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The instrument can support stat function. It means If there are emergency samples, </a:t>
            </a:r>
            <a:endParaRPr/>
          </a:p>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Adopt采用</a:t>
            </a:r>
            <a:endParaRPr b="0" i="0" sz="1200">
              <a:solidFill>
                <a:schemeClr val="dk1"/>
              </a:solidFill>
              <a:latin typeface="Arial"/>
              <a:ea typeface="Arial"/>
              <a:cs typeface="Arial"/>
              <a:sym typeface="Arial"/>
            </a:endParaRPr>
          </a:p>
        </p:txBody>
      </p:sp>
      <p:sp>
        <p:nvSpPr>
          <p:cNvPr id="241" name="Google Shape;241;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0" name="Shape 1400"/>
        <p:cNvGrpSpPr/>
        <p:nvPr/>
      </p:nvGrpSpPr>
      <p:grpSpPr>
        <a:xfrm>
          <a:off x="0" y="0"/>
          <a:ext cx="0" cy="0"/>
          <a:chOff x="0" y="0"/>
          <a:chExt cx="0" cy="0"/>
        </a:xfrm>
      </p:grpSpPr>
      <p:sp>
        <p:nvSpPr>
          <p:cNvPr id="1401" name="Google Shape;1401;p10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2" name="Google Shape;1402;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p10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13" name="Google Shape;1413;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2" name="Shape 1422"/>
        <p:cNvGrpSpPr/>
        <p:nvPr/>
      </p:nvGrpSpPr>
      <p:grpSpPr>
        <a:xfrm>
          <a:off x="0" y="0"/>
          <a:ext cx="0" cy="0"/>
          <a:chOff x="0" y="0"/>
          <a:chExt cx="0" cy="0"/>
        </a:xfrm>
      </p:grpSpPr>
      <p:sp>
        <p:nvSpPr>
          <p:cNvPr id="1423" name="Google Shape;1423;p10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4" name="Google Shape;142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1" name="Shape 1431"/>
        <p:cNvGrpSpPr/>
        <p:nvPr/>
      </p:nvGrpSpPr>
      <p:grpSpPr>
        <a:xfrm>
          <a:off x="0" y="0"/>
          <a:ext cx="0" cy="0"/>
          <a:chOff x="0" y="0"/>
          <a:chExt cx="0" cy="0"/>
        </a:xfrm>
      </p:grpSpPr>
      <p:sp>
        <p:nvSpPr>
          <p:cNvPr id="1432" name="Google Shape;1432;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3" name="Google Shape;1433;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residual/rɪˈzɪdjuəl/</a:t>
            </a:r>
            <a:endParaRPr/>
          </a:p>
          <a:p>
            <a:pPr indent="0" lvl="0" marL="0" rtl="0" algn="l">
              <a:spcBef>
                <a:spcPts val="0"/>
              </a:spcBef>
              <a:spcAft>
                <a:spcPts val="0"/>
              </a:spcAft>
              <a:buNone/>
            </a:pPr>
            <a:br>
              <a:rPr lang="en-US"/>
            </a:br>
            <a:endParaRPr/>
          </a:p>
        </p:txBody>
      </p:sp>
      <p:sp>
        <p:nvSpPr>
          <p:cNvPr id="1434" name="Google Shape;1434;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0" name="Shape 1440"/>
        <p:cNvGrpSpPr/>
        <p:nvPr/>
      </p:nvGrpSpPr>
      <p:grpSpPr>
        <a:xfrm>
          <a:off x="0" y="0"/>
          <a:ext cx="0" cy="0"/>
          <a:chOff x="0" y="0"/>
          <a:chExt cx="0" cy="0"/>
        </a:xfrm>
      </p:grpSpPr>
      <p:sp>
        <p:nvSpPr>
          <p:cNvPr id="1441" name="Google Shape;1441;p10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42" name="Google Shape;1442;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9" name="Shape 1449"/>
        <p:cNvGrpSpPr/>
        <p:nvPr/>
      </p:nvGrpSpPr>
      <p:grpSpPr>
        <a:xfrm>
          <a:off x="0" y="0"/>
          <a:ext cx="0" cy="0"/>
          <a:chOff x="0" y="0"/>
          <a:chExt cx="0" cy="0"/>
        </a:xfrm>
      </p:grpSpPr>
      <p:sp>
        <p:nvSpPr>
          <p:cNvPr id="1450" name="Google Shape;1450;p10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1" name="Google Shape;1451;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10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4" name="Google Shape;1464;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1" name="Shape 1471"/>
        <p:cNvGrpSpPr/>
        <p:nvPr/>
      </p:nvGrpSpPr>
      <p:grpSpPr>
        <a:xfrm>
          <a:off x="0" y="0"/>
          <a:ext cx="0" cy="0"/>
          <a:chOff x="0" y="0"/>
          <a:chExt cx="0" cy="0"/>
        </a:xfrm>
      </p:grpSpPr>
      <p:sp>
        <p:nvSpPr>
          <p:cNvPr id="1472" name="Google Shape;1472;p10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73" name="Google Shape;1473;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82" name="Google Shape;1482;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p10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05" name="Google Shape;1505;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0" name="Google Shape;250;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STAT急诊样本周转时间sample turnaround time</a:t>
            </a:r>
            <a:endParaRPr/>
          </a:p>
          <a:p>
            <a:pPr indent="0" lvl="0" marL="0" rtl="0" algn="l">
              <a:spcBef>
                <a:spcPts val="0"/>
              </a:spcBef>
              <a:spcAft>
                <a:spcPts val="0"/>
              </a:spcAft>
              <a:buNone/>
            </a:pPr>
            <a:r>
              <a:rPr lang="en-US" sz="1200"/>
              <a:t>There are 63 cuvettes for reaction.</a:t>
            </a:r>
            <a:endParaRPr/>
          </a:p>
          <a:p>
            <a:pPr indent="0" lvl="0" marL="0" marR="0" rtl="0" algn="l">
              <a:lnSpc>
                <a:spcPct val="100000"/>
              </a:lnSpc>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serum/ˈsɪərəm/血清  plasm/ˈplæzmə/</a:t>
            </a:r>
            <a:endParaRPr/>
          </a:p>
          <a:p>
            <a:pPr indent="0" lvl="0" marL="0" marR="0" rtl="0" algn="l">
              <a:lnSpc>
                <a:spcPct val="100000"/>
              </a:lnSpc>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Volume can be as low as 90ul</a:t>
            </a:r>
            <a:endParaRPr/>
          </a:p>
          <a:p>
            <a:pPr indent="0" lvl="0" marL="0" marR="0" rtl="0" algn="l">
              <a:lnSpc>
                <a:spcPct val="100000"/>
              </a:lnSpc>
              <a:spcBef>
                <a:spcPts val="0"/>
              </a:spcBef>
              <a:spcAft>
                <a:spcPts val="0"/>
              </a:spcAft>
              <a:buClr>
                <a:schemeClr val="dk1"/>
              </a:buClr>
              <a:buSzPts val="1200"/>
              <a:buFont typeface="Arial"/>
              <a:buNone/>
            </a:pPr>
            <a:r>
              <a:t/>
            </a:r>
            <a:endParaRPr/>
          </a:p>
        </p:txBody>
      </p:sp>
      <p:sp>
        <p:nvSpPr>
          <p:cNvPr id="251" name="Google Shape;251;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3" name="Shape 1523"/>
        <p:cNvGrpSpPr/>
        <p:nvPr/>
      </p:nvGrpSpPr>
      <p:grpSpPr>
        <a:xfrm>
          <a:off x="0" y="0"/>
          <a:ext cx="0" cy="0"/>
          <a:chOff x="0" y="0"/>
          <a:chExt cx="0" cy="0"/>
        </a:xfrm>
      </p:grpSpPr>
      <p:sp>
        <p:nvSpPr>
          <p:cNvPr id="1524" name="Google Shape;1524;p1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5" name="Google Shape;1525;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3" name="Shape 1543"/>
        <p:cNvGrpSpPr/>
        <p:nvPr/>
      </p:nvGrpSpPr>
      <p:grpSpPr>
        <a:xfrm>
          <a:off x="0" y="0"/>
          <a:ext cx="0" cy="0"/>
          <a:chOff x="0" y="0"/>
          <a:chExt cx="0" cy="0"/>
        </a:xfrm>
      </p:grpSpPr>
      <p:sp>
        <p:nvSpPr>
          <p:cNvPr id="1544" name="Google Shape;1544;p1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5" name="Google Shape;1545;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p1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79" name="Google Shape;1579;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1" name="Shape 1601"/>
        <p:cNvGrpSpPr/>
        <p:nvPr/>
      </p:nvGrpSpPr>
      <p:grpSpPr>
        <a:xfrm>
          <a:off x="0" y="0"/>
          <a:ext cx="0" cy="0"/>
          <a:chOff x="0" y="0"/>
          <a:chExt cx="0" cy="0"/>
        </a:xfrm>
      </p:grpSpPr>
      <p:sp>
        <p:nvSpPr>
          <p:cNvPr id="1602" name="Google Shape;1602;p1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03" name="Google Shape;1603;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5" name="Shape 1635"/>
        <p:cNvGrpSpPr/>
        <p:nvPr/>
      </p:nvGrpSpPr>
      <p:grpSpPr>
        <a:xfrm>
          <a:off x="0" y="0"/>
          <a:ext cx="0" cy="0"/>
          <a:chOff x="0" y="0"/>
          <a:chExt cx="0" cy="0"/>
        </a:xfrm>
      </p:grpSpPr>
      <p:sp>
        <p:nvSpPr>
          <p:cNvPr id="1636" name="Google Shape;1636;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7" name="Google Shape;1637;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8" name="Shape 1658"/>
        <p:cNvGrpSpPr/>
        <p:nvPr/>
      </p:nvGrpSpPr>
      <p:grpSpPr>
        <a:xfrm>
          <a:off x="0" y="0"/>
          <a:ext cx="0" cy="0"/>
          <a:chOff x="0" y="0"/>
          <a:chExt cx="0" cy="0"/>
        </a:xfrm>
      </p:grpSpPr>
      <p:sp>
        <p:nvSpPr>
          <p:cNvPr id="1659" name="Google Shape;1659;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60" name="Google Shape;1660;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 condensate/kənˈdenseɪt/</a:t>
            </a:r>
            <a:endParaRPr/>
          </a:p>
          <a:p>
            <a:pPr indent="0" lvl="0" marL="0" rtl="0" algn="l">
              <a:spcBef>
                <a:spcPts val="0"/>
              </a:spcBef>
              <a:spcAft>
                <a:spcPts val="0"/>
              </a:spcAft>
              <a:buNone/>
            </a:pPr>
            <a:r>
              <a:t/>
            </a:r>
            <a:endParaRPr/>
          </a:p>
        </p:txBody>
      </p:sp>
      <p:sp>
        <p:nvSpPr>
          <p:cNvPr id="1661" name="Google Shape;1661;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9" name="Shape 1689"/>
        <p:cNvGrpSpPr/>
        <p:nvPr/>
      </p:nvGrpSpPr>
      <p:grpSpPr>
        <a:xfrm>
          <a:off x="0" y="0"/>
          <a:ext cx="0" cy="0"/>
          <a:chOff x="0" y="0"/>
          <a:chExt cx="0" cy="0"/>
        </a:xfrm>
      </p:grpSpPr>
      <p:sp>
        <p:nvSpPr>
          <p:cNvPr id="1690" name="Google Shape;1690;p1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1" name="Google Shape;1691;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5" name="Shape 1695"/>
        <p:cNvGrpSpPr/>
        <p:nvPr/>
      </p:nvGrpSpPr>
      <p:grpSpPr>
        <a:xfrm>
          <a:off x="0" y="0"/>
          <a:ext cx="0" cy="0"/>
          <a:chOff x="0" y="0"/>
          <a:chExt cx="0" cy="0"/>
        </a:xfrm>
      </p:grpSpPr>
      <p:sp>
        <p:nvSpPr>
          <p:cNvPr id="1696" name="Google Shape;1696;p1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97" name="Google Shape;1697;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3" name="Shape 1703"/>
        <p:cNvGrpSpPr/>
        <p:nvPr/>
      </p:nvGrpSpPr>
      <p:grpSpPr>
        <a:xfrm>
          <a:off x="0" y="0"/>
          <a:ext cx="0" cy="0"/>
          <a:chOff x="0" y="0"/>
          <a:chExt cx="0" cy="0"/>
        </a:xfrm>
      </p:grpSpPr>
      <p:sp>
        <p:nvSpPr>
          <p:cNvPr id="1704" name="Google Shape;1704;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05" name="Google Shape;1705;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6" name="Google Shape;1706;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4" name="Google Shape;1714;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 hanging/ˈhæŋɪŋ/           </a:t>
            </a:r>
            <a:endParaRPr b="0" i="0">
              <a:solidFill>
                <a:srgbClr val="646464"/>
              </a:solidFill>
              <a:latin typeface="Arial"/>
              <a:ea typeface="Arial"/>
              <a:cs typeface="Arial"/>
              <a:sym typeface="Arial"/>
            </a:endParaRPr>
          </a:p>
        </p:txBody>
      </p:sp>
      <p:sp>
        <p:nvSpPr>
          <p:cNvPr id="1715" name="Google Shape;1715;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0" name="Google Shape;26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t>turbidimetry</a:t>
            </a:r>
            <a:r>
              <a:rPr b="0" i="0" lang="en-US" sz="1200">
                <a:solidFill>
                  <a:schemeClr val="dk1"/>
                </a:solidFill>
                <a:latin typeface="Arial"/>
                <a:ea typeface="Arial"/>
                <a:cs typeface="Arial"/>
                <a:sym typeface="Arial"/>
              </a:rPr>
              <a:t>/ˌtɜːbɪˈdɪmɪtrɪ/比浊法  assay</a:t>
            </a:r>
            <a:r>
              <a:rPr b="0" i="0" lang="en-US">
                <a:solidFill>
                  <a:srgbClr val="646464"/>
                </a:solidFill>
                <a:latin typeface="Arial"/>
                <a:ea typeface="Arial"/>
                <a:cs typeface="Arial"/>
                <a:sym typeface="Arial"/>
              </a:rPr>
              <a:t>/əˈseɪ/     </a:t>
            </a:r>
            <a:r>
              <a:rPr lang="en-US" sz="1200"/>
              <a:t> Kinetic </a:t>
            </a:r>
            <a:r>
              <a:rPr b="0" i="0" lang="en-US">
                <a:solidFill>
                  <a:srgbClr val="646464"/>
                </a:solidFill>
                <a:latin typeface="Arial"/>
                <a:ea typeface="Arial"/>
                <a:cs typeface="Arial"/>
                <a:sym typeface="Arial"/>
              </a:rPr>
              <a:t>/kɪˈnetɪk/</a:t>
            </a:r>
            <a:endParaRPr/>
          </a:p>
          <a:p>
            <a:pPr indent="0" lvl="0" marL="0" marR="0" rtl="0" algn="l">
              <a:lnSpc>
                <a:spcPct val="100000"/>
              </a:lnSpc>
              <a:spcBef>
                <a:spcPts val="0"/>
              </a:spcBef>
              <a:spcAft>
                <a:spcPts val="0"/>
              </a:spcAft>
              <a:buClr>
                <a:schemeClr val="dk1"/>
              </a:buClr>
              <a:buSzPts val="1200"/>
              <a:buFont typeface="Arial"/>
              <a:buNone/>
            </a:pPr>
            <a:r>
              <a:t/>
            </a:r>
            <a:endParaRPr b="0" i="0"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功率有20%会被消耗（ups推荐）</a:t>
            </a:r>
            <a:endParaRPr b="0" i="0" sz="1200">
              <a:solidFill>
                <a:schemeClr val="dk1"/>
              </a:solidFill>
              <a:latin typeface="Arial"/>
              <a:ea typeface="Arial"/>
              <a:cs typeface="Arial"/>
              <a:sym typeface="Arial"/>
            </a:endParaRPr>
          </a:p>
        </p:txBody>
      </p:sp>
      <p:sp>
        <p:nvSpPr>
          <p:cNvPr id="261" name="Google Shape;26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23" name="Google Shape;1723;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 </a:t>
            </a:r>
            <a:r>
              <a:rPr lang="en-US" sz="1200">
                <a:latin typeface="Arial"/>
                <a:ea typeface="Arial"/>
                <a:cs typeface="Arial"/>
                <a:sym typeface="Arial"/>
              </a:rPr>
              <a:t>collided</a:t>
            </a:r>
            <a:r>
              <a:rPr b="0" i="0" lang="en-US">
                <a:solidFill>
                  <a:srgbClr val="646464"/>
                </a:solidFill>
                <a:latin typeface="Arial"/>
                <a:ea typeface="Arial"/>
                <a:cs typeface="Arial"/>
                <a:sym typeface="Arial"/>
              </a:rPr>
              <a:t>/kəˈlaɪdɪd/碰撞</a:t>
            </a:r>
            <a:endParaRPr b="0" i="0">
              <a:solidFill>
                <a:srgbClr val="646464"/>
              </a:solidFill>
              <a:latin typeface="Arial"/>
              <a:ea typeface="Arial"/>
              <a:cs typeface="Arial"/>
              <a:sym typeface="Arial"/>
            </a:endParaRPr>
          </a:p>
          <a:p>
            <a:pPr indent="0" lvl="0" marL="0" rtl="0" algn="l">
              <a:spcBef>
                <a:spcPts val="0"/>
              </a:spcBef>
              <a:spcAft>
                <a:spcPts val="0"/>
              </a:spcAft>
              <a:buClr>
                <a:schemeClr val="dk1"/>
              </a:buClr>
              <a:buSzPts val="1200"/>
              <a:buFont typeface="Arial"/>
              <a:buNone/>
            </a:pPr>
            <a:r>
              <a:rPr lang="en-US" sz="1200">
                <a:latin typeface="Arial"/>
                <a:ea typeface="Arial"/>
                <a:cs typeface="Arial"/>
                <a:sym typeface="Arial"/>
              </a:rPr>
              <a:t>sliding sleeve </a:t>
            </a:r>
            <a:r>
              <a:rPr b="0" i="0" lang="en-US">
                <a:solidFill>
                  <a:srgbClr val="646464"/>
                </a:solidFill>
                <a:latin typeface="Arial"/>
                <a:ea typeface="Arial"/>
                <a:cs typeface="Arial"/>
                <a:sym typeface="Arial"/>
              </a:rPr>
              <a:t>/ˈslaɪdɪŋ sliːv/  </a:t>
            </a:r>
            <a:endParaRPr/>
          </a:p>
          <a:p>
            <a:pPr indent="0" lvl="0" marL="0" rtl="0" algn="l">
              <a:spcBef>
                <a:spcPts val="0"/>
              </a:spcBef>
              <a:spcAft>
                <a:spcPts val="0"/>
              </a:spcAft>
              <a:buNone/>
            </a:pPr>
            <a:br>
              <a:rPr lang="en-US"/>
            </a:br>
            <a:endParaRPr/>
          </a:p>
        </p:txBody>
      </p:sp>
      <p:sp>
        <p:nvSpPr>
          <p:cNvPr id="1724" name="Google Shape;1724;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2" name="Google Shape;1732;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200"/>
              <a:buFont typeface="Arial"/>
              <a:buNone/>
            </a:pPr>
            <a:r>
              <a:rPr lang="en-US" sz="1200">
                <a:latin typeface="Arial"/>
                <a:ea typeface="Arial"/>
                <a:cs typeface="Arial"/>
                <a:sym typeface="Arial"/>
              </a:rPr>
              <a:t>execute</a:t>
            </a:r>
            <a:r>
              <a:rPr b="0" i="0" lang="en-US">
                <a:solidFill>
                  <a:srgbClr val="646464"/>
                </a:solidFill>
                <a:latin typeface="Arial"/>
                <a:ea typeface="Arial"/>
                <a:cs typeface="Arial"/>
                <a:sym typeface="Arial"/>
              </a:rPr>
              <a:t>/ˈeksɪkjuːt/</a:t>
            </a:r>
            <a:endParaRPr/>
          </a:p>
          <a:p>
            <a:pPr indent="0" lvl="0" marL="0" rtl="0" algn="l">
              <a:spcBef>
                <a:spcPts val="0"/>
              </a:spcBef>
              <a:spcAft>
                <a:spcPts val="0"/>
              </a:spcAft>
              <a:buNone/>
            </a:pPr>
            <a:br>
              <a:rPr lang="en-US"/>
            </a:br>
            <a:endParaRPr/>
          </a:p>
        </p:txBody>
      </p:sp>
      <p:sp>
        <p:nvSpPr>
          <p:cNvPr id="1733" name="Google Shape;1733;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9" name="Shape 1739"/>
        <p:cNvGrpSpPr/>
        <p:nvPr/>
      </p:nvGrpSpPr>
      <p:grpSpPr>
        <a:xfrm>
          <a:off x="0" y="0"/>
          <a:ext cx="0" cy="0"/>
          <a:chOff x="0" y="0"/>
          <a:chExt cx="0" cy="0"/>
        </a:xfrm>
      </p:grpSpPr>
      <p:sp>
        <p:nvSpPr>
          <p:cNvPr id="1740" name="Google Shape;1740;p1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1" name="Google Shape;1741;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p1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9" name="Google Shape;1749;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0" name="Google Shape;270;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2E75B5"/>
              </a:buClr>
              <a:buSzPts val="1200"/>
              <a:buFont typeface="Arial"/>
              <a:buNone/>
            </a:pPr>
            <a:r>
              <a:rPr lang="en-US" sz="1200">
                <a:solidFill>
                  <a:srgbClr val="2E75B5"/>
                </a:solidFill>
                <a:latin typeface="Arial"/>
                <a:ea typeface="Arial"/>
                <a:cs typeface="Arial"/>
                <a:sym typeface="Arial"/>
              </a:rPr>
              <a:t>Rheumatism</a:t>
            </a:r>
            <a:r>
              <a:rPr b="0" i="0" lang="en-US">
                <a:solidFill>
                  <a:srgbClr val="646464"/>
                </a:solidFill>
                <a:latin typeface="Arial"/>
                <a:ea typeface="Arial"/>
                <a:cs typeface="Arial"/>
                <a:sym typeface="Arial"/>
              </a:rPr>
              <a:t>/ˈruːmətɪzəm/风湿类</a:t>
            </a:r>
            <a:endParaRPr b="0" i="0">
              <a:solidFill>
                <a:srgbClr val="646464"/>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t>The machine has the following 70 testable items.    renal</a:t>
            </a:r>
            <a:r>
              <a:rPr b="0" i="0" lang="en-US">
                <a:solidFill>
                  <a:srgbClr val="646464"/>
                </a:solidFill>
                <a:latin typeface="Arial"/>
                <a:ea typeface="Arial"/>
                <a:cs typeface="Arial"/>
                <a:sym typeface="Arial"/>
              </a:rPr>
              <a:t>/ˈriːnl/</a:t>
            </a:r>
            <a:endParaRPr/>
          </a:p>
          <a:p>
            <a:pPr indent="0" lvl="0" marL="0" rtl="0" algn="l">
              <a:spcBef>
                <a:spcPts val="0"/>
              </a:spcBef>
              <a:spcAft>
                <a:spcPts val="0"/>
              </a:spcAft>
              <a:buNone/>
            </a:pPr>
            <a:r>
              <a:t/>
            </a:r>
            <a:endParaRPr/>
          </a:p>
        </p:txBody>
      </p:sp>
      <p:sp>
        <p:nvSpPr>
          <p:cNvPr id="271" name="Google Shape;271;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9" name="Google Shape;309;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5" name="Google Shape;315;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66666"/>
              </a:buClr>
              <a:buSzPts val="1200"/>
              <a:buFont typeface="Tahoma"/>
              <a:buNone/>
            </a:pPr>
            <a:r>
              <a:rPr b="0" i="0" lang="en-US">
                <a:solidFill>
                  <a:srgbClr val="666666"/>
                </a:solidFill>
                <a:latin typeface="Tahoma"/>
                <a:ea typeface="Tahoma"/>
                <a:cs typeface="Tahoma"/>
                <a:sym typeface="Tahoma"/>
              </a:rPr>
              <a:t>Absorbance is proportional to concentration   </a:t>
            </a:r>
            <a:r>
              <a:rPr b="0" lang="en-US" sz="1200">
                <a:solidFill>
                  <a:srgbClr val="2F5496"/>
                </a:solidFill>
              </a:rPr>
              <a:t>absorption</a:t>
            </a:r>
            <a:r>
              <a:rPr b="1" lang="en-US" sz="1200">
                <a:solidFill>
                  <a:srgbClr val="2F5496"/>
                </a:solidFill>
              </a:rPr>
              <a:t> </a:t>
            </a:r>
            <a:r>
              <a:rPr b="0" i="0" lang="en-US">
                <a:solidFill>
                  <a:srgbClr val="646464"/>
                </a:solidFill>
                <a:latin typeface="Arial"/>
                <a:ea typeface="Arial"/>
                <a:cs typeface="Arial"/>
                <a:sym typeface="Arial"/>
              </a:rPr>
              <a:t>/əbˈzɔːpʃn; əbˈsɔːpʃn/</a:t>
            </a:r>
            <a:endParaRPr/>
          </a:p>
          <a:p>
            <a:pPr indent="0" lvl="0" marL="0" marR="0" rtl="0" algn="l">
              <a:lnSpc>
                <a:spcPct val="100000"/>
              </a:lnSpc>
              <a:spcBef>
                <a:spcPts val="0"/>
              </a:spcBef>
              <a:spcAft>
                <a:spcPts val="0"/>
              </a:spcAft>
              <a:buClr>
                <a:schemeClr val="dk1"/>
              </a:buClr>
              <a:buSzPts val="1200"/>
              <a:buFont typeface="Arial"/>
              <a:buNone/>
            </a:pPr>
            <a:r>
              <a:t/>
            </a:r>
            <a:endParaRPr b="0" i="0">
              <a:solidFill>
                <a:srgbClr val="666666"/>
              </a:solidFill>
              <a:latin typeface="Tahoma"/>
              <a:ea typeface="Tahoma"/>
              <a:cs typeface="Tahoma"/>
              <a:sym typeface="Tahoma"/>
            </a:endParaRPr>
          </a:p>
          <a:p>
            <a:pPr indent="0" lvl="0" marL="0" rtl="0" algn="l">
              <a:spcBef>
                <a:spcPts val="0"/>
              </a:spcBef>
              <a:spcAft>
                <a:spcPts val="0"/>
              </a:spcAft>
              <a:buNone/>
            </a:pPr>
            <a:r>
              <a:t/>
            </a:r>
            <a:endParaRPr/>
          </a:p>
        </p:txBody>
      </p:sp>
      <p:sp>
        <p:nvSpPr>
          <p:cNvPr id="316" name="Google Shape;316;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2" name="Shape 322"/>
        <p:cNvGrpSpPr/>
        <p:nvPr/>
      </p:nvGrpSpPr>
      <p:grpSpPr>
        <a:xfrm>
          <a:off x="0" y="0"/>
          <a:ext cx="0" cy="0"/>
          <a:chOff x="0" y="0"/>
          <a:chExt cx="0" cy="0"/>
        </a:xfrm>
      </p:grpSpPr>
      <p:sp>
        <p:nvSpPr>
          <p:cNvPr id="323" name="Google Shape;323;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4" name="Google Shape;324;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Photometer</a:t>
            </a:r>
            <a:endParaRPr sz="1200">
              <a:latin typeface="Arial"/>
              <a:ea typeface="Arial"/>
              <a:cs typeface="Arial"/>
              <a:sym typeface="Arial"/>
            </a:endParaRPr>
          </a:p>
        </p:txBody>
      </p:sp>
      <p:sp>
        <p:nvSpPr>
          <p:cNvPr id="325" name="Google Shape;325;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6" name="Shape 346"/>
        <p:cNvGrpSpPr/>
        <p:nvPr/>
      </p:nvGrpSpPr>
      <p:grpSpPr>
        <a:xfrm>
          <a:off x="0" y="0"/>
          <a:ext cx="0" cy="0"/>
          <a:chOff x="0" y="0"/>
          <a:chExt cx="0" cy="0"/>
        </a:xfrm>
      </p:grpSpPr>
      <p:sp>
        <p:nvSpPr>
          <p:cNvPr id="347" name="Google Shape;347;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8" name="Google Shape;348;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333333"/>
              </a:buClr>
              <a:buSzPts val="1200"/>
              <a:buFont typeface="Arial"/>
              <a:buNone/>
            </a:pPr>
            <a:r>
              <a:rPr lang="en-US" sz="1200">
                <a:solidFill>
                  <a:srgbClr val="333333"/>
                </a:solidFill>
                <a:latin typeface="Arial"/>
                <a:ea typeface="Arial"/>
                <a:cs typeface="Arial"/>
                <a:sym typeface="Arial"/>
              </a:rPr>
              <a:t>Scissor</a:t>
            </a:r>
            <a:r>
              <a:rPr b="0" i="0" lang="en-US" sz="1200">
                <a:solidFill>
                  <a:schemeClr val="dk1"/>
                </a:solidFill>
                <a:latin typeface="Arial"/>
                <a:ea typeface="Arial"/>
                <a:cs typeface="Arial"/>
                <a:sym typeface="Arial"/>
              </a:rPr>
              <a:t> /ˈsɪzə(r)/剪刀   </a:t>
            </a:r>
            <a:r>
              <a:rPr lang="en-US">
                <a:solidFill>
                  <a:srgbClr val="333333"/>
                </a:solidFill>
                <a:latin typeface="Arial"/>
                <a:ea typeface="Arial"/>
                <a:cs typeface="Arial"/>
                <a:sym typeface="Arial"/>
              </a:rPr>
              <a:t>Pincer pliers老虎钳</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355" name="Google Shape;355;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longer of the tube length, the bigger of the clog possibility</a:t>
            </a:r>
            <a:endParaRPr/>
          </a:p>
          <a:p>
            <a:pPr indent="0" lvl="0" marL="0" rtl="0" algn="l">
              <a:spcBef>
                <a:spcPts val="0"/>
              </a:spcBef>
              <a:spcAft>
                <a:spcPts val="0"/>
              </a:spcAft>
              <a:buNone/>
            </a:pPr>
            <a:r>
              <a:t/>
            </a:r>
            <a:endParaRPr/>
          </a:p>
        </p:txBody>
      </p:sp>
      <p:sp>
        <p:nvSpPr>
          <p:cNvPr id="379" name="Google Shape;379;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9" name="Google Shape;389;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E3033"/>
                </a:solidFill>
                <a:latin typeface="Arial"/>
                <a:ea typeface="Arial"/>
                <a:cs typeface="Arial"/>
                <a:sym typeface="Arial"/>
              </a:rPr>
              <a:t>交流电 (Alternating Current)</a:t>
            </a:r>
            <a:endParaRPr/>
          </a:p>
        </p:txBody>
      </p:sp>
      <p:sp>
        <p:nvSpPr>
          <p:cNvPr id="390" name="Google Shape;390;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9" name="Google Shape;399;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chemeClr val="dk1"/>
              </a:buClr>
              <a:buSzPts val="1200"/>
              <a:buFont typeface="Arial"/>
              <a:buChar char="•"/>
            </a:pPr>
            <a:r>
              <a:rPr b="0" i="0" lang="en-US" sz="1200">
                <a:solidFill>
                  <a:schemeClr val="dk1"/>
                </a:solidFill>
                <a:latin typeface="Arial"/>
                <a:ea typeface="Arial"/>
                <a:cs typeface="Arial"/>
                <a:sym typeface="Arial"/>
              </a:rPr>
              <a:t>abbreviation/əˌbriːviˈeɪʃn/ 缩写     via </a:t>
            </a:r>
            <a:r>
              <a:rPr b="0" i="0" lang="en-US">
                <a:solidFill>
                  <a:srgbClr val="646464"/>
                </a:solidFill>
                <a:latin typeface="Arial"/>
                <a:ea typeface="Arial"/>
                <a:cs typeface="Arial"/>
                <a:sym typeface="Arial"/>
              </a:rPr>
              <a:t>/ˈvaɪə/      exceed/ɪkˈsiːd/      silicate /ˈsɪlɪkeɪt/硅酸盐</a:t>
            </a:r>
            <a:endParaRPr b="0" i="0">
              <a:solidFill>
                <a:srgbClr val="646464"/>
              </a:solidFill>
              <a:latin typeface="Arial"/>
              <a:ea typeface="Arial"/>
              <a:cs typeface="Arial"/>
              <a:sym typeface="Arial"/>
            </a:endParaRPr>
          </a:p>
          <a:p>
            <a:pPr indent="0" lvl="0" marL="0" marR="0" rtl="0" algn="l">
              <a:lnSpc>
                <a:spcPct val="100000"/>
              </a:lnSpc>
              <a:spcBef>
                <a:spcPts val="0"/>
              </a:spcBef>
              <a:spcAft>
                <a:spcPts val="0"/>
              </a:spcAft>
              <a:buClr>
                <a:srgbClr val="646464"/>
              </a:buClr>
              <a:buSzPts val="1200"/>
              <a:buFont typeface="Arial"/>
              <a:buNone/>
            </a:pPr>
            <a:r>
              <a:rPr b="0" i="0" lang="en-US" sz="1200">
                <a:solidFill>
                  <a:srgbClr val="646464"/>
                </a:solidFill>
                <a:latin typeface="Arial"/>
                <a:ea typeface="Arial"/>
                <a:cs typeface="Arial"/>
                <a:sym typeface="Arial"/>
              </a:rPr>
              <a:t>If the tank over the analyzer’s height, it will make the pump under pressure which may damage the pump.</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00" name="Google Shape;400;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protrusion/prəˈtruːʒn/突起       drainage/ˈdreɪnɪdʒ/排水</a:t>
            </a:r>
            <a:endParaRPr b="0" i="0">
              <a:solidFill>
                <a:srgbClr val="646464"/>
              </a:solidFill>
              <a:latin typeface="Arial"/>
              <a:ea typeface="Arial"/>
              <a:cs typeface="Arial"/>
              <a:sym typeface="Arial"/>
            </a:endParaRPr>
          </a:p>
          <a:p>
            <a:pPr indent="0" lvl="0" marL="0" marR="0" rtl="0" algn="l">
              <a:lnSpc>
                <a:spcPct val="100000"/>
              </a:lnSpc>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The instrument mainly uses gravity to discharge the waste liquid</a:t>
            </a:r>
            <a:endParaRPr/>
          </a:p>
        </p:txBody>
      </p:sp>
      <p:sp>
        <p:nvSpPr>
          <p:cNvPr id="410" name="Google Shape;410;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9" name="Google Shape;419;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Tilting倾斜</a:t>
            </a:r>
            <a:r>
              <a:rPr b="0" i="0" lang="en-US">
                <a:solidFill>
                  <a:srgbClr val="646464"/>
                </a:solidFill>
                <a:latin typeface="Arial"/>
                <a:ea typeface="Arial"/>
                <a:cs typeface="Arial"/>
                <a:sym typeface="Arial"/>
              </a:rPr>
              <a:t>           </a:t>
            </a:r>
            <a:r>
              <a:rPr lang="en-US" sz="1200">
                <a:latin typeface="Arial"/>
                <a:ea typeface="Arial"/>
                <a:cs typeface="Arial"/>
                <a:sym typeface="Arial"/>
              </a:rPr>
              <a:t>bruises</a:t>
            </a:r>
            <a:r>
              <a:rPr b="0" i="0" lang="en-US">
                <a:solidFill>
                  <a:srgbClr val="646464"/>
                </a:solidFill>
                <a:latin typeface="Arial"/>
                <a:ea typeface="Arial"/>
                <a:cs typeface="Arial"/>
                <a:sym typeface="Arial"/>
              </a:rPr>
              <a:t> /ˈbruːzɪz/</a:t>
            </a:r>
            <a:endParaRPr/>
          </a:p>
          <a:p>
            <a:pPr indent="0" lvl="0" marL="0" rtl="0" algn="l">
              <a:spcBef>
                <a:spcPts val="0"/>
              </a:spcBef>
              <a:spcAft>
                <a:spcPts val="0"/>
              </a:spcAft>
              <a:buNone/>
            </a:pPr>
            <a:r>
              <a:t/>
            </a:r>
            <a:endParaRPr/>
          </a:p>
        </p:txBody>
      </p:sp>
      <p:sp>
        <p:nvSpPr>
          <p:cNvPr id="420" name="Google Shape;420;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7" name="Shape 427"/>
        <p:cNvGrpSpPr/>
        <p:nvPr/>
      </p:nvGrpSpPr>
      <p:grpSpPr>
        <a:xfrm>
          <a:off x="0" y="0"/>
          <a:ext cx="0" cy="0"/>
          <a:chOff x="0" y="0"/>
          <a:chExt cx="0" cy="0"/>
        </a:xfrm>
      </p:grpSpPr>
      <p:sp>
        <p:nvSpPr>
          <p:cNvPr id="428" name="Google Shape;42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9" name="Google Shape;429;p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t>tape</a:t>
            </a:r>
            <a:r>
              <a:rPr b="0" i="0" lang="en-US" sz="1200">
                <a:solidFill>
                  <a:schemeClr val="dk1"/>
                </a:solidFill>
                <a:latin typeface="Arial"/>
                <a:ea typeface="Arial"/>
                <a:cs typeface="Arial"/>
                <a:sym typeface="Arial"/>
              </a:rPr>
              <a:t> /teɪp/胶带       tongue</a:t>
            </a:r>
            <a:r>
              <a:rPr b="0" i="0" lang="en-US">
                <a:solidFill>
                  <a:srgbClr val="646464"/>
                </a:solidFill>
                <a:latin typeface="Arial"/>
                <a:ea typeface="Arial"/>
                <a:cs typeface="Arial"/>
                <a:sym typeface="Arial"/>
              </a:rPr>
              <a:t>/tʌŋ/    vise /vaɪs/老虎钳</a:t>
            </a:r>
            <a:endParaRPr b="0" i="0" sz="1200">
              <a:solidFill>
                <a:schemeClr val="dk1"/>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lang="en-US"/>
              <a:t>The gloves can protect us from being scratched by sharp wooden or metal surface.</a:t>
            </a:r>
            <a:endParaRPr/>
          </a:p>
          <a:p>
            <a:pPr indent="0" lvl="0" marL="0" marR="0" rtl="0" algn="l">
              <a:lnSpc>
                <a:spcPct val="100000"/>
              </a:lnSpc>
              <a:spcBef>
                <a:spcPts val="0"/>
              </a:spcBef>
              <a:spcAft>
                <a:spcPts val="0"/>
              </a:spcAft>
              <a:buClr>
                <a:schemeClr val="dk1"/>
              </a:buClr>
              <a:buSzPts val="1200"/>
              <a:buFont typeface="Arial"/>
              <a:buNone/>
            </a:pPr>
            <a:r>
              <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30" name="Google Shape;430;p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1" name="Google Shape;441;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chemeClr val="dk1"/>
              </a:buClr>
              <a:buSzPts val="1200"/>
              <a:buFont typeface="Arial"/>
              <a:buChar char="•"/>
            </a:pPr>
            <a:r>
              <a:rPr lang="en-US" sz="1200">
                <a:latin typeface="Arial"/>
                <a:ea typeface="Arial"/>
                <a:cs typeface="Arial"/>
                <a:sym typeface="Arial"/>
              </a:rPr>
              <a:t>trim strip</a:t>
            </a:r>
            <a:r>
              <a:rPr b="0" i="0" lang="en-US">
                <a:solidFill>
                  <a:srgbClr val="646464"/>
                </a:solidFill>
                <a:latin typeface="Arial"/>
                <a:ea typeface="Arial"/>
                <a:cs typeface="Arial"/>
                <a:sym typeface="Arial"/>
              </a:rPr>
              <a:t>/trɪm strɪp/</a:t>
            </a:r>
            <a:r>
              <a:rPr lang="en-US" sz="1200">
                <a:latin typeface="Arial"/>
                <a:ea typeface="Arial"/>
                <a:cs typeface="Arial"/>
                <a:sym typeface="Arial"/>
              </a:rPr>
              <a:t> 压条</a:t>
            </a:r>
            <a:endParaRPr sz="1200">
              <a:latin typeface="Arial"/>
              <a:ea typeface="Arial"/>
              <a:cs typeface="Arial"/>
              <a:sym typeface="Arial"/>
            </a:endParaRPr>
          </a:p>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desiccant/ˈdesɪkənt/ 干燥剂</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42" name="Google Shape;442;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9" name="Shape 449"/>
        <p:cNvGrpSpPr/>
        <p:nvPr/>
      </p:nvGrpSpPr>
      <p:grpSpPr>
        <a:xfrm>
          <a:off x="0" y="0"/>
          <a:ext cx="0" cy="0"/>
          <a:chOff x="0" y="0"/>
          <a:chExt cx="0" cy="0"/>
        </a:xfrm>
      </p:grpSpPr>
      <p:sp>
        <p:nvSpPr>
          <p:cNvPr id="450" name="Google Shape;45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1" name="Google Shape;451;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Remove 6 screws then take out the fixing bracket.</a:t>
            </a:r>
            <a:endParaRPr/>
          </a:p>
        </p:txBody>
      </p:sp>
      <p:sp>
        <p:nvSpPr>
          <p:cNvPr id="452" name="Google Shape;452;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1" name="Google Shape;461;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0" name="Google Shape;470;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9" name="Google Shape;139;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0" name="Google Shape;480;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 adhesive/ədˈhiːsɪv; ədˈhiːzɪv/粘着的  </a:t>
            </a:r>
            <a:r>
              <a:rPr lang="en-US" sz="1200"/>
              <a:t>Stirring</a:t>
            </a:r>
            <a:r>
              <a:rPr b="0" i="0" lang="en-US" sz="1200">
                <a:solidFill>
                  <a:schemeClr val="dk1"/>
                </a:solidFill>
                <a:latin typeface="Arial"/>
                <a:ea typeface="Arial"/>
                <a:cs typeface="Arial"/>
                <a:sym typeface="Arial"/>
              </a:rPr>
              <a:t>/ˈstɜːrɪŋ/        tape </a:t>
            </a:r>
            <a:r>
              <a:rPr b="0" i="0" lang="en-US">
                <a:solidFill>
                  <a:srgbClr val="646464"/>
                </a:solidFill>
                <a:latin typeface="Arial"/>
                <a:ea typeface="Arial"/>
                <a:cs typeface="Arial"/>
                <a:sym typeface="Arial"/>
              </a:rPr>
              <a:t>/teɪp/     fibrous /ˈfaɪbrəs/纤维的</a:t>
            </a:r>
            <a:endParaRPr b="0" i="0">
              <a:solidFill>
                <a:srgbClr val="646464"/>
              </a:solidFill>
              <a:latin typeface="Arial"/>
              <a:ea typeface="Arial"/>
              <a:cs typeface="Arial"/>
              <a:sym typeface="Arial"/>
            </a:endParaRPr>
          </a:p>
          <a:p>
            <a:pPr indent="0" lvl="0" marL="0" rtl="0" algn="l">
              <a:spcBef>
                <a:spcPts val="0"/>
              </a:spcBef>
              <a:spcAft>
                <a:spcPts val="0"/>
              </a:spcAft>
              <a:buNone/>
            </a:pPr>
            <a:r>
              <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481" name="Google Shape;481;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8" name="Shape 488"/>
        <p:cNvGrpSpPr/>
        <p:nvPr/>
      </p:nvGrpSpPr>
      <p:grpSpPr>
        <a:xfrm>
          <a:off x="0" y="0"/>
          <a:ext cx="0" cy="0"/>
          <a:chOff x="0" y="0"/>
          <a:chExt cx="0" cy="0"/>
        </a:xfrm>
      </p:grpSpPr>
      <p:sp>
        <p:nvSpPr>
          <p:cNvPr id="489" name="Google Shape;489;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0" name="Google Shape;490;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2" name="Google Shape;502;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4" name="Google Shape;514;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9" name="Google Shape;539;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 </a:t>
            </a:r>
            <a:r>
              <a:rPr lang="en-US" sz="1200">
                <a:latin typeface="Arial"/>
                <a:ea typeface="Arial"/>
                <a:cs typeface="Arial"/>
                <a:sym typeface="Arial"/>
              </a:rPr>
              <a:t>sewage</a:t>
            </a:r>
            <a:r>
              <a:rPr b="0" i="0" lang="en-US" sz="1200">
                <a:solidFill>
                  <a:schemeClr val="dk1"/>
                </a:solidFill>
                <a:latin typeface="Arial"/>
                <a:ea typeface="Arial"/>
                <a:cs typeface="Arial"/>
                <a:sym typeface="Arial"/>
              </a:rPr>
              <a:t>/ˈsuːɪdʒ/污水  </a:t>
            </a:r>
            <a:r>
              <a:rPr lang="en-US" sz="1200">
                <a:latin typeface="Arial"/>
                <a:ea typeface="Arial"/>
                <a:cs typeface="Arial"/>
                <a:sym typeface="Arial"/>
              </a:rPr>
              <a:t>diameter直径</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540" name="Google Shape;540;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6" name="Shape 546"/>
        <p:cNvGrpSpPr/>
        <p:nvPr/>
      </p:nvGrpSpPr>
      <p:grpSpPr>
        <a:xfrm>
          <a:off x="0" y="0"/>
          <a:ext cx="0" cy="0"/>
          <a:chOff x="0" y="0"/>
          <a:chExt cx="0" cy="0"/>
        </a:xfrm>
      </p:grpSpPr>
      <p:sp>
        <p:nvSpPr>
          <p:cNvPr id="547" name="Google Shape;547;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8" name="Google Shape;548;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7" name="Google Shape;557;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8" name="Google Shape;568;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7" name="Google Shape;577;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thumscrew/ˈθʌmskruː/</a:t>
            </a:r>
            <a:endParaRPr/>
          </a:p>
          <a:p>
            <a:pPr indent="0" lvl="0" marL="0" rtl="0" algn="l">
              <a:spcBef>
                <a:spcPts val="0"/>
              </a:spcBef>
              <a:spcAft>
                <a:spcPts val="0"/>
              </a:spcAft>
              <a:buNone/>
            </a:pPr>
            <a:br>
              <a:rPr lang="en-US"/>
            </a:br>
            <a:endParaRPr/>
          </a:p>
        </p:txBody>
      </p:sp>
      <p:sp>
        <p:nvSpPr>
          <p:cNvPr id="578" name="Google Shape;578;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5" name="Google Shape;145;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6" name="Google Shape;596;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5" name="Google Shape;605;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6" name="Google Shape;606;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6" name="Google Shape;616;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prompt/prɒmpt/</a:t>
            </a:r>
            <a:endParaRPr/>
          </a:p>
        </p:txBody>
      </p:sp>
      <p:sp>
        <p:nvSpPr>
          <p:cNvPr id="632" name="Google Shape;632;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9" name="Shape 639"/>
        <p:cNvGrpSpPr/>
        <p:nvPr/>
      </p:nvGrpSpPr>
      <p:grpSpPr>
        <a:xfrm>
          <a:off x="0" y="0"/>
          <a:ext cx="0" cy="0"/>
          <a:chOff x="0" y="0"/>
          <a:chExt cx="0" cy="0"/>
        </a:xfrm>
      </p:grpSpPr>
      <p:sp>
        <p:nvSpPr>
          <p:cNvPr id="640" name="Google Shape;640;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1" name="Google Shape;641;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1" name="Google Shape;65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latin typeface="Arial"/>
                <a:ea typeface="Arial"/>
                <a:cs typeface="Arial"/>
                <a:sym typeface="Arial"/>
              </a:rPr>
              <a:t>Beaker烧杯</a:t>
            </a:r>
            <a:endParaRPr/>
          </a:p>
        </p:txBody>
      </p:sp>
      <p:sp>
        <p:nvSpPr>
          <p:cNvPr id="652" name="Google Shape;65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2" name="Google Shape;662;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t>cubage</a:t>
            </a:r>
            <a:r>
              <a:rPr b="0" i="0" lang="en-US" sz="1200">
                <a:solidFill>
                  <a:schemeClr val="dk1"/>
                </a:solidFill>
                <a:latin typeface="Arial"/>
                <a:ea typeface="Arial"/>
                <a:cs typeface="Arial"/>
                <a:sym typeface="Arial"/>
              </a:rPr>
              <a:t>/ˈkjuːbɪdʒ/容积 one third</a:t>
            </a:r>
            <a:endParaRPr b="0" i="0" sz="1200">
              <a:solidFill>
                <a:schemeClr val="dk1"/>
              </a:solidFill>
              <a:latin typeface="Arial"/>
              <a:ea typeface="Arial"/>
              <a:cs typeface="Arial"/>
              <a:sym typeface="Arial"/>
            </a:endParaRPr>
          </a:p>
        </p:txBody>
      </p:sp>
      <p:sp>
        <p:nvSpPr>
          <p:cNvPr id="663" name="Google Shape;663;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0" name="Shape 670"/>
        <p:cNvGrpSpPr/>
        <p:nvPr/>
      </p:nvGrpSpPr>
      <p:grpSpPr>
        <a:xfrm>
          <a:off x="0" y="0"/>
          <a:ext cx="0" cy="0"/>
          <a:chOff x="0" y="0"/>
          <a:chExt cx="0" cy="0"/>
        </a:xfrm>
      </p:grpSpPr>
      <p:sp>
        <p:nvSpPr>
          <p:cNvPr id="671" name="Google Shape;671;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2" name="Google Shape;672;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1" name="Google Shape;681;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 name="Google Shape;153;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0" name="Shape 690"/>
        <p:cNvGrpSpPr/>
        <p:nvPr/>
      </p:nvGrpSpPr>
      <p:grpSpPr>
        <a:xfrm>
          <a:off x="0" y="0"/>
          <a:ext cx="0" cy="0"/>
          <a:chOff x="0" y="0"/>
          <a:chExt cx="0" cy="0"/>
        </a:xfrm>
      </p:grpSpPr>
      <p:sp>
        <p:nvSpPr>
          <p:cNvPr id="691" name="Google Shape;691;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2" name="Google Shape;692;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333333"/>
                </a:solidFill>
                <a:latin typeface="Tahoma"/>
                <a:ea typeface="Tahoma"/>
                <a:cs typeface="Tahoma"/>
                <a:sym typeface="Tahoma"/>
              </a:rPr>
              <a:t>I will take our reagent as an example to explain how to set parameters and do calibration.</a:t>
            </a:r>
            <a:endParaRPr/>
          </a:p>
        </p:txBody>
      </p:sp>
      <p:sp>
        <p:nvSpPr>
          <p:cNvPr id="693" name="Google Shape;693;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4" name="Google Shape;714;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0" name="Google Shape;730;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52" name="Google Shape;752;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3" name="Google Shape;753;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2" name="Google Shape;772;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8" name="Shape 788"/>
        <p:cNvGrpSpPr/>
        <p:nvPr/>
      </p:nvGrpSpPr>
      <p:grpSpPr>
        <a:xfrm>
          <a:off x="0" y="0"/>
          <a:ext cx="0" cy="0"/>
          <a:chOff x="0" y="0"/>
          <a:chExt cx="0" cy="0"/>
        </a:xfrm>
      </p:grpSpPr>
      <p:sp>
        <p:nvSpPr>
          <p:cNvPr id="789" name="Google Shape;78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0" name="Google Shape;790;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91" name="Google Shape;791;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4" name="Google Shape;81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9" name="Shape 829"/>
        <p:cNvGrpSpPr/>
        <p:nvPr/>
      </p:nvGrpSpPr>
      <p:grpSpPr>
        <a:xfrm>
          <a:off x="0" y="0"/>
          <a:ext cx="0" cy="0"/>
          <a:chOff x="0" y="0"/>
          <a:chExt cx="0" cy="0"/>
        </a:xfrm>
      </p:grpSpPr>
      <p:sp>
        <p:nvSpPr>
          <p:cNvPr id="830" name="Google Shape;830;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31" name="Google Shape;831;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32" name="Google Shape;832;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46" name="Google Shape;846;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2" name="Shape 862"/>
        <p:cNvGrpSpPr/>
        <p:nvPr/>
      </p:nvGrpSpPr>
      <p:grpSpPr>
        <a:xfrm>
          <a:off x="0" y="0"/>
          <a:ext cx="0" cy="0"/>
          <a:chOff x="0" y="0"/>
          <a:chExt cx="0" cy="0"/>
        </a:xfrm>
      </p:grpSpPr>
      <p:sp>
        <p:nvSpPr>
          <p:cNvPr id="863" name="Google Shape;863;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4" name="Google Shape;864;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5" name="Google Shape;865;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 name="Google Shape;173;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 wicket/ˈwɪkɪt小门</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74" name="Google Shape;174;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79" name="Google Shape;879;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0" name="Google Shape;880;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94" name="Google Shape;894;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05" name="Google Shape;905;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17" name="Google Shape;917;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4" name="Shape 924"/>
        <p:cNvGrpSpPr/>
        <p:nvPr/>
      </p:nvGrpSpPr>
      <p:grpSpPr>
        <a:xfrm>
          <a:off x="0" y="0"/>
          <a:ext cx="0" cy="0"/>
          <a:chOff x="0" y="0"/>
          <a:chExt cx="0" cy="0"/>
        </a:xfrm>
      </p:grpSpPr>
      <p:sp>
        <p:nvSpPr>
          <p:cNvPr id="925" name="Google Shape;925;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6" name="Google Shape;926;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7" name="Google Shape;927;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6" name="Shape 936"/>
        <p:cNvGrpSpPr/>
        <p:nvPr/>
      </p:nvGrpSpPr>
      <p:grpSpPr>
        <a:xfrm>
          <a:off x="0" y="0"/>
          <a:ext cx="0" cy="0"/>
          <a:chOff x="0" y="0"/>
          <a:chExt cx="0" cy="0"/>
        </a:xfrm>
      </p:grpSpPr>
      <p:sp>
        <p:nvSpPr>
          <p:cNvPr id="937" name="Google Shape;937;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8" name="Google Shape;938;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5" name="Shape 945"/>
        <p:cNvGrpSpPr/>
        <p:nvPr/>
      </p:nvGrpSpPr>
      <p:grpSpPr>
        <a:xfrm>
          <a:off x="0" y="0"/>
          <a:ext cx="0" cy="0"/>
          <a:chOff x="0" y="0"/>
          <a:chExt cx="0" cy="0"/>
        </a:xfrm>
      </p:grpSpPr>
      <p:sp>
        <p:nvSpPr>
          <p:cNvPr id="946" name="Google Shape;94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7" name="Google Shape;94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5" name="Google Shape;955;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6" name="Google Shape;956;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2" name="Google Shape;972;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3" name="Google Shape;973;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2" name="Shape 992"/>
        <p:cNvGrpSpPr/>
        <p:nvPr/>
      </p:nvGrpSpPr>
      <p:grpSpPr>
        <a:xfrm>
          <a:off x="0" y="0"/>
          <a:ext cx="0" cy="0"/>
          <a:chOff x="0" y="0"/>
          <a:chExt cx="0" cy="0"/>
        </a:xfrm>
      </p:grpSpPr>
      <p:sp>
        <p:nvSpPr>
          <p:cNvPr id="993" name="Google Shape;99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4" name="Google Shape;99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 name="Shape 188"/>
        <p:cNvGrpSpPr/>
        <p:nvPr/>
      </p:nvGrpSpPr>
      <p:grpSpPr>
        <a:xfrm>
          <a:off x="0" y="0"/>
          <a:ext cx="0" cy="0"/>
          <a:chOff x="0" y="0"/>
          <a:chExt cx="0" cy="0"/>
        </a:xfrm>
      </p:grpSpPr>
      <p:sp>
        <p:nvSpPr>
          <p:cNvPr id="189" name="Google Shape;189;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 name="Google Shape;190;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2" name="Shape 1002"/>
        <p:cNvGrpSpPr/>
        <p:nvPr/>
      </p:nvGrpSpPr>
      <p:grpSpPr>
        <a:xfrm>
          <a:off x="0" y="0"/>
          <a:ext cx="0" cy="0"/>
          <a:chOff x="0" y="0"/>
          <a:chExt cx="0" cy="0"/>
        </a:xfrm>
      </p:grpSpPr>
      <p:sp>
        <p:nvSpPr>
          <p:cNvPr id="1003" name="Google Shape;1003;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04" name="Google Shape;1004;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10" name="Google Shape;1010;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646464"/>
              </a:buClr>
              <a:buSzPts val="1200"/>
              <a:buFont typeface="Arial"/>
              <a:buNone/>
            </a:pPr>
            <a:r>
              <a:rPr b="0" i="0" lang="en-US">
                <a:solidFill>
                  <a:srgbClr val="646464"/>
                </a:solidFill>
                <a:latin typeface="Arial"/>
                <a:ea typeface="Arial"/>
                <a:cs typeface="Arial"/>
                <a:sym typeface="Arial"/>
              </a:rPr>
              <a:t>plunger /ˈplʌndʒə(r)/</a:t>
            </a:r>
            <a:endParaRPr/>
          </a:p>
          <a:p>
            <a:pPr indent="0" lvl="0" marL="0" rtl="0" algn="l">
              <a:spcBef>
                <a:spcPts val="0"/>
              </a:spcBef>
              <a:spcAft>
                <a:spcPts val="0"/>
              </a:spcAft>
              <a:buNone/>
            </a:pPr>
            <a:r>
              <a:rPr lang="en-US"/>
              <a:t>Execute intensive cleaning procedure.</a:t>
            </a:r>
            <a:endParaRPr/>
          </a:p>
        </p:txBody>
      </p:sp>
      <p:sp>
        <p:nvSpPr>
          <p:cNvPr id="1011" name="Google Shape;1011;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1" name="Google Shape;1021;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FF0000"/>
              </a:buClr>
              <a:buSzPts val="1200"/>
              <a:buFont typeface="Arial"/>
              <a:buNone/>
            </a:pPr>
            <a:r>
              <a:rPr lang="en-US" sz="1200">
                <a:solidFill>
                  <a:srgbClr val="FF0000"/>
                </a:solidFill>
                <a:latin typeface="Arial"/>
                <a:ea typeface="Arial"/>
                <a:cs typeface="Arial"/>
                <a:sym typeface="Arial"/>
              </a:rPr>
              <a:t>confluence module汇流块  stirrer </a:t>
            </a:r>
            <a:r>
              <a:rPr b="0" i="0" lang="en-US">
                <a:solidFill>
                  <a:srgbClr val="646464"/>
                </a:solidFill>
                <a:latin typeface="Arial"/>
                <a:ea typeface="Arial"/>
                <a:cs typeface="Arial"/>
                <a:sym typeface="Arial"/>
              </a:rPr>
              <a:t>/ˈstɜːrə(r)/  rod/rɒd/</a:t>
            </a:r>
            <a:endParaRPr/>
          </a:p>
          <a:p>
            <a:pPr indent="0" lvl="0" marL="0" marR="0" rtl="0" algn="l">
              <a:lnSpc>
                <a:spcPct val="100000"/>
              </a:lnSpc>
              <a:spcBef>
                <a:spcPts val="0"/>
              </a:spcBef>
              <a:spcAft>
                <a:spcPts val="0"/>
              </a:spcAft>
              <a:buClr>
                <a:schemeClr val="dk1"/>
              </a:buClr>
              <a:buSzPts val="1200"/>
              <a:buFont typeface="Arial"/>
              <a:buNone/>
            </a:pPr>
            <a:r>
              <a:t/>
            </a:r>
            <a:endParaRPr b="0" i="0">
              <a:solidFill>
                <a:srgbClr val="646464"/>
              </a:solidFill>
              <a:latin typeface="Arial"/>
              <a:ea typeface="Arial"/>
              <a:cs typeface="Arial"/>
              <a:sym typeface="Arial"/>
            </a:endParaRPr>
          </a:p>
          <a:p>
            <a:pPr indent="0" lvl="0" marL="0" rtl="0" algn="l">
              <a:spcBef>
                <a:spcPts val="0"/>
              </a:spcBef>
              <a:spcAft>
                <a:spcPts val="0"/>
              </a:spcAft>
              <a:buNone/>
            </a:pPr>
            <a:r>
              <a:t/>
            </a:r>
            <a:endParaRPr/>
          </a:p>
        </p:txBody>
      </p:sp>
      <p:sp>
        <p:nvSpPr>
          <p:cNvPr id="1022" name="Google Shape;1022;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0" name="Google Shape;1030;p7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latin typeface="Arial"/>
                <a:ea typeface="Arial"/>
                <a:cs typeface="Arial"/>
                <a:sym typeface="Arial"/>
              </a:rPr>
              <a:t>peristaltic</a:t>
            </a:r>
            <a:r>
              <a:rPr b="0" i="0" lang="en-US">
                <a:solidFill>
                  <a:srgbClr val="646464"/>
                </a:solidFill>
                <a:latin typeface="Arial"/>
                <a:ea typeface="Arial"/>
                <a:cs typeface="Arial"/>
                <a:sym typeface="Arial"/>
              </a:rPr>
              <a:t>/pəˈrɪstæltɪk/蠕动的</a:t>
            </a:r>
            <a:endParaRPr b="0" i="0">
              <a:solidFill>
                <a:srgbClr val="646464"/>
              </a:solidFill>
              <a:latin typeface="Arial"/>
              <a:ea typeface="Arial"/>
              <a:cs typeface="Arial"/>
              <a:sym typeface="Arial"/>
            </a:endParaRPr>
          </a:p>
          <a:p>
            <a:pPr indent="0" lvl="0" marL="0" rtl="0" algn="l">
              <a:spcBef>
                <a:spcPts val="0"/>
              </a:spcBef>
              <a:spcAft>
                <a:spcPts val="0"/>
              </a:spcAft>
              <a:buNone/>
            </a:pPr>
            <a:r>
              <a:t/>
            </a:r>
            <a:endParaRPr/>
          </a:p>
        </p:txBody>
      </p:sp>
      <p:sp>
        <p:nvSpPr>
          <p:cNvPr id="1031" name="Google Shape;1031;p7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9" name="Google Shape;1039;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45" name="Google Shape;1045;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1" name="Shape 1051"/>
        <p:cNvGrpSpPr/>
        <p:nvPr/>
      </p:nvGrpSpPr>
      <p:grpSpPr>
        <a:xfrm>
          <a:off x="0" y="0"/>
          <a:ext cx="0" cy="0"/>
          <a:chOff x="0" y="0"/>
          <a:chExt cx="0" cy="0"/>
        </a:xfrm>
      </p:grpSpPr>
      <p:sp>
        <p:nvSpPr>
          <p:cNvPr id="1052" name="Google Shape;1052;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3" name="Google Shape;1053;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71" name="Google Shape;1071;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8" name="Google Shape;1078;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sz="1200">
                <a:solidFill>
                  <a:schemeClr val="dk1"/>
                </a:solidFill>
                <a:latin typeface="Arial"/>
                <a:ea typeface="Arial"/>
                <a:cs typeface="Arial"/>
                <a:sym typeface="Arial"/>
              </a:rPr>
              <a:t>比色皿装配架 14 fixing screws</a:t>
            </a:r>
            <a:endParaRPr/>
          </a:p>
        </p:txBody>
      </p:sp>
      <p:sp>
        <p:nvSpPr>
          <p:cNvPr id="1079" name="Google Shape;1079;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4" name="Shape 1094"/>
        <p:cNvGrpSpPr/>
        <p:nvPr/>
      </p:nvGrpSpPr>
      <p:grpSpPr>
        <a:xfrm>
          <a:off x="0" y="0"/>
          <a:ext cx="0" cy="0"/>
          <a:chOff x="0" y="0"/>
          <a:chExt cx="0" cy="0"/>
        </a:xfrm>
      </p:grpSpPr>
      <p:sp>
        <p:nvSpPr>
          <p:cNvPr id="1095" name="Google Shape;1095;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6" name="Google Shape;1096;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Lower computer 下位机</a:t>
            </a:r>
            <a:endParaRPr/>
          </a:p>
        </p:txBody>
      </p:sp>
      <p:sp>
        <p:nvSpPr>
          <p:cNvPr id="1097" name="Google Shape;1097;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3" name="Google Shape;20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3" name="Shape 1113"/>
        <p:cNvGrpSpPr/>
        <p:nvPr/>
      </p:nvGrpSpPr>
      <p:grpSpPr>
        <a:xfrm>
          <a:off x="0" y="0"/>
          <a:ext cx="0" cy="0"/>
          <a:chOff x="0" y="0"/>
          <a:chExt cx="0" cy="0"/>
        </a:xfrm>
      </p:grpSpPr>
      <p:sp>
        <p:nvSpPr>
          <p:cNvPr id="1114" name="Google Shape;1114;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15" name="Google Shape;1115;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rotary /ˈrəʊtəri/旋转转动的disassemble </a:t>
            </a:r>
            <a:r>
              <a:rPr b="0" i="0" lang="en-US">
                <a:solidFill>
                  <a:srgbClr val="646464"/>
                </a:solidFill>
                <a:latin typeface="Arial"/>
                <a:ea typeface="Arial"/>
                <a:cs typeface="Arial"/>
                <a:sym typeface="Arial"/>
              </a:rPr>
              <a:t>/ˌdɪsəˈsembl/</a:t>
            </a:r>
            <a:r>
              <a:rPr b="0" i="0" lang="en-US" sz="1200">
                <a:solidFill>
                  <a:schemeClr val="dk1"/>
                </a:solidFill>
                <a:latin typeface="Arial"/>
                <a:ea typeface="Arial"/>
                <a:cs typeface="Arial"/>
                <a:sym typeface="Arial"/>
              </a:rPr>
              <a:t>  the reaction disk, </a:t>
            </a:r>
            <a:endParaRPr/>
          </a:p>
        </p:txBody>
      </p:sp>
      <p:sp>
        <p:nvSpPr>
          <p:cNvPr id="1116" name="Google Shape;1116;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0" name="Shape 1130"/>
        <p:cNvGrpSpPr/>
        <p:nvPr/>
      </p:nvGrpSpPr>
      <p:grpSpPr>
        <a:xfrm>
          <a:off x="0" y="0"/>
          <a:ext cx="0" cy="0"/>
          <a:chOff x="0" y="0"/>
          <a:chExt cx="0" cy="0"/>
        </a:xfrm>
      </p:grpSpPr>
      <p:sp>
        <p:nvSpPr>
          <p:cNvPr id="1131" name="Google Shape;113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32" name="Google Shape;1132;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There are two main types of cuvette , one is plastic cuvette, the other one is quartz. For quartz cuvette, it can be used for a long time until it’s broken. For the plastic cuvette, it need to be replaced after using 2-3 months.</a:t>
            </a:r>
            <a:endParaRPr/>
          </a:p>
          <a:p>
            <a:pPr indent="0" lvl="0" marL="0" marR="0" rtl="0" algn="l">
              <a:lnSpc>
                <a:spcPct val="100000"/>
              </a:lnSpc>
              <a:spcBef>
                <a:spcPts val="0"/>
              </a:spcBef>
              <a:spcAft>
                <a:spcPts val="0"/>
              </a:spcAft>
              <a:buClr>
                <a:schemeClr val="dk1"/>
              </a:buClr>
              <a:buSzPts val="1200"/>
              <a:buFont typeface="Arial"/>
              <a:buNone/>
            </a:pPr>
            <a:r>
              <a:rPr lang="en-US"/>
              <a:t>Quartz</a:t>
            </a:r>
            <a:r>
              <a:rPr b="0" i="0" lang="en-US">
                <a:solidFill>
                  <a:srgbClr val="646464"/>
                </a:solidFill>
                <a:latin typeface="Arial"/>
                <a:ea typeface="Arial"/>
                <a:cs typeface="Arial"/>
                <a:sym typeface="Arial"/>
              </a:rPr>
              <a:t> /kwɔːts/</a:t>
            </a:r>
            <a:r>
              <a:rPr lang="en-US"/>
              <a:t> use it until it broken. and plastic2-3month to replace</a:t>
            </a:r>
            <a:endParaRPr/>
          </a:p>
        </p:txBody>
      </p:sp>
      <p:sp>
        <p:nvSpPr>
          <p:cNvPr id="1133" name="Google Shape;1133;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0" name="Google Shape;1140;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7" name="Google Shape;1147;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8" name="Google Shape;1148;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7" name="Shape 1157"/>
        <p:cNvGrpSpPr/>
        <p:nvPr/>
      </p:nvGrpSpPr>
      <p:grpSpPr>
        <a:xfrm>
          <a:off x="0" y="0"/>
          <a:ext cx="0" cy="0"/>
          <a:chOff x="0" y="0"/>
          <a:chExt cx="0" cy="0"/>
        </a:xfrm>
      </p:grpSpPr>
      <p:sp>
        <p:nvSpPr>
          <p:cNvPr id="1158" name="Google Shape;1158;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9" name="Google Shape;1159;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planform</a:t>
            </a:r>
            <a:endParaRPr/>
          </a:p>
        </p:txBody>
      </p:sp>
      <p:sp>
        <p:nvSpPr>
          <p:cNvPr id="1160" name="Google Shape;1160;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80" name="Google Shape;1180;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LLD means liquid level detection.</a:t>
            </a:r>
            <a:endParaRPr/>
          </a:p>
        </p:txBody>
      </p:sp>
      <p:sp>
        <p:nvSpPr>
          <p:cNvPr id="1197" name="Google Shape;1197;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6" name="Google Shape;1216;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3" name="Google Shape;1223;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8" name="Shape 1238"/>
        <p:cNvGrpSpPr/>
        <p:nvPr/>
      </p:nvGrpSpPr>
      <p:grpSpPr>
        <a:xfrm>
          <a:off x="0" y="0"/>
          <a:ext cx="0" cy="0"/>
          <a:chOff x="0" y="0"/>
          <a:chExt cx="0" cy="0"/>
        </a:xfrm>
      </p:grpSpPr>
      <p:sp>
        <p:nvSpPr>
          <p:cNvPr id="1239" name="Google Shape;1239;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0" name="Google Shape;1240;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Small white cube</a:t>
            </a:r>
            <a:endParaRPr/>
          </a:p>
        </p:txBody>
      </p:sp>
      <p:sp>
        <p:nvSpPr>
          <p:cNvPr id="1241" name="Google Shape;1241;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 name="Google Shape;219;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Lift top cover, we can see the top view like this.bidirectional</a:t>
            </a:r>
            <a:endParaRPr/>
          </a:p>
        </p:txBody>
      </p:sp>
      <p:sp>
        <p:nvSpPr>
          <p:cNvPr id="220" name="Google Shape;220;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8" name="Google Shape;1258;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4" name="Shape 1264"/>
        <p:cNvGrpSpPr/>
        <p:nvPr/>
      </p:nvGrpSpPr>
      <p:grpSpPr>
        <a:xfrm>
          <a:off x="0" y="0"/>
          <a:ext cx="0" cy="0"/>
          <a:chOff x="0" y="0"/>
          <a:chExt cx="0" cy="0"/>
        </a:xfrm>
      </p:grpSpPr>
      <p:sp>
        <p:nvSpPr>
          <p:cNvPr id="1265" name="Google Shape;1265;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6" name="Google Shape;1266;p9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200">
                <a:solidFill>
                  <a:srgbClr val="2F5496"/>
                </a:solidFill>
              </a:rPr>
              <a:t>mounting bracket 安装支架    shock absorption plate减震板</a:t>
            </a:r>
            <a:endParaRPr/>
          </a:p>
        </p:txBody>
      </p:sp>
      <p:sp>
        <p:nvSpPr>
          <p:cNvPr id="1267" name="Google Shape;1267;p9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US">
                <a:solidFill>
                  <a:srgbClr val="2E3033"/>
                </a:solidFill>
                <a:latin typeface="Arial"/>
                <a:ea typeface="Arial"/>
                <a:cs typeface="Arial"/>
                <a:sym typeface="Arial"/>
              </a:rPr>
              <a:t>PCBA 印刷电路板组件（Printed Circuit Board Assembly）</a:t>
            </a:r>
            <a:endParaRPr/>
          </a:p>
        </p:txBody>
      </p:sp>
      <p:sp>
        <p:nvSpPr>
          <p:cNvPr id="1287" name="Google Shape;1287;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2" name="Shape 1302"/>
        <p:cNvGrpSpPr/>
        <p:nvPr/>
      </p:nvGrpSpPr>
      <p:grpSpPr>
        <a:xfrm>
          <a:off x="0" y="0"/>
          <a:ext cx="0" cy="0"/>
          <a:chOff x="0" y="0"/>
          <a:chExt cx="0" cy="0"/>
        </a:xfrm>
      </p:grpSpPr>
      <p:sp>
        <p:nvSpPr>
          <p:cNvPr id="1303" name="Google Shape;1303;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4" name="Google Shape;1304;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US" sz="1200"/>
              <a:t>Industrial control board工控板    control</a:t>
            </a:r>
            <a:r>
              <a:rPr b="0" i="0" lang="en-US">
                <a:solidFill>
                  <a:srgbClr val="646464"/>
                </a:solidFill>
                <a:latin typeface="Arial"/>
                <a:ea typeface="Arial"/>
                <a:cs typeface="Arial"/>
                <a:sym typeface="Arial"/>
              </a:rPr>
              <a:t>/kənˈtrəʊl/</a:t>
            </a:r>
            <a:endParaRPr/>
          </a:p>
          <a:p>
            <a:pPr indent="0" lvl="0" marL="0" marR="0" rtl="0" algn="l">
              <a:lnSpc>
                <a:spcPct val="100000"/>
              </a:lnSpc>
              <a:spcBef>
                <a:spcPts val="0"/>
              </a:spcBef>
              <a:spcAft>
                <a:spcPts val="0"/>
              </a:spcAft>
              <a:buClr>
                <a:schemeClr val="dk1"/>
              </a:buClr>
              <a:buSzPts val="1200"/>
              <a:buFont typeface="Arial"/>
              <a:buNone/>
            </a:pPr>
            <a:r>
              <a:t/>
            </a:r>
            <a:endParaRPr sz="1200"/>
          </a:p>
        </p:txBody>
      </p:sp>
      <p:sp>
        <p:nvSpPr>
          <p:cNvPr id="1305" name="Google Shape;1305;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8" name="Shape 1318"/>
        <p:cNvGrpSpPr/>
        <p:nvPr/>
      </p:nvGrpSpPr>
      <p:grpSpPr>
        <a:xfrm>
          <a:off x="0" y="0"/>
          <a:ext cx="0" cy="0"/>
          <a:chOff x="0" y="0"/>
          <a:chExt cx="0" cy="0"/>
        </a:xfrm>
      </p:grpSpPr>
      <p:sp>
        <p:nvSpPr>
          <p:cNvPr id="1319" name="Google Shape;1319;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0" name="Google Shape;1320;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76200" lvl="0" marL="0" rtl="0" algn="l">
              <a:spcBef>
                <a:spcPts val="0"/>
              </a:spcBef>
              <a:spcAft>
                <a:spcPts val="0"/>
              </a:spcAft>
              <a:buClr>
                <a:srgbClr val="646464"/>
              </a:buClr>
              <a:buSzPts val="1200"/>
              <a:buFont typeface="Arial"/>
              <a:buChar char="•"/>
            </a:pPr>
            <a:r>
              <a:rPr b="0" i="0" lang="en-US">
                <a:solidFill>
                  <a:srgbClr val="646464"/>
                </a:solidFill>
                <a:latin typeface="Arial"/>
                <a:ea typeface="Arial"/>
                <a:cs typeface="Arial"/>
                <a:sym typeface="Arial"/>
              </a:rPr>
              <a:t> width /wɪdθ/           </a:t>
            </a:r>
            <a:r>
              <a:rPr lang="en-US" sz="1200"/>
              <a:t>Photodiode</a:t>
            </a:r>
            <a:r>
              <a:rPr b="0" i="0" lang="en-US">
                <a:solidFill>
                  <a:srgbClr val="646464"/>
                </a:solidFill>
                <a:latin typeface="Arial"/>
                <a:ea typeface="Arial"/>
                <a:cs typeface="Arial"/>
                <a:sym typeface="Arial"/>
              </a:rPr>
              <a:t>   /ˌfəʊtəʊˈdaɪəʊd/光电二极管</a:t>
            </a:r>
            <a:endParaRPr b="0" i="0">
              <a:solidFill>
                <a:srgbClr val="646464"/>
              </a:solidFill>
              <a:latin typeface="Arial"/>
              <a:ea typeface="Arial"/>
              <a:cs typeface="Arial"/>
              <a:sym typeface="Arial"/>
            </a:endParaRPr>
          </a:p>
          <a:p>
            <a:pPr indent="0" lvl="0" marL="0" rtl="0" algn="l">
              <a:spcBef>
                <a:spcPts val="0"/>
              </a:spcBef>
              <a:spcAft>
                <a:spcPts val="0"/>
              </a:spcAft>
              <a:buNone/>
            </a:pPr>
            <a:br>
              <a:rPr lang="en-US"/>
            </a:br>
            <a:endParaRPr b="0" i="0">
              <a:solidFill>
                <a:srgbClr val="646464"/>
              </a:solidFill>
              <a:latin typeface="Arial"/>
              <a:ea typeface="Arial"/>
              <a:cs typeface="Arial"/>
              <a:sym typeface="Arial"/>
            </a:endParaRPr>
          </a:p>
          <a:p>
            <a:pPr indent="0" lvl="0" marL="0" rtl="0" algn="l">
              <a:spcBef>
                <a:spcPts val="0"/>
              </a:spcBef>
              <a:spcAft>
                <a:spcPts val="0"/>
              </a:spcAft>
              <a:buNone/>
            </a:pPr>
            <a:r>
              <a:t/>
            </a:r>
            <a:endParaRPr/>
          </a:p>
        </p:txBody>
      </p:sp>
      <p:sp>
        <p:nvSpPr>
          <p:cNvPr id="1343" name="Google Shape;1343;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7" name="Shape 1347"/>
        <p:cNvGrpSpPr/>
        <p:nvPr/>
      </p:nvGrpSpPr>
      <p:grpSpPr>
        <a:xfrm>
          <a:off x="0" y="0"/>
          <a:ext cx="0" cy="0"/>
          <a:chOff x="0" y="0"/>
          <a:chExt cx="0" cy="0"/>
        </a:xfrm>
      </p:grpSpPr>
      <p:sp>
        <p:nvSpPr>
          <p:cNvPr id="1348" name="Google Shape;1348;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49" name="Google Shape;1349;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3" name="Shape 1373"/>
        <p:cNvGrpSpPr/>
        <p:nvPr/>
      </p:nvGrpSpPr>
      <p:grpSpPr>
        <a:xfrm>
          <a:off x="0" y="0"/>
          <a:ext cx="0" cy="0"/>
          <a:chOff x="0" y="0"/>
          <a:chExt cx="0" cy="0"/>
        </a:xfrm>
      </p:grpSpPr>
      <p:sp>
        <p:nvSpPr>
          <p:cNvPr id="1374" name="Google Shape;1374;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75" name="Google Shape;1375;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p9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b="0" i="0" lang="en-US" sz="1200">
                <a:solidFill>
                  <a:schemeClr val="dk1"/>
                </a:solidFill>
                <a:latin typeface="Arial"/>
                <a:ea typeface="Arial"/>
                <a:cs typeface="Arial"/>
                <a:sym typeface="Arial"/>
              </a:rPr>
              <a:t>Peristaltic  /pəˈrɪstæltɪk/蠕动泵</a:t>
            </a:r>
            <a:endParaRPr b="0" i="0" sz="1200">
              <a:solidFill>
                <a:schemeClr val="dk1"/>
              </a:solidFill>
              <a:latin typeface="Arial"/>
              <a:ea typeface="Arial"/>
              <a:cs typeface="Arial"/>
              <a:sym typeface="Arial"/>
            </a:endParaRPr>
          </a:p>
          <a:p>
            <a:pPr indent="0" lvl="0" marL="0" rtl="0" algn="l">
              <a:spcBef>
                <a:spcPts val="0"/>
              </a:spcBef>
              <a:spcAft>
                <a:spcPts val="0"/>
              </a:spcAft>
              <a:buNone/>
            </a:pPr>
            <a:r>
              <a:t/>
            </a:r>
            <a:endParaRPr/>
          </a:p>
        </p:txBody>
      </p:sp>
      <p:sp>
        <p:nvSpPr>
          <p:cNvPr id="1382" name="Google Shape;1382;p9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p9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9" name="Google Shape;1389;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标题幻灯片">
  <p:cSld name="1_标题幻灯片">
    <p:spTree>
      <p:nvGrpSpPr>
        <p:cNvPr id="15" name="Shape 15"/>
        <p:cNvGrpSpPr/>
        <p:nvPr/>
      </p:nvGrpSpPr>
      <p:grpSpPr>
        <a:xfrm>
          <a:off x="0" y="0"/>
          <a:ext cx="0" cy="0"/>
          <a:chOff x="0" y="0"/>
          <a:chExt cx="0" cy="0"/>
        </a:xfrm>
      </p:grpSpPr>
      <p:pic>
        <p:nvPicPr>
          <p:cNvPr id="16" name="Google Shape;16;p125"/>
          <p:cNvPicPr preferRelativeResize="0"/>
          <p:nvPr/>
        </p:nvPicPr>
        <p:blipFill rotWithShape="1">
          <a:blip r:embed="rId2">
            <a:alphaModFix/>
          </a:blip>
          <a:srcRect b="0" l="0" r="0" t="0"/>
          <a:stretch/>
        </p:blipFill>
        <p:spPr>
          <a:xfrm>
            <a:off x="0" y="1270"/>
            <a:ext cx="12263756" cy="68961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0" name="Shape 50"/>
        <p:cNvGrpSpPr/>
        <p:nvPr/>
      </p:nvGrpSpPr>
      <p:grpSpPr>
        <a:xfrm>
          <a:off x="0" y="0"/>
          <a:ext cx="0" cy="0"/>
          <a:chOff x="0" y="0"/>
          <a:chExt cx="0" cy="0"/>
        </a:xfrm>
      </p:grpSpPr>
      <p:sp>
        <p:nvSpPr>
          <p:cNvPr id="51" name="Google Shape;51;p13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2" name="Google Shape;52;p13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3" name="Google Shape;53;p13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4" name="Google Shape;54;p13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5" name="Google Shape;55;p13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节标题">
  <p:cSld name="节标题">
    <p:spTree>
      <p:nvGrpSpPr>
        <p:cNvPr id="56" name="Shape 56"/>
        <p:cNvGrpSpPr/>
        <p:nvPr/>
      </p:nvGrpSpPr>
      <p:grpSpPr>
        <a:xfrm>
          <a:off x="0" y="0"/>
          <a:ext cx="0" cy="0"/>
          <a:chOff x="0" y="0"/>
          <a:chExt cx="0" cy="0"/>
        </a:xfrm>
      </p:grpSpPr>
      <p:sp>
        <p:nvSpPr>
          <p:cNvPr id="57" name="Google Shape;57;p135"/>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8" name="Google Shape;58;p135"/>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9" name="Google Shape;59;p13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3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1" name="Google Shape;61;p13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两栏内容" type="twoObj">
  <p:cSld name="TWO_OBJECTS">
    <p:spTree>
      <p:nvGrpSpPr>
        <p:cNvPr id="62" name="Shape 62"/>
        <p:cNvGrpSpPr/>
        <p:nvPr/>
      </p:nvGrpSpPr>
      <p:grpSpPr>
        <a:xfrm>
          <a:off x="0" y="0"/>
          <a:ext cx="0" cy="0"/>
          <a:chOff x="0" y="0"/>
          <a:chExt cx="0" cy="0"/>
        </a:xfrm>
      </p:grpSpPr>
      <p:sp>
        <p:nvSpPr>
          <p:cNvPr id="63" name="Google Shape;63;p13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4" name="Google Shape;64;p136"/>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5" name="Google Shape;65;p1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6" name="Google Shape;66;p13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7" name="Google Shape;67;p13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13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比较">
  <p:cSld name="比较">
    <p:spTree>
      <p:nvGrpSpPr>
        <p:cNvPr id="69" name="Shape 69"/>
        <p:cNvGrpSpPr/>
        <p:nvPr/>
      </p:nvGrpSpPr>
      <p:grpSpPr>
        <a:xfrm>
          <a:off x="0" y="0"/>
          <a:ext cx="0" cy="0"/>
          <a:chOff x="0" y="0"/>
          <a:chExt cx="0" cy="0"/>
        </a:xfrm>
      </p:grpSpPr>
      <p:sp>
        <p:nvSpPr>
          <p:cNvPr id="70" name="Google Shape;70;p137"/>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1" name="Google Shape;71;p137"/>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2" name="Google Shape;72;p137"/>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3" name="Google Shape;73;p137"/>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74" name="Google Shape;74;p137"/>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3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3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3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仅标题" type="titleOnly">
  <p:cSld name="TITLE_ONLY">
    <p:spTree>
      <p:nvGrpSpPr>
        <p:cNvPr id="78" name="Shape 78"/>
        <p:cNvGrpSpPr/>
        <p:nvPr/>
      </p:nvGrpSpPr>
      <p:grpSpPr>
        <a:xfrm>
          <a:off x="0" y="0"/>
          <a:ext cx="0" cy="0"/>
          <a:chOff x="0" y="0"/>
          <a:chExt cx="0" cy="0"/>
        </a:xfrm>
      </p:grpSpPr>
      <p:sp>
        <p:nvSpPr>
          <p:cNvPr id="79" name="Google Shape;79;p13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3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1" name="Google Shape;81;p13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3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空白" type="blank">
  <p:cSld name="BLANK">
    <p:spTree>
      <p:nvGrpSpPr>
        <p:cNvPr id="83" name="Shape 83"/>
        <p:cNvGrpSpPr/>
        <p:nvPr/>
      </p:nvGrpSpPr>
      <p:grpSpPr>
        <a:xfrm>
          <a:off x="0" y="0"/>
          <a:ext cx="0" cy="0"/>
          <a:chOff x="0" y="0"/>
          <a:chExt cx="0" cy="0"/>
        </a:xfrm>
      </p:grpSpPr>
      <p:sp>
        <p:nvSpPr>
          <p:cNvPr id="84" name="Google Shape;84;p13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5" name="Google Shape;85;p13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6" name="Google Shape;86;p13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内容与标题" type="objTx">
  <p:cSld name="OBJECT_WITH_CAPTION_TEXT">
    <p:spTree>
      <p:nvGrpSpPr>
        <p:cNvPr id="87" name="Shape 87"/>
        <p:cNvGrpSpPr/>
        <p:nvPr/>
      </p:nvGrpSpPr>
      <p:grpSpPr>
        <a:xfrm>
          <a:off x="0" y="0"/>
          <a:ext cx="0" cy="0"/>
          <a:chOff x="0" y="0"/>
          <a:chExt cx="0" cy="0"/>
        </a:xfrm>
      </p:grpSpPr>
      <p:sp>
        <p:nvSpPr>
          <p:cNvPr id="88" name="Google Shape;88;p140"/>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9" name="Google Shape;89;p140"/>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90" name="Google Shape;90;p140"/>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1" name="Google Shape;91;p14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2" name="Google Shape;92;p14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3" name="Google Shape;93;p14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图片与标题" type="picTx">
  <p:cSld name="PICTURE_WITH_CAPTION_TEXT">
    <p:spTree>
      <p:nvGrpSpPr>
        <p:cNvPr id="94" name="Shape 94"/>
        <p:cNvGrpSpPr/>
        <p:nvPr/>
      </p:nvGrpSpPr>
      <p:grpSpPr>
        <a:xfrm>
          <a:off x="0" y="0"/>
          <a:ext cx="0" cy="0"/>
          <a:chOff x="0" y="0"/>
          <a:chExt cx="0" cy="0"/>
        </a:xfrm>
      </p:grpSpPr>
      <p:sp>
        <p:nvSpPr>
          <p:cNvPr id="95" name="Google Shape;95;p14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Aria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6" name="Google Shape;96;p141"/>
          <p:cNvSpPr/>
          <p:nvPr>
            <p:ph idx="2" type="pic"/>
          </p:nvPr>
        </p:nvSpPr>
        <p:spPr>
          <a:xfrm>
            <a:off x="5183188" y="987425"/>
            <a:ext cx="6172200" cy="4873625"/>
          </a:xfrm>
          <a:prstGeom prst="rect">
            <a:avLst/>
          </a:prstGeom>
          <a:noFill/>
          <a:ln>
            <a:noFill/>
          </a:ln>
        </p:spPr>
      </p:sp>
      <p:sp>
        <p:nvSpPr>
          <p:cNvPr id="97" name="Google Shape;97;p141"/>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98" name="Google Shape;98;p14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4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0" name="Google Shape;100;p14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竖排文字" type="vertTx">
  <p:cSld name="VERTICAL_TEXT">
    <p:spTree>
      <p:nvGrpSpPr>
        <p:cNvPr id="101" name="Shape 101"/>
        <p:cNvGrpSpPr/>
        <p:nvPr/>
      </p:nvGrpSpPr>
      <p:grpSpPr>
        <a:xfrm>
          <a:off x="0" y="0"/>
          <a:ext cx="0" cy="0"/>
          <a:chOff x="0" y="0"/>
          <a:chExt cx="0" cy="0"/>
        </a:xfrm>
      </p:grpSpPr>
      <p:sp>
        <p:nvSpPr>
          <p:cNvPr id="102" name="Google Shape;102;p142"/>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3" name="Google Shape;103;p142"/>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4" name="Google Shape;104;p14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5" name="Google Shape;105;p14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06" name="Google Shape;106;p14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竖排标题与文本" type="vertTitleAndTx">
  <p:cSld name="VERTICAL_TITLE_AND_VERTICAL_TEXT">
    <p:spTree>
      <p:nvGrpSpPr>
        <p:cNvPr id="107" name="Shape 107"/>
        <p:cNvGrpSpPr/>
        <p:nvPr/>
      </p:nvGrpSpPr>
      <p:grpSpPr>
        <a:xfrm>
          <a:off x="0" y="0"/>
          <a:ext cx="0" cy="0"/>
          <a:chOff x="0" y="0"/>
          <a:chExt cx="0" cy="0"/>
        </a:xfrm>
      </p:grpSpPr>
      <p:sp>
        <p:nvSpPr>
          <p:cNvPr id="108" name="Google Shape;108;p143"/>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9" name="Google Shape;109;p143"/>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10" name="Google Shape;110;p14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1" name="Google Shape;111;p14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2" name="Google Shape;112;p14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仅标题">
  <p:cSld name="3_仅标题">
    <p:spTree>
      <p:nvGrpSpPr>
        <p:cNvPr id="17" name="Shape 17"/>
        <p:cNvGrpSpPr/>
        <p:nvPr/>
      </p:nvGrpSpPr>
      <p:grpSpPr>
        <a:xfrm>
          <a:off x="0" y="0"/>
          <a:ext cx="0" cy="0"/>
          <a:chOff x="0" y="0"/>
          <a:chExt cx="0" cy="0"/>
        </a:xfrm>
      </p:grpSpPr>
      <p:pic>
        <p:nvPicPr>
          <p:cNvPr id="18" name="Google Shape;18;p126"/>
          <p:cNvPicPr preferRelativeResize="0"/>
          <p:nvPr/>
        </p:nvPicPr>
        <p:blipFill rotWithShape="1">
          <a:blip r:embed="rId2">
            <a:alphaModFix/>
          </a:blip>
          <a:srcRect b="0" l="0" r="0" t="0"/>
          <a:stretch/>
        </p:blipFill>
        <p:spPr>
          <a:xfrm>
            <a:off x="0" y="1679"/>
            <a:ext cx="12192000" cy="6854640"/>
          </a:xfrm>
          <a:prstGeom prst="rect">
            <a:avLst/>
          </a:prstGeom>
          <a:noFill/>
          <a:ln>
            <a:noFill/>
          </a:ln>
        </p:spPr>
      </p:pic>
      <p:sp>
        <p:nvSpPr>
          <p:cNvPr id="19" name="Google Shape;19;p126"/>
          <p:cNvSpPr txBox="1"/>
          <p:nvPr>
            <p:ph idx="1" type="body"/>
          </p:nvPr>
        </p:nvSpPr>
        <p:spPr>
          <a:xfrm>
            <a:off x="1308366" y="3170027"/>
            <a:ext cx="6709633" cy="68401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810"/>
              <a:buNone/>
              <a:defRPr sz="3809">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
        <p:nvSpPr>
          <p:cNvPr id="20" name="Google Shape;20;p126"/>
          <p:cNvSpPr txBox="1"/>
          <p:nvPr>
            <p:ph idx="2" type="body"/>
          </p:nvPr>
        </p:nvSpPr>
        <p:spPr>
          <a:xfrm>
            <a:off x="1308366" y="3868983"/>
            <a:ext cx="6709633" cy="68401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905"/>
              <a:buNone/>
              <a:defRPr sz="1904">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两栏内容">
  <p:cSld name="1_两栏内容">
    <p:spTree>
      <p:nvGrpSpPr>
        <p:cNvPr id="113" name="Shape 113"/>
        <p:cNvGrpSpPr/>
        <p:nvPr/>
      </p:nvGrpSpPr>
      <p:grpSpPr>
        <a:xfrm>
          <a:off x="0" y="0"/>
          <a:ext cx="0" cy="0"/>
          <a:chOff x="0" y="0"/>
          <a:chExt cx="0" cy="0"/>
        </a:xfrm>
      </p:grpSpPr>
      <p:pic>
        <p:nvPicPr>
          <p:cNvPr id="114" name="Google Shape;114;p144"/>
          <p:cNvPicPr preferRelativeResize="0"/>
          <p:nvPr/>
        </p:nvPicPr>
        <p:blipFill rotWithShape="1">
          <a:blip r:embed="rId2">
            <a:alphaModFix/>
          </a:blip>
          <a:srcRect b="0" l="0" r="0" t="0"/>
          <a:stretch/>
        </p:blipFill>
        <p:spPr>
          <a:xfrm>
            <a:off x="0" y="1679"/>
            <a:ext cx="12192000" cy="6854640"/>
          </a:xfrm>
          <a:prstGeom prst="rect">
            <a:avLst/>
          </a:prstGeom>
          <a:noFill/>
          <a:ln>
            <a:noFill/>
          </a:ln>
        </p:spPr>
      </p:pic>
      <p:sp>
        <p:nvSpPr>
          <p:cNvPr id="115" name="Google Shape;115;p144"/>
          <p:cNvSpPr txBox="1"/>
          <p:nvPr>
            <p:ph idx="1" type="body"/>
          </p:nvPr>
        </p:nvSpPr>
        <p:spPr>
          <a:xfrm>
            <a:off x="1316790" y="5829132"/>
            <a:ext cx="5612890" cy="5771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80"/>
              <a:buNone/>
              <a:defRPr sz="1480">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
        <p:nvSpPr>
          <p:cNvPr id="116" name="Google Shape;116;p144"/>
          <p:cNvSpPr txBox="1"/>
          <p:nvPr>
            <p:ph idx="2" type="body"/>
          </p:nvPr>
        </p:nvSpPr>
        <p:spPr>
          <a:xfrm>
            <a:off x="1316790" y="5385580"/>
            <a:ext cx="5612890" cy="5771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540"/>
              <a:buNone/>
              <a:defRPr b="1" i="0" sz="2540">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
        <p:nvSpPr>
          <p:cNvPr id="117" name="Google Shape;117;p144"/>
          <p:cNvSpPr txBox="1"/>
          <p:nvPr/>
        </p:nvSpPr>
        <p:spPr>
          <a:xfrm>
            <a:off x="10036422" y="5549995"/>
            <a:ext cx="1223348" cy="3204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480">
                <a:solidFill>
                  <a:schemeClr val="lt1"/>
                </a:solidFill>
                <a:latin typeface="Arial"/>
                <a:ea typeface="Arial"/>
                <a:cs typeface="Arial"/>
                <a:sym typeface="Arial"/>
              </a:rPr>
              <a:t>Version  3.0.</a:t>
            </a:r>
            <a:endParaRPr b="0" i="0" sz="1480">
              <a:solidFill>
                <a:schemeClr val="lt1"/>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自定义版式">
  <p:cSld name="自定义版式">
    <p:spTree>
      <p:nvGrpSpPr>
        <p:cNvPr id="118" name="Shape 118"/>
        <p:cNvGrpSpPr/>
        <p:nvPr/>
      </p:nvGrpSpPr>
      <p:grpSpPr>
        <a:xfrm>
          <a:off x="0" y="0"/>
          <a:ext cx="0" cy="0"/>
          <a:chOff x="0" y="0"/>
          <a:chExt cx="0" cy="0"/>
        </a:xfrm>
      </p:grpSpPr>
      <p:pic>
        <p:nvPicPr>
          <p:cNvPr id="119" name="Google Shape;119;p145"/>
          <p:cNvPicPr preferRelativeResize="0"/>
          <p:nvPr/>
        </p:nvPicPr>
        <p:blipFill rotWithShape="1">
          <a:blip r:embed="rId2">
            <a:alphaModFix/>
          </a:blip>
          <a:srcRect b="0" l="0" r="0" t="0"/>
          <a:stretch/>
        </p:blipFill>
        <p:spPr>
          <a:xfrm>
            <a:off x="0" y="1679"/>
            <a:ext cx="12192000" cy="6854640"/>
          </a:xfrm>
          <a:prstGeom prst="rect">
            <a:avLst/>
          </a:prstGeom>
          <a:noFill/>
          <a:ln>
            <a:noFill/>
          </a:ln>
        </p:spPr>
      </p:pic>
      <p:sp>
        <p:nvSpPr>
          <p:cNvPr id="120" name="Google Shape;120;p145"/>
          <p:cNvSpPr txBox="1"/>
          <p:nvPr>
            <p:ph idx="1" type="body"/>
          </p:nvPr>
        </p:nvSpPr>
        <p:spPr>
          <a:xfrm>
            <a:off x="1316790" y="5829132"/>
            <a:ext cx="4335352" cy="5771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480"/>
              <a:buNone/>
              <a:defRPr sz="1480">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
        <p:nvSpPr>
          <p:cNvPr id="121" name="Google Shape;121;p145"/>
          <p:cNvSpPr txBox="1"/>
          <p:nvPr>
            <p:ph idx="2" type="body"/>
          </p:nvPr>
        </p:nvSpPr>
        <p:spPr>
          <a:xfrm>
            <a:off x="1316790" y="5385580"/>
            <a:ext cx="4335352" cy="57713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540"/>
              <a:buNone/>
              <a:defRPr b="1" i="0" sz="2540">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节标题" type="secHead">
  <p:cSld name="SECTION_HEADER">
    <p:spTree>
      <p:nvGrpSpPr>
        <p:cNvPr id="21" name="Shape 21"/>
        <p:cNvGrpSpPr/>
        <p:nvPr/>
      </p:nvGrpSpPr>
      <p:grpSpPr>
        <a:xfrm>
          <a:off x="0" y="0"/>
          <a:ext cx="0" cy="0"/>
          <a:chOff x="0" y="0"/>
          <a:chExt cx="0" cy="0"/>
        </a:xfrm>
      </p:grpSpPr>
      <p:pic>
        <p:nvPicPr>
          <p:cNvPr id="22" name="Google Shape;22;p127"/>
          <p:cNvPicPr preferRelativeResize="0"/>
          <p:nvPr/>
        </p:nvPicPr>
        <p:blipFill rotWithShape="1">
          <a:blip r:embed="rId2">
            <a:alphaModFix/>
          </a:blip>
          <a:srcRect b="0" l="0" r="0" t="0"/>
          <a:stretch/>
        </p:blipFill>
        <p:spPr>
          <a:xfrm>
            <a:off x="0" y="1679"/>
            <a:ext cx="12192000" cy="6854640"/>
          </a:xfrm>
          <a:prstGeom prst="rect">
            <a:avLst/>
          </a:prstGeom>
          <a:noFill/>
          <a:ln>
            <a:noFill/>
          </a:ln>
        </p:spPr>
      </p:pic>
      <p:sp>
        <p:nvSpPr>
          <p:cNvPr id="23" name="Google Shape;23;p127"/>
          <p:cNvSpPr txBox="1"/>
          <p:nvPr>
            <p:ph type="title"/>
          </p:nvPr>
        </p:nvSpPr>
        <p:spPr>
          <a:xfrm>
            <a:off x="1323376" y="2638252"/>
            <a:ext cx="5102628" cy="452496"/>
          </a:xfrm>
          <a:prstGeom prst="rect">
            <a:avLst/>
          </a:prstGeom>
          <a:noFill/>
          <a:ln>
            <a:noFill/>
          </a:ln>
        </p:spPr>
        <p:txBody>
          <a:bodyPr anchorCtr="0" anchor="ctr" bIns="0" lIns="0" spcFirstLastPara="1" rIns="0" wrap="square" tIns="12700">
            <a:spAutoFit/>
          </a:bodyPr>
          <a:lstStyle>
            <a:lvl1pPr lvl="0" algn="l">
              <a:lnSpc>
                <a:spcPct val="100000"/>
              </a:lnSpc>
              <a:spcBef>
                <a:spcPts val="105"/>
              </a:spcBef>
              <a:spcAft>
                <a:spcPts val="0"/>
              </a:spcAft>
              <a:buClr>
                <a:schemeClr val="lt1"/>
              </a:buClr>
              <a:buSzPts val="3810"/>
              <a:buFont typeface="Microsoft Yahei"/>
              <a:buNone/>
              <a:defRPr sz="3809">
                <a:solidFill>
                  <a:schemeClr val="lt1"/>
                </a:solidFill>
                <a:latin typeface="Microsoft Yahei"/>
                <a:ea typeface="Microsoft Yahei"/>
                <a:cs typeface="Microsoft Yahei"/>
                <a:sym typeface="Microsoft Ya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4" name="Google Shape;24;p127"/>
          <p:cNvSpPr txBox="1"/>
          <p:nvPr>
            <p:ph idx="1" type="body"/>
          </p:nvPr>
        </p:nvSpPr>
        <p:spPr>
          <a:xfrm>
            <a:off x="1323377" y="4384954"/>
            <a:ext cx="4548140" cy="1040964"/>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sz="2000">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
        <p:nvSpPr>
          <p:cNvPr id="25" name="Google Shape;25;p127"/>
          <p:cNvSpPr txBox="1"/>
          <p:nvPr/>
        </p:nvSpPr>
        <p:spPr>
          <a:xfrm>
            <a:off x="1323376" y="3430008"/>
            <a:ext cx="6867578" cy="145681"/>
          </a:xfrm>
          <a:prstGeom prst="rect">
            <a:avLst/>
          </a:prstGeom>
          <a:noFill/>
          <a:ln>
            <a:noFill/>
          </a:ln>
        </p:spPr>
        <p:txBody>
          <a:bodyPr anchorCtr="0" anchor="t" bIns="45700" lIns="91425" spcFirstLastPara="1" rIns="91425" wrap="square" tIns="45700">
            <a:spAutoFit/>
          </a:bodyPr>
          <a:lstStyle/>
          <a:p>
            <a:pPr indent="0" lvl="0" marL="0" marR="0" rtl="0" algn="just">
              <a:lnSpc>
                <a:spcPct val="110000"/>
              </a:lnSpc>
              <a:spcBef>
                <a:spcPts val="0"/>
              </a:spcBef>
              <a:spcAft>
                <a:spcPts val="0"/>
              </a:spcAft>
              <a:buNone/>
            </a:pPr>
            <a:r>
              <a:rPr b="0" i="0" lang="en-US" sz="315" u="none" cap="none" strike="noStrike">
                <a:solidFill>
                  <a:srgbClr val="0070C0"/>
                </a:solidFill>
                <a:latin typeface="Arial"/>
                <a:ea typeface="Arial"/>
                <a:cs typeface="Arial"/>
                <a:sym typeface="Arial"/>
              </a:rPr>
              <a:t>●●●●●●●●●●●●●●●●●●●●●●●●●●●●●●●●●●●●●●●●●●●●●●●●●●●●●●●●●●●●●●●●●●●●●●●●●●●●●●●●●●●●●●●●●●●●</a:t>
            </a:r>
            <a:endParaRPr b="0" i="0" sz="315" u="none" cap="none" strike="noStrike">
              <a:solidFill>
                <a:srgbClr val="0070C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标题幻灯片" type="title">
  <p:cSld name="TITLE">
    <p:spTree>
      <p:nvGrpSpPr>
        <p:cNvPr id="26" name="Shape 26"/>
        <p:cNvGrpSpPr/>
        <p:nvPr/>
      </p:nvGrpSpPr>
      <p:grpSpPr>
        <a:xfrm>
          <a:off x="0" y="0"/>
          <a:ext cx="0" cy="0"/>
          <a:chOff x="0" y="0"/>
          <a:chExt cx="0" cy="0"/>
        </a:xfrm>
      </p:grpSpPr>
      <p:pic>
        <p:nvPicPr>
          <p:cNvPr id="27" name="Google Shape;27;p128"/>
          <p:cNvPicPr preferRelativeResize="0"/>
          <p:nvPr/>
        </p:nvPicPr>
        <p:blipFill rotWithShape="1">
          <a:blip r:embed="rId2">
            <a:alphaModFix/>
          </a:blip>
          <a:srcRect b="0" l="0" r="0" t="0"/>
          <a:stretch/>
        </p:blipFill>
        <p:spPr>
          <a:xfrm>
            <a:off x="0" y="1679"/>
            <a:ext cx="12192000" cy="6854640"/>
          </a:xfrm>
          <a:prstGeom prst="rect">
            <a:avLst/>
          </a:prstGeom>
          <a:noFill/>
          <a:ln>
            <a:noFill/>
          </a:ln>
        </p:spPr>
      </p:pic>
      <p:sp>
        <p:nvSpPr>
          <p:cNvPr id="28" name="Google Shape;28;p128"/>
          <p:cNvSpPr txBox="1"/>
          <p:nvPr>
            <p:ph type="title"/>
          </p:nvPr>
        </p:nvSpPr>
        <p:spPr>
          <a:xfrm>
            <a:off x="1300526" y="2512248"/>
            <a:ext cx="4733641" cy="452496"/>
          </a:xfrm>
          <a:prstGeom prst="rect">
            <a:avLst/>
          </a:prstGeom>
          <a:noFill/>
          <a:ln>
            <a:noFill/>
          </a:ln>
        </p:spPr>
        <p:txBody>
          <a:bodyPr anchorCtr="0" anchor="ctr" bIns="0" lIns="0" spcFirstLastPara="1" rIns="0" wrap="square" tIns="12700">
            <a:spAutoFit/>
          </a:bodyPr>
          <a:lstStyle>
            <a:lvl1pPr lvl="0" algn="l">
              <a:lnSpc>
                <a:spcPct val="100000"/>
              </a:lnSpc>
              <a:spcBef>
                <a:spcPts val="105"/>
              </a:spcBef>
              <a:spcAft>
                <a:spcPts val="0"/>
              </a:spcAft>
              <a:buClr>
                <a:schemeClr val="lt1"/>
              </a:buClr>
              <a:buSzPts val="4400"/>
              <a:buFont typeface="Microsoft Yahei"/>
              <a:buNone/>
              <a:defRPr>
                <a:solidFill>
                  <a:schemeClr val="lt1"/>
                </a:solidFill>
                <a:latin typeface="Microsoft Yahei"/>
                <a:ea typeface="Microsoft Yahei"/>
                <a:cs typeface="Microsoft Yahei"/>
                <a:sym typeface="Microsoft Ya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128"/>
          <p:cNvSpPr/>
          <p:nvPr>
            <p:ph idx="2" type="pic"/>
          </p:nvPr>
        </p:nvSpPr>
        <p:spPr>
          <a:xfrm>
            <a:off x="6245208" y="1126312"/>
            <a:ext cx="5111365" cy="4734406"/>
          </a:xfrm>
          <a:prstGeom prst="rect">
            <a:avLst/>
          </a:prstGeom>
          <a:noFill/>
          <a:ln>
            <a:noFill/>
          </a:ln>
        </p:spPr>
      </p:sp>
      <p:sp>
        <p:nvSpPr>
          <p:cNvPr id="30" name="Google Shape;30;p128"/>
          <p:cNvSpPr txBox="1"/>
          <p:nvPr>
            <p:ph idx="1" type="body"/>
          </p:nvPr>
        </p:nvSpPr>
        <p:spPr>
          <a:xfrm>
            <a:off x="1300525" y="3411863"/>
            <a:ext cx="4165712" cy="2057736"/>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2000"/>
              <a:buNone/>
              <a:defRPr sz="2000">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仅标题">
  <p:cSld name="4_仅标题">
    <p:spTree>
      <p:nvGrpSpPr>
        <p:cNvPr id="31" name="Shape 31"/>
        <p:cNvGrpSpPr/>
        <p:nvPr/>
      </p:nvGrpSpPr>
      <p:grpSpPr>
        <a:xfrm>
          <a:off x="0" y="0"/>
          <a:ext cx="0" cy="0"/>
          <a:chOff x="0" y="0"/>
          <a:chExt cx="0" cy="0"/>
        </a:xfrm>
      </p:grpSpPr>
      <p:pic>
        <p:nvPicPr>
          <p:cNvPr id="32" name="Google Shape;32;p129"/>
          <p:cNvPicPr preferRelativeResize="0"/>
          <p:nvPr/>
        </p:nvPicPr>
        <p:blipFill rotWithShape="1">
          <a:blip r:embed="rId2">
            <a:alphaModFix/>
          </a:blip>
          <a:srcRect b="0" l="0" r="0" t="0"/>
          <a:stretch/>
        </p:blipFill>
        <p:spPr>
          <a:xfrm>
            <a:off x="0" y="1679"/>
            <a:ext cx="12192000" cy="685464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仅标题">
  <p:cSld name="1_仅标题">
    <p:spTree>
      <p:nvGrpSpPr>
        <p:cNvPr id="33" name="Shape 33"/>
        <p:cNvGrpSpPr/>
        <p:nvPr/>
      </p:nvGrpSpPr>
      <p:grpSpPr>
        <a:xfrm>
          <a:off x="0" y="0"/>
          <a:ext cx="0" cy="0"/>
          <a:chOff x="0" y="0"/>
          <a:chExt cx="0" cy="0"/>
        </a:xfrm>
      </p:grpSpPr>
      <p:pic>
        <p:nvPicPr>
          <p:cNvPr id="34" name="Google Shape;34;p130"/>
          <p:cNvPicPr preferRelativeResize="0"/>
          <p:nvPr/>
        </p:nvPicPr>
        <p:blipFill rotWithShape="1">
          <a:blip r:embed="rId2">
            <a:alphaModFix/>
          </a:blip>
          <a:srcRect b="0" l="0" r="0" t="0"/>
          <a:stretch/>
        </p:blipFill>
        <p:spPr>
          <a:xfrm>
            <a:off x="0" y="1679"/>
            <a:ext cx="12192000" cy="685464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仅标题">
  <p:cSld name="2_仅标题">
    <p:spTree>
      <p:nvGrpSpPr>
        <p:cNvPr id="35" name="Shape 35"/>
        <p:cNvGrpSpPr/>
        <p:nvPr/>
      </p:nvGrpSpPr>
      <p:grpSpPr>
        <a:xfrm>
          <a:off x="0" y="0"/>
          <a:ext cx="0" cy="0"/>
          <a:chOff x="0" y="0"/>
          <a:chExt cx="0" cy="0"/>
        </a:xfrm>
      </p:grpSpPr>
      <p:pic>
        <p:nvPicPr>
          <p:cNvPr id="36" name="Google Shape;36;p131"/>
          <p:cNvPicPr preferRelativeResize="0"/>
          <p:nvPr/>
        </p:nvPicPr>
        <p:blipFill rotWithShape="1">
          <a:blip r:embed="rId2">
            <a:alphaModFix/>
          </a:blip>
          <a:srcRect b="0" l="0" r="0" t="0"/>
          <a:stretch/>
        </p:blipFill>
        <p:spPr>
          <a:xfrm>
            <a:off x="0" y="1679"/>
            <a:ext cx="12192000" cy="6854640"/>
          </a:xfrm>
          <a:prstGeom prst="rect">
            <a:avLst/>
          </a:prstGeom>
          <a:noFill/>
          <a:ln>
            <a:noFill/>
          </a:ln>
        </p:spPr>
      </p:pic>
      <p:sp>
        <p:nvSpPr>
          <p:cNvPr id="37" name="Google Shape;37;p131"/>
          <p:cNvSpPr txBox="1"/>
          <p:nvPr>
            <p:ph idx="1" type="body"/>
          </p:nvPr>
        </p:nvSpPr>
        <p:spPr>
          <a:xfrm>
            <a:off x="1308366" y="3170027"/>
            <a:ext cx="6709633" cy="68401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3810"/>
              <a:buNone/>
              <a:defRPr sz="3809">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
        <p:nvSpPr>
          <p:cNvPr id="38" name="Google Shape;38;p131"/>
          <p:cNvSpPr txBox="1"/>
          <p:nvPr>
            <p:ph idx="2" type="body"/>
          </p:nvPr>
        </p:nvSpPr>
        <p:spPr>
          <a:xfrm>
            <a:off x="1308366" y="3868983"/>
            <a:ext cx="6709633" cy="684015"/>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905"/>
              <a:buNone/>
              <a:defRPr sz="1904">
                <a:solidFill>
                  <a:schemeClr val="lt1"/>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比较" type="twoTxTwoObj">
  <p:cSld name="TWO_OBJECTS_WITH_TEXT">
    <p:spTree>
      <p:nvGrpSpPr>
        <p:cNvPr id="39" name="Shape 39"/>
        <p:cNvGrpSpPr/>
        <p:nvPr/>
      </p:nvGrpSpPr>
      <p:grpSpPr>
        <a:xfrm>
          <a:off x="0" y="0"/>
          <a:ext cx="0" cy="0"/>
          <a:chOff x="0" y="0"/>
          <a:chExt cx="0" cy="0"/>
        </a:xfrm>
      </p:grpSpPr>
      <p:pic>
        <p:nvPicPr>
          <p:cNvPr id="40" name="Google Shape;40;p132"/>
          <p:cNvPicPr preferRelativeResize="0"/>
          <p:nvPr/>
        </p:nvPicPr>
        <p:blipFill rotWithShape="1">
          <a:blip r:embed="rId2">
            <a:alphaModFix/>
          </a:blip>
          <a:srcRect b="0" l="0" r="0" t="0"/>
          <a:stretch/>
        </p:blipFill>
        <p:spPr>
          <a:xfrm>
            <a:off x="0" y="1679"/>
            <a:ext cx="12192000" cy="6854640"/>
          </a:xfrm>
          <a:prstGeom prst="rect">
            <a:avLst/>
          </a:prstGeom>
          <a:noFill/>
          <a:ln>
            <a:noFill/>
          </a:ln>
        </p:spPr>
      </p:pic>
      <p:sp>
        <p:nvSpPr>
          <p:cNvPr id="41" name="Google Shape;41;p132"/>
          <p:cNvSpPr txBox="1"/>
          <p:nvPr>
            <p:ph type="title"/>
          </p:nvPr>
        </p:nvSpPr>
        <p:spPr>
          <a:xfrm>
            <a:off x="331310" y="1035298"/>
            <a:ext cx="5102628" cy="452496"/>
          </a:xfrm>
          <a:prstGeom prst="rect">
            <a:avLst/>
          </a:prstGeom>
          <a:noFill/>
          <a:ln>
            <a:noFill/>
          </a:ln>
        </p:spPr>
        <p:txBody>
          <a:bodyPr anchorCtr="0" anchor="ctr" bIns="0" lIns="0" spcFirstLastPara="1" rIns="0" wrap="square" tIns="12700">
            <a:spAutoFit/>
          </a:bodyPr>
          <a:lstStyle>
            <a:lvl1pPr lvl="0" algn="l">
              <a:lnSpc>
                <a:spcPct val="100000"/>
              </a:lnSpc>
              <a:spcBef>
                <a:spcPts val="105"/>
              </a:spcBef>
              <a:spcAft>
                <a:spcPts val="0"/>
              </a:spcAft>
              <a:buClr>
                <a:schemeClr val="lt1"/>
              </a:buClr>
              <a:buSzPts val="2540"/>
              <a:buFont typeface="Microsoft Yahei"/>
              <a:buNone/>
              <a:defRPr sz="2540">
                <a:solidFill>
                  <a:schemeClr val="lt1"/>
                </a:solidFill>
                <a:latin typeface="Microsoft Yahei"/>
                <a:ea typeface="Microsoft Yahei"/>
                <a:cs typeface="Microsoft Yahei"/>
                <a:sym typeface="Microsoft Yahei"/>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132"/>
          <p:cNvSpPr/>
          <p:nvPr>
            <p:ph idx="2" type="pic"/>
          </p:nvPr>
        </p:nvSpPr>
        <p:spPr>
          <a:xfrm>
            <a:off x="6539590" y="2070505"/>
            <a:ext cx="4816983" cy="4069102"/>
          </a:xfrm>
          <a:prstGeom prst="rect">
            <a:avLst/>
          </a:prstGeom>
          <a:noFill/>
          <a:ln>
            <a:noFill/>
          </a:ln>
        </p:spPr>
      </p:sp>
      <p:sp>
        <p:nvSpPr>
          <p:cNvPr id="43" name="Google Shape;43;p132"/>
          <p:cNvSpPr txBox="1"/>
          <p:nvPr>
            <p:ph idx="1" type="body"/>
          </p:nvPr>
        </p:nvSpPr>
        <p:spPr>
          <a:xfrm>
            <a:off x="660008" y="2380307"/>
            <a:ext cx="4976272" cy="2102090"/>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AEABAB"/>
              </a:buClr>
              <a:buSzPts val="2000"/>
              <a:buNone/>
              <a:defRPr sz="2000">
                <a:solidFill>
                  <a:srgbClr val="AEABAB"/>
                </a:solidFill>
                <a:latin typeface="Microsoft Yahei"/>
                <a:ea typeface="Microsoft Yahei"/>
                <a:cs typeface="Microsoft Yahei"/>
                <a:sym typeface="Microsoft Yahei"/>
              </a:defRPr>
            </a:lvl1pPr>
            <a:lvl2pPr indent="-228600" lvl="1" marL="914400" algn="l">
              <a:lnSpc>
                <a:spcPct val="90000"/>
              </a:lnSpc>
              <a:spcBef>
                <a:spcPts val="500"/>
              </a:spcBef>
              <a:spcAft>
                <a:spcPts val="0"/>
              </a:spcAft>
              <a:buClr>
                <a:schemeClr val="dk1"/>
              </a:buClr>
              <a:buSzPts val="1800"/>
              <a:buNone/>
              <a:defRPr sz="1800"/>
            </a:lvl2pPr>
            <a:lvl3pPr indent="-228600" lvl="2" marL="1371600" algn="l">
              <a:lnSpc>
                <a:spcPct val="90000"/>
              </a:lnSpc>
              <a:spcBef>
                <a:spcPts val="500"/>
              </a:spcBef>
              <a:spcAft>
                <a:spcPts val="0"/>
              </a:spcAft>
              <a:buClr>
                <a:schemeClr val="dk1"/>
              </a:buClr>
              <a:buSzPts val="1600"/>
              <a:buNone/>
              <a:defRPr sz="1600"/>
            </a:lvl3pPr>
            <a:lvl4pPr indent="-228600" lvl="3" marL="1828800" algn="l">
              <a:lnSpc>
                <a:spcPct val="90000"/>
              </a:lnSpc>
              <a:spcBef>
                <a:spcPts val="500"/>
              </a:spcBef>
              <a:spcAft>
                <a:spcPts val="0"/>
              </a:spcAft>
              <a:buClr>
                <a:schemeClr val="dk1"/>
              </a:buClr>
              <a:buSzPts val="1400"/>
              <a:buNone/>
              <a:defRPr sz="1400"/>
            </a:lvl4pPr>
            <a:lvl5pPr indent="-228600" lvl="4" marL="2286000" algn="l">
              <a:lnSpc>
                <a:spcPct val="90000"/>
              </a:lnSpc>
              <a:spcBef>
                <a:spcPts val="500"/>
              </a:spcBef>
              <a:spcAft>
                <a:spcPts val="0"/>
              </a:spcAft>
              <a:buClr>
                <a:schemeClr val="dk1"/>
              </a:buClr>
              <a:buSzPts val="1400"/>
              <a:buNone/>
              <a:defRPr sz="1400"/>
            </a:lvl5pPr>
            <a:lvl6pPr indent="-228600" lvl="5" marL="2743200" algn="l">
              <a:lnSpc>
                <a:spcPct val="90000"/>
              </a:lnSpc>
              <a:spcBef>
                <a:spcPts val="500"/>
              </a:spcBef>
              <a:spcAft>
                <a:spcPts val="0"/>
              </a:spcAft>
              <a:buClr>
                <a:schemeClr val="dk1"/>
              </a:buClr>
              <a:buSzPts val="1400"/>
              <a:buNone/>
              <a:defRPr sz="1400"/>
            </a:lvl6pPr>
            <a:lvl7pPr indent="-228600" lvl="6" marL="3200400" algn="l">
              <a:lnSpc>
                <a:spcPct val="90000"/>
              </a:lnSpc>
              <a:spcBef>
                <a:spcPts val="500"/>
              </a:spcBef>
              <a:spcAft>
                <a:spcPts val="0"/>
              </a:spcAft>
              <a:buClr>
                <a:schemeClr val="dk1"/>
              </a:buClr>
              <a:buSzPts val="1400"/>
              <a:buNone/>
              <a:defRPr sz="1400"/>
            </a:lvl7pPr>
            <a:lvl8pPr indent="-228600" lvl="7" marL="3657600" algn="l">
              <a:lnSpc>
                <a:spcPct val="90000"/>
              </a:lnSpc>
              <a:spcBef>
                <a:spcPts val="500"/>
              </a:spcBef>
              <a:spcAft>
                <a:spcPts val="0"/>
              </a:spcAft>
              <a:buClr>
                <a:schemeClr val="dk1"/>
              </a:buClr>
              <a:buSzPts val="1400"/>
              <a:buNone/>
              <a:defRPr sz="1400"/>
            </a:lvl8pPr>
            <a:lvl9pPr indent="-228600" lvl="8" marL="4114800" algn="l">
              <a:lnSpc>
                <a:spcPct val="90000"/>
              </a:lnSpc>
              <a:spcBef>
                <a:spcPts val="500"/>
              </a:spcBef>
              <a:spcAft>
                <a:spcPts val="0"/>
              </a:spcAft>
              <a:buClr>
                <a:schemeClr val="dk1"/>
              </a:buClr>
              <a:buSzPts val="1400"/>
              <a:buNone/>
              <a:defRPr sz="1400"/>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幻灯片">
  <p:cSld name="标题幻灯片">
    <p:spTree>
      <p:nvGrpSpPr>
        <p:cNvPr id="44" name="Shape 44"/>
        <p:cNvGrpSpPr/>
        <p:nvPr/>
      </p:nvGrpSpPr>
      <p:grpSpPr>
        <a:xfrm>
          <a:off x="0" y="0"/>
          <a:ext cx="0" cy="0"/>
          <a:chOff x="0" y="0"/>
          <a:chExt cx="0" cy="0"/>
        </a:xfrm>
      </p:grpSpPr>
      <p:sp>
        <p:nvSpPr>
          <p:cNvPr id="45" name="Google Shape;45;p133"/>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Arial"/>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33"/>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47" name="Google Shape;47;p13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13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13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22" Type="http://schemas.openxmlformats.org/officeDocument/2006/relationships/theme" Target="../theme/theme1.xml"/><Relationship Id="rId10" Type="http://schemas.openxmlformats.org/officeDocument/2006/relationships/slideLayout" Target="../slideLayouts/slideLayout10.xml"/><Relationship Id="rId21" Type="http://schemas.openxmlformats.org/officeDocument/2006/relationships/slideLayout" Target="../slideLayouts/slideLayout2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Arial"/>
              <a:buNone/>
              <a:defRPr b="0" i="0" sz="44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2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2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2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Arial"/>
                <a:ea typeface="Arial"/>
                <a:cs typeface="Arial"/>
                <a:sym typeface="Arial"/>
              </a:defRPr>
            </a:lvl1pPr>
            <a:lvl2pPr indent="0" lvl="1" marL="0" marR="0" rtl="0" algn="r">
              <a:spcBef>
                <a:spcPts val="0"/>
              </a:spcBef>
              <a:buNone/>
              <a:defRPr b="0" i="0" sz="1200" u="none" cap="none" strike="noStrike">
                <a:solidFill>
                  <a:srgbClr val="888888"/>
                </a:solidFill>
                <a:latin typeface="Arial"/>
                <a:ea typeface="Arial"/>
                <a:cs typeface="Arial"/>
                <a:sym typeface="Arial"/>
              </a:defRPr>
            </a:lvl2pPr>
            <a:lvl3pPr indent="0" lvl="2" marL="0" marR="0" rtl="0" algn="r">
              <a:spcBef>
                <a:spcPts val="0"/>
              </a:spcBef>
              <a:buNone/>
              <a:defRPr b="0" i="0" sz="1200" u="none" cap="none" strike="noStrike">
                <a:solidFill>
                  <a:srgbClr val="888888"/>
                </a:solidFill>
                <a:latin typeface="Arial"/>
                <a:ea typeface="Arial"/>
                <a:cs typeface="Arial"/>
                <a:sym typeface="Arial"/>
              </a:defRPr>
            </a:lvl3pPr>
            <a:lvl4pPr indent="0" lvl="3" marL="0" marR="0" rtl="0" algn="r">
              <a:spcBef>
                <a:spcPts val="0"/>
              </a:spcBef>
              <a:buNone/>
              <a:defRPr b="0" i="0" sz="1200" u="none" cap="none" strike="noStrike">
                <a:solidFill>
                  <a:srgbClr val="888888"/>
                </a:solidFill>
                <a:latin typeface="Arial"/>
                <a:ea typeface="Arial"/>
                <a:cs typeface="Arial"/>
                <a:sym typeface="Arial"/>
              </a:defRPr>
            </a:lvl4pPr>
            <a:lvl5pPr indent="0" lvl="4" marL="0" marR="0" rtl="0" algn="r">
              <a:spcBef>
                <a:spcPts val="0"/>
              </a:spcBef>
              <a:buNone/>
              <a:defRPr b="0" i="0" sz="1200" u="none" cap="none" strike="noStrike">
                <a:solidFill>
                  <a:srgbClr val="888888"/>
                </a:solidFill>
                <a:latin typeface="Arial"/>
                <a:ea typeface="Arial"/>
                <a:cs typeface="Arial"/>
                <a:sym typeface="Arial"/>
              </a:defRPr>
            </a:lvl5pPr>
            <a:lvl6pPr indent="0" lvl="5" marL="0" marR="0" rtl="0" algn="r">
              <a:spcBef>
                <a:spcPts val="0"/>
              </a:spcBef>
              <a:buNone/>
              <a:defRPr b="0" i="0" sz="1200" u="none" cap="none" strike="noStrike">
                <a:solidFill>
                  <a:srgbClr val="888888"/>
                </a:solidFill>
                <a:latin typeface="Arial"/>
                <a:ea typeface="Arial"/>
                <a:cs typeface="Arial"/>
                <a:sym typeface="Arial"/>
              </a:defRPr>
            </a:lvl6pPr>
            <a:lvl7pPr indent="0" lvl="6" marL="0" marR="0" rtl="0" algn="r">
              <a:spcBef>
                <a:spcPts val="0"/>
              </a:spcBef>
              <a:buNone/>
              <a:defRPr b="0" i="0" sz="1200" u="none" cap="none" strike="noStrike">
                <a:solidFill>
                  <a:srgbClr val="888888"/>
                </a:solidFill>
                <a:latin typeface="Arial"/>
                <a:ea typeface="Arial"/>
                <a:cs typeface="Arial"/>
                <a:sym typeface="Arial"/>
              </a:defRPr>
            </a:lvl7pPr>
            <a:lvl8pPr indent="0" lvl="7" marL="0" marR="0" rtl="0" algn="r">
              <a:spcBef>
                <a:spcPts val="0"/>
              </a:spcBef>
              <a:buNone/>
              <a:defRPr b="0" i="0" sz="1200" u="none" cap="none" strike="noStrike">
                <a:solidFill>
                  <a:srgbClr val="888888"/>
                </a:solidFill>
                <a:latin typeface="Arial"/>
                <a:ea typeface="Arial"/>
                <a:cs typeface="Arial"/>
                <a:sym typeface="Arial"/>
              </a:defRPr>
            </a:lvl8pPr>
            <a:lvl9pPr indent="0" lvl="8" marL="0" marR="0" rtl="0" algn="r">
              <a:spcBef>
                <a:spcPts val="0"/>
              </a:spcBef>
              <a:buNone/>
              <a:defRPr b="0" i="0" sz="12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1.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0.xml"/><Relationship Id="rId3" Type="http://schemas.openxmlformats.org/officeDocument/2006/relationships/image" Target="../media/image113.jpg"/><Relationship Id="rId4" Type="http://schemas.openxmlformats.org/officeDocument/2006/relationships/image" Target="../media/image124.jpg"/><Relationship Id="rId5" Type="http://schemas.openxmlformats.org/officeDocument/2006/relationships/image" Target="../media/image119.jp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 Id="rId3" Type="http://schemas.openxmlformats.org/officeDocument/2006/relationships/image" Target="../media/image133.png"/><Relationship Id="rId4" Type="http://schemas.openxmlformats.org/officeDocument/2006/relationships/image" Target="../media/image125.png"/><Relationship Id="rId5" Type="http://schemas.openxmlformats.org/officeDocument/2006/relationships/image" Target="../media/image12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 Id="rId3" Type="http://schemas.openxmlformats.org/officeDocument/2006/relationships/image" Target="../media/image135.jpg"/><Relationship Id="rId4" Type="http://schemas.openxmlformats.org/officeDocument/2006/relationships/image" Target="../media/image126.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3.xml"/><Relationship Id="rId3" Type="http://schemas.openxmlformats.org/officeDocument/2006/relationships/image" Target="../media/image128.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4.xml"/><Relationship Id="rId3" Type="http://schemas.openxmlformats.org/officeDocument/2006/relationships/image" Target="../media/image131.png"/><Relationship Id="rId4" Type="http://schemas.openxmlformats.org/officeDocument/2006/relationships/image" Target="../media/image136.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 Id="rId3" Type="http://schemas.openxmlformats.org/officeDocument/2006/relationships/image" Target="../media/image129.jpg"/><Relationship Id="rId4" Type="http://schemas.openxmlformats.org/officeDocument/2006/relationships/image" Target="../media/image137.png"/><Relationship Id="rId5" Type="http://schemas.openxmlformats.org/officeDocument/2006/relationships/image" Target="../media/image134.png"/><Relationship Id="rId6" Type="http://schemas.openxmlformats.org/officeDocument/2006/relationships/image" Target="../media/image130.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 Id="rId3" Type="http://schemas.openxmlformats.org/officeDocument/2006/relationships/image" Target="../media/image122.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7.xml"/><Relationship Id="rId3" Type="http://schemas.openxmlformats.org/officeDocument/2006/relationships/image" Target="../media/image122.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 Id="rId3" Type="http://schemas.openxmlformats.org/officeDocument/2006/relationships/image" Target="../media/image12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9.xml"/><Relationship Id="rId3" Type="http://schemas.openxmlformats.org/officeDocument/2006/relationships/image" Target="../media/image12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0.xml"/><Relationship Id="rId3" Type="http://schemas.openxmlformats.org/officeDocument/2006/relationships/image" Target="../media/image12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1.xml"/><Relationship Id="rId3" Type="http://schemas.openxmlformats.org/officeDocument/2006/relationships/image" Target="../media/image12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2.xml"/><Relationship Id="rId3" Type="http://schemas.openxmlformats.org/officeDocument/2006/relationships/image" Target="../media/image122.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3.xml"/><Relationship Id="rId3" Type="http://schemas.openxmlformats.org/officeDocument/2006/relationships/image" Target="../media/image122.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 Id="rId3" Type="http://schemas.openxmlformats.org/officeDocument/2006/relationships/image" Target="../media/image122.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5.xml"/><Relationship Id="rId3" Type="http://schemas.openxmlformats.org/officeDocument/2006/relationships/image" Target="../media/image122.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image" Target="../media/image7.png"/><Relationship Id="rId4" Type="http://schemas.openxmlformats.org/officeDocument/2006/relationships/image" Target="../media/image14.png"/><Relationship Id="rId5"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image" Target="../media/image14.png"/><Relationship Id="rId4" Type="http://schemas.openxmlformats.org/officeDocument/2006/relationships/image" Target="../media/image26.png"/><Relationship Id="rId9" Type="http://schemas.openxmlformats.org/officeDocument/2006/relationships/image" Target="../media/image66.jpg"/><Relationship Id="rId5" Type="http://schemas.openxmlformats.org/officeDocument/2006/relationships/image" Target="../media/image32.png"/><Relationship Id="rId6" Type="http://schemas.openxmlformats.org/officeDocument/2006/relationships/image" Target="../media/image24.jpg"/><Relationship Id="rId7" Type="http://schemas.openxmlformats.org/officeDocument/2006/relationships/image" Target="../media/image19.png"/><Relationship Id="rId8"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image" Target="../media/image1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image" Target="../media/image14.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image" Target="../media/image1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image" Target="../media/image14.png"/><Relationship Id="rId4" Type="http://schemas.openxmlformats.org/officeDocument/2006/relationships/image" Target="../media/image28.png"/><Relationship Id="rId5" Type="http://schemas.openxmlformats.org/officeDocument/2006/relationships/image" Target="../media/image3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image" Target="../media/image14.png"/><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 Id="rId3" Type="http://schemas.openxmlformats.org/officeDocument/2006/relationships/image" Target="../media/image14.png"/><Relationship Id="rId4" Type="http://schemas.openxmlformats.org/officeDocument/2006/relationships/image" Target="../media/image22.png"/><Relationship Id="rId5"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0.xml"/><Relationship Id="rId3" Type="http://schemas.openxmlformats.org/officeDocument/2006/relationships/image" Target="../media/image14.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1.xml"/><Relationship Id="rId3" Type="http://schemas.openxmlformats.org/officeDocument/2006/relationships/image" Target="../media/image14.png"/><Relationship Id="rId4" Type="http://schemas.openxmlformats.org/officeDocument/2006/relationships/image" Target="../media/image3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2.xml"/><Relationship Id="rId3" Type="http://schemas.openxmlformats.org/officeDocument/2006/relationships/image" Target="../media/image14.png"/><Relationship Id="rId4" Type="http://schemas.openxmlformats.org/officeDocument/2006/relationships/image" Target="../media/image29.png"/><Relationship Id="rId5" Type="http://schemas.openxmlformats.org/officeDocument/2006/relationships/image" Target="../media/image3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3.xml"/><Relationship Id="rId3" Type="http://schemas.openxmlformats.org/officeDocument/2006/relationships/image" Target="../media/image14.png"/><Relationship Id="rId4" Type="http://schemas.openxmlformats.org/officeDocument/2006/relationships/image" Target="../media/image3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4.xml"/><Relationship Id="rId3" Type="http://schemas.openxmlformats.org/officeDocument/2006/relationships/image" Target="../media/image14.png"/><Relationship Id="rId4" Type="http://schemas.openxmlformats.org/officeDocument/2006/relationships/image" Target="../media/image43.png"/><Relationship Id="rId5" Type="http://schemas.openxmlformats.org/officeDocument/2006/relationships/image" Target="../media/image4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5.xml"/><Relationship Id="rId3" Type="http://schemas.openxmlformats.org/officeDocument/2006/relationships/image" Target="../media/image1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 Id="rId3" Type="http://schemas.openxmlformats.org/officeDocument/2006/relationships/image" Target="../media/image14.png"/><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7.xml"/><Relationship Id="rId3" Type="http://schemas.openxmlformats.org/officeDocument/2006/relationships/image" Target="../media/image14.png"/><Relationship Id="rId4" Type="http://schemas.openxmlformats.org/officeDocument/2006/relationships/image" Target="../media/image35.png"/><Relationship Id="rId5" Type="http://schemas.openxmlformats.org/officeDocument/2006/relationships/image" Target="../media/image4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14.png"/><Relationship Id="rId4" Type="http://schemas.openxmlformats.org/officeDocument/2006/relationships/image" Target="../media/image5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image" Target="../media/image1.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0.xml"/><Relationship Id="rId3" Type="http://schemas.openxmlformats.org/officeDocument/2006/relationships/image" Target="../media/image14.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1.xml"/><Relationship Id="rId3" Type="http://schemas.openxmlformats.org/officeDocument/2006/relationships/image" Target="../media/image14.png"/><Relationship Id="rId4" Type="http://schemas.openxmlformats.org/officeDocument/2006/relationships/image" Target="../media/image3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2.xml"/><Relationship Id="rId3" Type="http://schemas.openxmlformats.org/officeDocument/2006/relationships/image" Target="../media/image14.png"/><Relationship Id="rId4" Type="http://schemas.openxmlformats.org/officeDocument/2006/relationships/image" Target="../media/image40.png"/><Relationship Id="rId5" Type="http://schemas.openxmlformats.org/officeDocument/2006/relationships/image" Target="../media/image5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3.xml"/><Relationship Id="rId3" Type="http://schemas.openxmlformats.org/officeDocument/2006/relationships/image" Target="../media/image14.png"/><Relationship Id="rId4" Type="http://schemas.openxmlformats.org/officeDocument/2006/relationships/image" Target="../media/image48.png"/><Relationship Id="rId5" Type="http://schemas.openxmlformats.org/officeDocument/2006/relationships/image" Target="../media/image45.png"/><Relationship Id="rId6" Type="http://schemas.openxmlformats.org/officeDocument/2006/relationships/image" Target="../media/image44.png"/><Relationship Id="rId7" Type="http://schemas.openxmlformats.org/officeDocument/2006/relationships/image" Target="../media/image3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4.xml"/><Relationship Id="rId3" Type="http://schemas.openxmlformats.org/officeDocument/2006/relationships/image" Target="../media/image14.png"/><Relationship Id="rId4" Type="http://schemas.openxmlformats.org/officeDocument/2006/relationships/image" Target="../media/image6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5.xml"/><Relationship Id="rId3" Type="http://schemas.openxmlformats.org/officeDocument/2006/relationships/image" Target="../media/image14.png"/><Relationship Id="rId4" Type="http://schemas.openxmlformats.org/officeDocument/2006/relationships/image" Target="../media/image56.png"/><Relationship Id="rId5"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6.xml"/><Relationship Id="rId3" Type="http://schemas.openxmlformats.org/officeDocument/2006/relationships/image" Target="../media/image14.png"/><Relationship Id="rId4" Type="http://schemas.openxmlformats.org/officeDocument/2006/relationships/image" Target="../media/image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7.xml"/><Relationship Id="rId3" Type="http://schemas.openxmlformats.org/officeDocument/2006/relationships/image" Target="../media/image14.png"/><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8.xml"/><Relationship Id="rId3" Type="http://schemas.openxmlformats.org/officeDocument/2006/relationships/image" Target="../media/image14.png"/><Relationship Id="rId4" Type="http://schemas.openxmlformats.org/officeDocument/2006/relationships/image" Target="../media/image5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14.png"/><Relationship Id="rId4" Type="http://schemas.openxmlformats.org/officeDocument/2006/relationships/image" Target="../media/image53.png"/><Relationship Id="rId5" Type="http://schemas.openxmlformats.org/officeDocument/2006/relationships/image" Target="../media/image7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0.xml"/><Relationship Id="rId3" Type="http://schemas.openxmlformats.org/officeDocument/2006/relationships/image" Target="../media/image50.png"/><Relationship Id="rId4" Type="http://schemas.openxmlformats.org/officeDocument/2006/relationships/image" Target="../media/image71.png"/><Relationship Id="rId5" Type="http://schemas.openxmlformats.org/officeDocument/2006/relationships/image" Target="../media/image1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55.png"/><Relationship Id="rId4" Type="http://schemas.openxmlformats.org/officeDocument/2006/relationships/image" Target="../media/image61.png"/><Relationship Id="rId5" Type="http://schemas.openxmlformats.org/officeDocument/2006/relationships/image" Target="../media/image1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14.png"/><Relationship Id="rId4" Type="http://schemas.openxmlformats.org/officeDocument/2006/relationships/image" Target="../media/image62.png"/><Relationship Id="rId5" Type="http://schemas.openxmlformats.org/officeDocument/2006/relationships/image" Target="../media/image60.png"/><Relationship Id="rId6" Type="http://schemas.openxmlformats.org/officeDocument/2006/relationships/image" Target="../media/image5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59.png"/><Relationship Id="rId4" Type="http://schemas.openxmlformats.org/officeDocument/2006/relationships/image" Target="../media/image14.png"/><Relationship Id="rId5" Type="http://schemas.openxmlformats.org/officeDocument/2006/relationships/image" Target="../media/image6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14.png"/><Relationship Id="rId4" Type="http://schemas.openxmlformats.org/officeDocument/2006/relationships/image" Target="../media/image64.png"/><Relationship Id="rId5" Type="http://schemas.openxmlformats.org/officeDocument/2006/relationships/image" Target="../media/image89.png"/><Relationship Id="rId6" Type="http://schemas.openxmlformats.org/officeDocument/2006/relationships/image" Target="../media/image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14.png"/><Relationship Id="rId4" Type="http://schemas.openxmlformats.org/officeDocument/2006/relationships/image" Target="../media/image74.png"/><Relationship Id="rId5" Type="http://schemas.openxmlformats.org/officeDocument/2006/relationships/image" Target="../media/image69.png"/><Relationship Id="rId6" Type="http://schemas.openxmlformats.org/officeDocument/2006/relationships/image" Target="../media/image6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image" Target="../media/image14.png"/><Relationship Id="rId4" Type="http://schemas.openxmlformats.org/officeDocument/2006/relationships/image" Target="../media/image72.png"/><Relationship Id="rId5" Type="http://schemas.openxmlformats.org/officeDocument/2006/relationships/image" Target="../media/image73.png"/><Relationship Id="rId6" Type="http://schemas.openxmlformats.org/officeDocument/2006/relationships/image" Target="../media/image67.jpg"/><Relationship Id="rId7" Type="http://schemas.openxmlformats.org/officeDocument/2006/relationships/image" Target="../media/image70.jp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14.png"/><Relationship Id="rId4" Type="http://schemas.openxmlformats.org/officeDocument/2006/relationships/image" Target="../media/image9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8.xml"/><Relationship Id="rId3" Type="http://schemas.openxmlformats.org/officeDocument/2006/relationships/image" Target="../media/image14.png"/><Relationship Id="rId4" Type="http://schemas.openxmlformats.org/officeDocument/2006/relationships/image" Target="../media/image81.png"/><Relationship Id="rId5" Type="http://schemas.openxmlformats.org/officeDocument/2006/relationships/image" Target="../media/image8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9.xml"/><Relationship Id="rId3" Type="http://schemas.openxmlformats.org/officeDocument/2006/relationships/image" Target="../media/image14.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0.xml"/><Relationship Id="rId3" Type="http://schemas.openxmlformats.org/officeDocument/2006/relationships/image" Target="../media/image14.png"/><Relationship Id="rId4" Type="http://schemas.openxmlformats.org/officeDocument/2006/relationships/image" Target="../media/image98.jpg"/><Relationship Id="rId5" Type="http://schemas.openxmlformats.org/officeDocument/2006/relationships/image" Target="../media/image84.jp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1.xml"/><Relationship Id="rId3" Type="http://schemas.openxmlformats.org/officeDocument/2006/relationships/image" Target="../media/image14.png"/><Relationship Id="rId4" Type="http://schemas.openxmlformats.org/officeDocument/2006/relationships/image" Target="../media/image79.png"/><Relationship Id="rId5" Type="http://schemas.openxmlformats.org/officeDocument/2006/relationships/image" Target="../media/image8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2.xml"/><Relationship Id="rId3" Type="http://schemas.openxmlformats.org/officeDocument/2006/relationships/image" Target="../media/image14.png"/><Relationship Id="rId4" Type="http://schemas.openxmlformats.org/officeDocument/2006/relationships/image" Target="../media/image82.png"/><Relationship Id="rId5" Type="http://schemas.openxmlformats.org/officeDocument/2006/relationships/image" Target="../media/image79.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3.xml"/><Relationship Id="rId3" Type="http://schemas.openxmlformats.org/officeDocument/2006/relationships/image" Target="../media/image14.png"/><Relationship Id="rId4" Type="http://schemas.openxmlformats.org/officeDocument/2006/relationships/image" Target="../media/image93.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4.xml"/><Relationship Id="rId3" Type="http://schemas.openxmlformats.org/officeDocument/2006/relationships/image" Target="../media/image14.png"/><Relationship Id="rId4" Type="http://schemas.openxmlformats.org/officeDocument/2006/relationships/image" Target="../media/image91.png"/><Relationship Id="rId5" Type="http://schemas.openxmlformats.org/officeDocument/2006/relationships/image" Target="../media/image85.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5.xml"/><Relationship Id="rId3" Type="http://schemas.openxmlformats.org/officeDocument/2006/relationships/image" Target="../media/image14.png"/><Relationship Id="rId4" Type="http://schemas.openxmlformats.org/officeDocument/2006/relationships/image" Target="../media/image8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6.xml"/><Relationship Id="rId3" Type="http://schemas.openxmlformats.org/officeDocument/2006/relationships/image" Target="../media/image14.png"/><Relationship Id="rId4" Type="http://schemas.openxmlformats.org/officeDocument/2006/relationships/image" Target="../media/image101.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7.xml"/><Relationship Id="rId3" Type="http://schemas.openxmlformats.org/officeDocument/2006/relationships/image" Target="../media/image14.png"/><Relationship Id="rId4" Type="http://schemas.openxmlformats.org/officeDocument/2006/relationships/image" Target="../media/image100.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8.xml"/><Relationship Id="rId3" Type="http://schemas.openxmlformats.org/officeDocument/2006/relationships/image" Target="../media/image14.png"/><Relationship Id="rId4" Type="http://schemas.openxmlformats.org/officeDocument/2006/relationships/image" Target="../media/image110.png"/><Relationship Id="rId5" Type="http://schemas.openxmlformats.org/officeDocument/2006/relationships/image" Target="../media/image10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9.xml"/><Relationship Id="rId3" Type="http://schemas.openxmlformats.org/officeDocument/2006/relationships/image" Target="../media/image14.png"/><Relationship Id="rId4" Type="http://schemas.openxmlformats.org/officeDocument/2006/relationships/image" Target="../media/image107.png"/><Relationship Id="rId5" Type="http://schemas.openxmlformats.org/officeDocument/2006/relationships/image" Target="../media/image10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6.xml"/><Relationship Id="rId3" Type="http://schemas.openxmlformats.org/officeDocument/2006/relationships/image" Target="../media/image94.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8.xml"/><Relationship Id="rId3" Type="http://schemas.openxmlformats.org/officeDocument/2006/relationships/image" Target="../media/image99.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9.xml"/><Relationship Id="rId3" Type="http://schemas.openxmlformats.org/officeDocument/2006/relationships/image" Target="../media/image9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 Id="rId3" Type="http://schemas.openxmlformats.org/officeDocument/2006/relationships/image" Target="../media/image10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1.xml"/><Relationship Id="rId3" Type="http://schemas.openxmlformats.org/officeDocument/2006/relationships/image" Target="../media/image102.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3.xml"/><Relationship Id="rId3" Type="http://schemas.openxmlformats.org/officeDocument/2006/relationships/image" Target="../media/image9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106.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9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6.xml"/><Relationship Id="rId3" Type="http://schemas.openxmlformats.org/officeDocument/2006/relationships/image" Target="../media/image10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 Id="rId3" Type="http://schemas.openxmlformats.org/officeDocument/2006/relationships/image" Target="../media/image11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 Id="rId3" Type="http://schemas.openxmlformats.org/officeDocument/2006/relationships/image" Target="../media/image108.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9.xml"/><Relationship Id="rId3" Type="http://schemas.openxmlformats.org/officeDocument/2006/relationships/image" Target="../media/image11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1.xml"/><Relationship Id="rId3" Type="http://schemas.openxmlformats.org/officeDocument/2006/relationships/image" Target="../media/image109.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image" Target="../media/image112.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3.xml"/><Relationship Id="rId3" Type="http://schemas.openxmlformats.org/officeDocument/2006/relationships/image" Target="../media/image11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4.xml"/><Relationship Id="rId3" Type="http://schemas.openxmlformats.org/officeDocument/2006/relationships/image" Target="../media/image1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6.xml"/><Relationship Id="rId3" Type="http://schemas.openxmlformats.org/officeDocument/2006/relationships/image" Target="../media/image120.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 Id="rId3" Type="http://schemas.openxmlformats.org/officeDocument/2006/relationships/image" Target="../media/image122.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 Id="rId3" Type="http://schemas.openxmlformats.org/officeDocument/2006/relationships/image" Target="../media/image121.png"/><Relationship Id="rId4" Type="http://schemas.openxmlformats.org/officeDocument/2006/relationships/image" Target="../media/image118.jpg"/><Relationship Id="rId5" Type="http://schemas.openxmlformats.org/officeDocument/2006/relationships/image" Target="../media/image115.jpg"/><Relationship Id="rId6" Type="http://schemas.openxmlformats.org/officeDocument/2006/relationships/image" Target="../media/image117.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
          <p:cNvSpPr txBox="1"/>
          <p:nvPr/>
        </p:nvSpPr>
        <p:spPr>
          <a:xfrm>
            <a:off x="561087" y="5110798"/>
            <a:ext cx="7389990" cy="577063"/>
          </a:xfrm>
          <a:prstGeom prst="rect">
            <a:avLst/>
          </a:prstGeom>
          <a:noFill/>
          <a:ln>
            <a:noFill/>
          </a:ln>
        </p:spPr>
        <p:txBody>
          <a:bodyPr anchorCtr="0" anchor="t" bIns="45700" lIns="91425" spcFirstLastPara="1" rIns="91425" wrap="square" tIns="45700">
            <a:noAutofit/>
          </a:bodyPr>
          <a:lstStyle/>
          <a:p>
            <a:pPr indent="-254000" lvl="0" marL="228600" marR="0" rtl="0" algn="l">
              <a:lnSpc>
                <a:spcPct val="90000"/>
              </a:lnSpc>
              <a:spcBef>
                <a:spcPts val="0"/>
              </a:spcBef>
              <a:spcAft>
                <a:spcPts val="0"/>
              </a:spcAft>
              <a:buClr>
                <a:schemeClr val="lt1"/>
              </a:buClr>
              <a:buSzPts val="4000"/>
              <a:buFont typeface="Arial"/>
              <a:buChar char="•"/>
            </a:pPr>
            <a:r>
              <a:rPr b="0" i="0" lang="en-US" sz="4000" u="none" cap="none" strike="noStrike">
                <a:solidFill>
                  <a:schemeClr val="lt1"/>
                </a:solidFill>
                <a:latin typeface="Arial"/>
                <a:ea typeface="Arial"/>
                <a:cs typeface="Arial"/>
                <a:sym typeface="Arial"/>
              </a:rPr>
              <a:t>EXC200 </a:t>
            </a:r>
            <a:endParaRPr/>
          </a:p>
        </p:txBody>
      </p:sp>
      <p:sp>
        <p:nvSpPr>
          <p:cNvPr id="128" name="Google Shape;128;p1"/>
          <p:cNvSpPr txBox="1"/>
          <p:nvPr/>
        </p:nvSpPr>
        <p:spPr>
          <a:xfrm>
            <a:off x="614849" y="5670972"/>
            <a:ext cx="4931422" cy="444444"/>
          </a:xfrm>
          <a:prstGeom prst="rect">
            <a:avLst/>
          </a:prstGeom>
          <a:noFill/>
          <a:ln>
            <a:noFill/>
          </a:ln>
        </p:spPr>
        <p:txBody>
          <a:bodyPr anchorCtr="0" anchor="ctr" bIns="45700" lIns="91425" spcFirstLastPara="1" rIns="91425" wrap="square" tIns="45700">
            <a:noAutofit/>
          </a:bodyPr>
          <a:lstStyle/>
          <a:p>
            <a:pPr indent="-228600" lvl="0" marL="228600" marR="0" rtl="0" algn="l">
              <a:lnSpc>
                <a:spcPct val="90000"/>
              </a:lnSpc>
              <a:spcBef>
                <a:spcPts val="0"/>
              </a:spcBef>
              <a:spcAft>
                <a:spcPts val="0"/>
              </a:spcAft>
              <a:buClr>
                <a:schemeClr val="lt1"/>
              </a:buClr>
              <a:buSzPts val="1800"/>
              <a:buFont typeface="Arial"/>
              <a:buChar char="•"/>
            </a:pPr>
            <a:r>
              <a:rPr b="0" i="0" lang="en-US" sz="1800" u="none" cap="none" strike="noStrike">
                <a:solidFill>
                  <a:schemeClr val="lt1"/>
                </a:solidFill>
                <a:latin typeface="Arial"/>
                <a:ea typeface="Arial"/>
                <a:cs typeface="Arial"/>
                <a:sym typeface="Arial"/>
              </a:rPr>
              <a:t>A cost-effective choice for clinical laboratories</a:t>
            </a:r>
            <a:endParaRPr/>
          </a:p>
        </p:txBody>
      </p:sp>
      <p:pic>
        <p:nvPicPr>
          <p:cNvPr descr="E-37" id="129" name="Google Shape;129;p1"/>
          <p:cNvPicPr preferRelativeResize="0"/>
          <p:nvPr/>
        </p:nvPicPr>
        <p:blipFill rotWithShape="1">
          <a:blip r:embed="rId3">
            <a:alphaModFix/>
          </a:blip>
          <a:srcRect b="0" l="0" r="0" t="0"/>
          <a:stretch/>
        </p:blipFill>
        <p:spPr>
          <a:xfrm>
            <a:off x="1386191" y="1576097"/>
            <a:ext cx="4266005" cy="345420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descr="E-37" id="243" name="Google Shape;243;p10"/>
          <p:cNvPicPr preferRelativeResize="0"/>
          <p:nvPr/>
        </p:nvPicPr>
        <p:blipFill rotWithShape="1">
          <a:blip r:embed="rId3">
            <a:alphaModFix/>
          </a:blip>
          <a:srcRect b="0" l="0" r="0" t="0"/>
          <a:stretch/>
        </p:blipFill>
        <p:spPr>
          <a:xfrm>
            <a:off x="210043" y="2184588"/>
            <a:ext cx="3861705" cy="3126838"/>
          </a:xfrm>
          <a:prstGeom prst="rect">
            <a:avLst/>
          </a:prstGeom>
          <a:noFill/>
          <a:ln>
            <a:noFill/>
          </a:ln>
        </p:spPr>
      </p:pic>
      <p:sp>
        <p:nvSpPr>
          <p:cNvPr id="244" name="Google Shape;244;p10"/>
          <p:cNvSpPr/>
          <p:nvPr/>
        </p:nvSpPr>
        <p:spPr>
          <a:xfrm>
            <a:off x="4071749" y="2353096"/>
            <a:ext cx="8211497" cy="2686120"/>
          </a:xfrm>
          <a:prstGeom prst="rect">
            <a:avLst/>
          </a:prstGeom>
          <a:noFill/>
          <a:ln>
            <a:noFill/>
          </a:ln>
        </p:spPr>
        <p:txBody>
          <a:bodyPr anchorCtr="0" anchor="t" bIns="45700" lIns="91425" spcFirstLastPara="1" rIns="91425" wrap="square" tIns="45700">
            <a:spAutoFit/>
          </a:bodyPr>
          <a:lstStyle/>
          <a:p>
            <a:pPr indent="-302260" lvl="0" marL="302260" marR="0" rtl="0" algn="l">
              <a:lnSpc>
                <a:spcPct val="150000"/>
              </a:lnSpc>
              <a:spcBef>
                <a:spcPts val="0"/>
              </a:spcBef>
              <a:spcAft>
                <a:spcPts val="0"/>
              </a:spcAft>
              <a:buClr>
                <a:srgbClr val="FF0000"/>
              </a:buClr>
              <a:buSzPts val="1904"/>
              <a:buFont typeface="Noto Sans Symbols"/>
              <a:buChar char="●"/>
            </a:pPr>
            <a:r>
              <a:rPr lang="en-US" sz="1904">
                <a:solidFill>
                  <a:srgbClr val="FF0000"/>
                </a:solidFill>
                <a:latin typeface="Arial"/>
                <a:ea typeface="Arial"/>
                <a:cs typeface="Arial"/>
                <a:sym typeface="Arial"/>
              </a:rPr>
              <a:t>Throughput: 240 T/H for single reagent; 160 T/H for double reagents</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Random access, STAT function</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Water consumption: 5L/H</a:t>
            </a:r>
            <a:endParaRPr/>
          </a:p>
          <a:p>
            <a:pPr indent="-362585" lvl="0" marL="362585"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Advanced rear spectrophotometry, (340-800)nm, in total 12 wavelengths</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Open system</a:t>
            </a:r>
            <a:endParaRPr sz="1904">
              <a:solidFill>
                <a:schemeClr val="dk1"/>
              </a:solidFill>
              <a:latin typeface="Arial"/>
              <a:ea typeface="Arial"/>
              <a:cs typeface="Arial"/>
              <a:sym typeface="Arial"/>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Bilateral LIS connection</a:t>
            </a:r>
            <a:endParaRPr/>
          </a:p>
        </p:txBody>
      </p:sp>
      <p:sp>
        <p:nvSpPr>
          <p:cNvPr id="245" name="Google Shape;245;p10"/>
          <p:cNvSpPr/>
          <p:nvPr/>
        </p:nvSpPr>
        <p:spPr>
          <a:xfrm rot="10800000">
            <a:off x="394401" y="1297855"/>
            <a:ext cx="1528329" cy="502757"/>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chemeClr val="lt1"/>
              </a:solidFill>
              <a:latin typeface="Arial"/>
              <a:ea typeface="Arial"/>
              <a:cs typeface="Arial"/>
              <a:sym typeface="Arial"/>
            </a:endParaRPr>
          </a:p>
        </p:txBody>
      </p:sp>
      <p:sp>
        <p:nvSpPr>
          <p:cNvPr id="246" name="Google Shape;246;p10"/>
          <p:cNvSpPr/>
          <p:nvPr/>
        </p:nvSpPr>
        <p:spPr>
          <a:xfrm>
            <a:off x="394403" y="1338177"/>
            <a:ext cx="1528331" cy="4177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540">
                <a:solidFill>
                  <a:srgbClr val="FFFFFF"/>
                </a:solidFill>
                <a:latin typeface="Arial"/>
                <a:ea typeface="Arial"/>
                <a:cs typeface="Arial"/>
                <a:sym typeface="Arial"/>
              </a:rPr>
              <a:t>Overview</a:t>
            </a:r>
            <a:endParaRPr/>
          </a:p>
        </p:txBody>
      </p:sp>
      <p:sp>
        <p:nvSpPr>
          <p:cNvPr id="247" name="Google Shape;247;p10"/>
          <p:cNvSpPr txBox="1"/>
          <p:nvPr/>
        </p:nvSpPr>
        <p:spPr>
          <a:xfrm>
            <a:off x="10175183" y="336013"/>
            <a:ext cx="1639737"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Overview</a:t>
            </a:r>
            <a:endParaRPr sz="2400">
              <a:solidFill>
                <a:schemeClr val="lt1"/>
              </a:solidFill>
              <a:latin typeface="Arial"/>
              <a:ea typeface="Arial"/>
              <a:cs typeface="Arial"/>
              <a:sym typeface="Arial"/>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3" name="Shape 1403"/>
        <p:cNvGrpSpPr/>
        <p:nvPr/>
      </p:nvGrpSpPr>
      <p:grpSpPr>
        <a:xfrm>
          <a:off x="0" y="0"/>
          <a:ext cx="0" cy="0"/>
          <a:chOff x="0" y="0"/>
          <a:chExt cx="0" cy="0"/>
        </a:xfrm>
      </p:grpSpPr>
      <p:pic>
        <p:nvPicPr>
          <p:cNvPr id="1404" name="Google Shape;1404;p100"/>
          <p:cNvPicPr preferRelativeResize="0"/>
          <p:nvPr/>
        </p:nvPicPr>
        <p:blipFill rotWithShape="1">
          <a:blip r:embed="rId3">
            <a:alphaModFix/>
          </a:blip>
          <a:srcRect b="0" l="26308" r="0" t="9938"/>
          <a:stretch/>
        </p:blipFill>
        <p:spPr>
          <a:xfrm>
            <a:off x="8710839" y="2379662"/>
            <a:ext cx="2611697" cy="1763446"/>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405" name="Google Shape;1405;p100"/>
          <p:cNvPicPr preferRelativeResize="0"/>
          <p:nvPr/>
        </p:nvPicPr>
        <p:blipFill rotWithShape="1">
          <a:blip r:embed="rId4">
            <a:alphaModFix/>
          </a:blip>
          <a:srcRect b="0" l="44592" r="0" t="0"/>
          <a:stretch/>
        </p:blipFill>
        <p:spPr>
          <a:xfrm>
            <a:off x="4733451" y="2225028"/>
            <a:ext cx="2219865" cy="2076472"/>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406" name="Google Shape;1406;p100"/>
          <p:cNvPicPr preferRelativeResize="0"/>
          <p:nvPr/>
        </p:nvPicPr>
        <p:blipFill rotWithShape="1">
          <a:blip r:embed="rId5">
            <a:alphaModFix/>
          </a:blip>
          <a:srcRect b="0" l="0" r="0" t="0"/>
          <a:stretch/>
        </p:blipFill>
        <p:spPr>
          <a:xfrm>
            <a:off x="874056" y="1623189"/>
            <a:ext cx="2101872" cy="2802495"/>
          </a:xfrm>
          <a:prstGeom prst="ellipse">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sp>
        <p:nvSpPr>
          <p:cNvPr id="1407" name="Google Shape;1407;p100"/>
          <p:cNvSpPr txBox="1"/>
          <p:nvPr/>
        </p:nvSpPr>
        <p:spPr>
          <a:xfrm>
            <a:off x="874056" y="5234811"/>
            <a:ext cx="248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Plunger pump SY1</a:t>
            </a:r>
            <a:endParaRPr b="1" sz="1800">
              <a:solidFill>
                <a:srgbClr val="2F5496"/>
              </a:solidFill>
              <a:latin typeface="Arial"/>
              <a:ea typeface="Arial"/>
              <a:cs typeface="Arial"/>
              <a:sym typeface="Arial"/>
            </a:endParaRPr>
          </a:p>
        </p:txBody>
      </p:sp>
      <p:sp>
        <p:nvSpPr>
          <p:cNvPr id="1408" name="Google Shape;1408;p100"/>
          <p:cNvSpPr txBox="1"/>
          <p:nvPr/>
        </p:nvSpPr>
        <p:spPr>
          <a:xfrm>
            <a:off x="4792447" y="5234811"/>
            <a:ext cx="248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Liquid pump P2 P3 P4</a:t>
            </a:r>
            <a:endParaRPr b="1" sz="1800">
              <a:solidFill>
                <a:srgbClr val="2F5496"/>
              </a:solidFill>
              <a:latin typeface="Arial"/>
              <a:ea typeface="Arial"/>
              <a:cs typeface="Arial"/>
              <a:sym typeface="Arial"/>
            </a:endParaRPr>
          </a:p>
        </p:txBody>
      </p:sp>
      <p:sp>
        <p:nvSpPr>
          <p:cNvPr id="1409" name="Google Shape;1409;p100"/>
          <p:cNvSpPr txBox="1"/>
          <p:nvPr/>
        </p:nvSpPr>
        <p:spPr>
          <a:xfrm>
            <a:off x="8710839" y="5234811"/>
            <a:ext cx="248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Liquid pump P1</a:t>
            </a:r>
            <a:endParaRPr b="1" sz="1800">
              <a:solidFill>
                <a:srgbClr val="2F5496"/>
              </a:solidFill>
              <a:latin typeface="Arial"/>
              <a:ea typeface="Arial"/>
              <a:cs typeface="Arial"/>
              <a:sym typeface="Arial"/>
            </a:endParaRPr>
          </a:p>
        </p:txBody>
      </p:sp>
      <p:sp>
        <p:nvSpPr>
          <p:cNvPr id="1410" name="Google Shape;1410;p100"/>
          <p:cNvSpPr txBox="1"/>
          <p:nvPr>
            <p:ph idx="1" type="body"/>
          </p:nvPr>
        </p:nvSpPr>
        <p:spPr>
          <a:xfrm>
            <a:off x="8392161" y="314961"/>
            <a:ext cx="3454400" cy="54864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100000"/>
              <a:buNone/>
            </a:pPr>
            <a:r>
              <a:rPr lang="en-US" sz="2400">
                <a:latin typeface="Arial"/>
                <a:ea typeface="Arial"/>
                <a:cs typeface="Arial"/>
                <a:sym typeface="Arial"/>
              </a:rPr>
              <a:t>Liquid system component</a:t>
            </a:r>
            <a:endParaRPr sz="2400">
              <a:latin typeface="Arial"/>
              <a:ea typeface="Arial"/>
              <a:cs typeface="Arial"/>
              <a:sym typeface="Aria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4" name="Shape 1414"/>
        <p:cNvGrpSpPr/>
        <p:nvPr/>
      </p:nvGrpSpPr>
      <p:grpSpPr>
        <a:xfrm>
          <a:off x="0" y="0"/>
          <a:ext cx="0" cy="0"/>
          <a:chOff x="0" y="0"/>
          <a:chExt cx="0" cy="0"/>
        </a:xfrm>
      </p:grpSpPr>
      <p:pic>
        <p:nvPicPr>
          <p:cNvPr id="1415" name="Google Shape;1415;p101"/>
          <p:cNvPicPr preferRelativeResize="0"/>
          <p:nvPr/>
        </p:nvPicPr>
        <p:blipFill rotWithShape="1">
          <a:blip r:embed="rId3">
            <a:alphaModFix/>
          </a:blip>
          <a:srcRect b="0" l="0" r="0" t="0"/>
          <a:stretch/>
        </p:blipFill>
        <p:spPr>
          <a:xfrm>
            <a:off x="8097518" y="1841502"/>
            <a:ext cx="3109472" cy="2429706"/>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416" name="Google Shape;1416;p101"/>
          <p:cNvPicPr preferRelativeResize="0"/>
          <p:nvPr/>
        </p:nvPicPr>
        <p:blipFill rotWithShape="1">
          <a:blip r:embed="rId4">
            <a:alphaModFix/>
          </a:blip>
          <a:srcRect b="0" l="3576" r="18223" t="0"/>
          <a:stretch/>
        </p:blipFill>
        <p:spPr>
          <a:xfrm rot="5400000">
            <a:off x="4291042" y="2437711"/>
            <a:ext cx="2756474" cy="1398425"/>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417" name="Google Shape;1417;p101"/>
          <p:cNvPicPr preferRelativeResize="0"/>
          <p:nvPr/>
        </p:nvPicPr>
        <p:blipFill rotWithShape="1">
          <a:blip r:embed="rId5">
            <a:alphaModFix/>
          </a:blip>
          <a:srcRect b="0" l="0" r="0" t="0"/>
          <a:stretch/>
        </p:blipFill>
        <p:spPr>
          <a:xfrm>
            <a:off x="1073877" y="1758686"/>
            <a:ext cx="2167163" cy="2595338"/>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sp>
        <p:nvSpPr>
          <p:cNvPr id="1418" name="Google Shape;1418;p101"/>
          <p:cNvSpPr txBox="1"/>
          <p:nvPr/>
        </p:nvSpPr>
        <p:spPr>
          <a:xfrm>
            <a:off x="8787482" y="5078839"/>
            <a:ext cx="19461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Waster pump P6</a:t>
            </a:r>
            <a:endParaRPr b="1" sz="1800">
              <a:solidFill>
                <a:srgbClr val="2F5496"/>
              </a:solidFill>
              <a:latin typeface="Arial"/>
              <a:ea typeface="Arial"/>
              <a:cs typeface="Arial"/>
              <a:sym typeface="Arial"/>
            </a:endParaRPr>
          </a:p>
        </p:txBody>
      </p:sp>
      <p:sp>
        <p:nvSpPr>
          <p:cNvPr id="1419" name="Google Shape;1419;p101"/>
          <p:cNvSpPr txBox="1"/>
          <p:nvPr/>
        </p:nvSpPr>
        <p:spPr>
          <a:xfrm>
            <a:off x="4851400" y="5078839"/>
            <a:ext cx="248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Vacuum pump P7</a:t>
            </a:r>
            <a:endParaRPr b="1" sz="1800">
              <a:solidFill>
                <a:srgbClr val="2F5496"/>
              </a:solidFill>
              <a:latin typeface="Arial"/>
              <a:ea typeface="Arial"/>
              <a:cs typeface="Arial"/>
              <a:sym typeface="Arial"/>
            </a:endParaRPr>
          </a:p>
        </p:txBody>
      </p:sp>
      <p:sp>
        <p:nvSpPr>
          <p:cNvPr id="1420" name="Google Shape;1420;p101"/>
          <p:cNvSpPr txBox="1"/>
          <p:nvPr/>
        </p:nvSpPr>
        <p:spPr>
          <a:xfrm>
            <a:off x="915318" y="5078839"/>
            <a:ext cx="248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Peristaltic pump P5</a:t>
            </a:r>
            <a:endParaRPr b="1" sz="1800">
              <a:solidFill>
                <a:srgbClr val="2F5496"/>
              </a:solidFill>
              <a:latin typeface="Arial"/>
              <a:ea typeface="Arial"/>
              <a:cs typeface="Arial"/>
              <a:sym typeface="Arial"/>
            </a:endParaRPr>
          </a:p>
        </p:txBody>
      </p:sp>
      <p:sp>
        <p:nvSpPr>
          <p:cNvPr id="1421" name="Google Shape;1421;p101"/>
          <p:cNvSpPr txBox="1"/>
          <p:nvPr>
            <p:ph idx="1" type="body"/>
          </p:nvPr>
        </p:nvSpPr>
        <p:spPr>
          <a:xfrm>
            <a:off x="8392161" y="314961"/>
            <a:ext cx="3454400" cy="548640"/>
          </a:xfrm>
          <a:prstGeom prst="rect">
            <a:avLst/>
          </a:prstGeom>
          <a:noFill/>
          <a:ln>
            <a:noFill/>
          </a:ln>
        </p:spPr>
        <p:txBody>
          <a:bodyPr anchorCtr="0" anchor="ctr"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100000"/>
              <a:buNone/>
            </a:pPr>
            <a:r>
              <a:rPr lang="en-US" sz="2400">
                <a:latin typeface="Arial"/>
                <a:ea typeface="Arial"/>
                <a:cs typeface="Arial"/>
                <a:sym typeface="Arial"/>
              </a:rPr>
              <a:t>Liquid system component</a:t>
            </a:r>
            <a:endParaRPr sz="2400">
              <a:latin typeface="Arial"/>
              <a:ea typeface="Arial"/>
              <a:cs typeface="Arial"/>
              <a:sym typeface="Arial"/>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p102"/>
          <p:cNvSpPr txBox="1"/>
          <p:nvPr>
            <p:ph idx="1" type="body"/>
          </p:nvPr>
        </p:nvSpPr>
        <p:spPr>
          <a:xfrm>
            <a:off x="8392161" y="314961"/>
            <a:ext cx="3454400" cy="548640"/>
          </a:xfrm>
          <a:prstGeom prst="rect">
            <a:avLst/>
          </a:prstGeom>
          <a:noFill/>
          <a:ln>
            <a:noFill/>
          </a:ln>
        </p:spPr>
        <p:txBody>
          <a:bodyPr anchorCtr="0" anchor="ctr"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100000"/>
              <a:buNone/>
            </a:pPr>
            <a:r>
              <a:rPr lang="en-US" sz="2400">
                <a:latin typeface="Arial"/>
                <a:ea typeface="Arial"/>
                <a:cs typeface="Arial"/>
                <a:sym typeface="Arial"/>
              </a:rPr>
              <a:t>Liquid system component</a:t>
            </a:r>
            <a:endParaRPr sz="2400">
              <a:latin typeface="Arial"/>
              <a:ea typeface="Arial"/>
              <a:cs typeface="Arial"/>
              <a:sym typeface="Arial"/>
            </a:endParaRPr>
          </a:p>
        </p:txBody>
      </p:sp>
      <p:pic>
        <p:nvPicPr>
          <p:cNvPr id="1427" name="Google Shape;1427;p102"/>
          <p:cNvPicPr preferRelativeResize="0"/>
          <p:nvPr/>
        </p:nvPicPr>
        <p:blipFill rotWithShape="1">
          <a:blip r:embed="rId3">
            <a:alphaModFix/>
          </a:blip>
          <a:srcRect b="0" l="0" r="0" t="0"/>
          <a:stretch/>
        </p:blipFill>
        <p:spPr>
          <a:xfrm>
            <a:off x="2215062" y="1157522"/>
            <a:ext cx="2879742" cy="3839657"/>
          </a:xfrm>
          <a:prstGeom prst="ellipse">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428" name="Google Shape;1428;p102"/>
          <p:cNvPicPr preferRelativeResize="0"/>
          <p:nvPr/>
        </p:nvPicPr>
        <p:blipFill rotWithShape="1">
          <a:blip r:embed="rId4">
            <a:alphaModFix/>
          </a:blip>
          <a:srcRect b="16698" l="67332" r="473" t="2912"/>
          <a:stretch/>
        </p:blipFill>
        <p:spPr>
          <a:xfrm>
            <a:off x="7670618" y="1157522"/>
            <a:ext cx="2306320" cy="3938650"/>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sp>
        <p:nvSpPr>
          <p:cNvPr id="1429" name="Google Shape;1429;p102"/>
          <p:cNvSpPr txBox="1"/>
          <p:nvPr/>
        </p:nvSpPr>
        <p:spPr>
          <a:xfrm>
            <a:off x="2410333" y="5617781"/>
            <a:ext cx="248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Sample/Reagent probe</a:t>
            </a:r>
            <a:endParaRPr b="1" sz="1800">
              <a:solidFill>
                <a:srgbClr val="2F5496"/>
              </a:solidFill>
              <a:latin typeface="Arial"/>
              <a:ea typeface="Arial"/>
              <a:cs typeface="Arial"/>
              <a:sym typeface="Arial"/>
            </a:endParaRPr>
          </a:p>
        </p:txBody>
      </p:sp>
      <p:sp>
        <p:nvSpPr>
          <p:cNvPr id="1430" name="Google Shape;1430;p102"/>
          <p:cNvSpPr txBox="1"/>
          <p:nvPr/>
        </p:nvSpPr>
        <p:spPr>
          <a:xfrm>
            <a:off x="8392161" y="5617781"/>
            <a:ext cx="140742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Stirrer </a:t>
            </a:r>
            <a:endParaRPr b="1" sz="1800">
              <a:solidFill>
                <a:srgbClr val="2F5496"/>
              </a:solidFill>
              <a:latin typeface="Arial"/>
              <a:ea typeface="Arial"/>
              <a:cs typeface="Arial"/>
              <a:sym typeface="Arial"/>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5" name="Shape 1435"/>
        <p:cNvGrpSpPr/>
        <p:nvPr/>
      </p:nvGrpSpPr>
      <p:grpSpPr>
        <a:xfrm>
          <a:off x="0" y="0"/>
          <a:ext cx="0" cy="0"/>
          <a:chOff x="0" y="0"/>
          <a:chExt cx="0" cy="0"/>
        </a:xfrm>
      </p:grpSpPr>
      <p:pic>
        <p:nvPicPr>
          <p:cNvPr id="1436" name="Google Shape;1436;p103"/>
          <p:cNvPicPr preferRelativeResize="0"/>
          <p:nvPr/>
        </p:nvPicPr>
        <p:blipFill rotWithShape="1">
          <a:blip r:embed="rId3">
            <a:alphaModFix/>
          </a:blip>
          <a:srcRect b="4831" l="15094" r="2331" t="4674"/>
          <a:stretch/>
        </p:blipFill>
        <p:spPr>
          <a:xfrm>
            <a:off x="7712904" y="1966884"/>
            <a:ext cx="3782130" cy="2924232"/>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sp>
        <p:nvSpPr>
          <p:cNvPr id="1437" name="Google Shape;1437;p103"/>
          <p:cNvSpPr txBox="1"/>
          <p:nvPr/>
        </p:nvSpPr>
        <p:spPr>
          <a:xfrm>
            <a:off x="7934825" y="5466080"/>
            <a:ext cx="391173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55A11"/>
                </a:solidFill>
                <a:latin typeface="Arial"/>
                <a:ea typeface="Arial"/>
                <a:cs typeface="Arial"/>
                <a:sym typeface="Arial"/>
              </a:rPr>
              <a:t>Cleaning probe group(Wash station)</a:t>
            </a:r>
            <a:endParaRPr b="1" sz="1800">
              <a:solidFill>
                <a:srgbClr val="C55A11"/>
              </a:solidFill>
              <a:latin typeface="Arial"/>
              <a:ea typeface="Arial"/>
              <a:cs typeface="Arial"/>
              <a:sym typeface="Arial"/>
            </a:endParaRPr>
          </a:p>
        </p:txBody>
      </p:sp>
      <p:sp>
        <p:nvSpPr>
          <p:cNvPr id="1438" name="Google Shape;1438;p103"/>
          <p:cNvSpPr txBox="1"/>
          <p:nvPr/>
        </p:nvSpPr>
        <p:spPr>
          <a:xfrm>
            <a:off x="311852" y="2052032"/>
            <a:ext cx="6453619" cy="3036216"/>
          </a:xfrm>
          <a:prstGeom prst="rect">
            <a:avLst/>
          </a:prstGeom>
          <a:noFill/>
          <a:ln>
            <a:noFill/>
          </a:ln>
        </p:spPr>
        <p:txBody>
          <a:bodyPr anchorCtr="0" anchor="t" bIns="45700" lIns="91425" spcFirstLastPara="1" rIns="91425" wrap="square" tIns="45700">
            <a:spAutoFit/>
          </a:bodyPr>
          <a:lstStyle/>
          <a:p>
            <a:pPr indent="0" lvl="0" marL="0" marR="0" rtl="0" algn="l">
              <a:lnSpc>
                <a:spcPct val="120000"/>
              </a:lnSpc>
              <a:spcBef>
                <a:spcPts val="0"/>
              </a:spcBef>
              <a:spcAft>
                <a:spcPts val="0"/>
              </a:spcAft>
              <a:buNone/>
            </a:pPr>
            <a:r>
              <a:rPr b="1" lang="en-US" sz="2400">
                <a:solidFill>
                  <a:srgbClr val="2F5496"/>
                </a:solidFill>
                <a:latin typeface="Arial"/>
                <a:ea typeface="Arial"/>
                <a:cs typeface="Arial"/>
                <a:sym typeface="Arial"/>
              </a:rPr>
              <a:t>6-Steps automatic cleaning</a:t>
            </a:r>
            <a:endParaRPr/>
          </a:p>
          <a:p>
            <a:pPr indent="0" lvl="0" marL="0" marR="0" rtl="0" algn="l">
              <a:lnSpc>
                <a:spcPct val="160000"/>
              </a:lnSpc>
              <a:spcBef>
                <a:spcPts val="0"/>
              </a:spcBef>
              <a:spcAft>
                <a:spcPts val="0"/>
              </a:spcAft>
              <a:buNone/>
            </a:pPr>
            <a:r>
              <a:rPr lang="en-US" sz="1800">
                <a:solidFill>
                  <a:schemeClr val="dk1"/>
                </a:solidFill>
                <a:latin typeface="Arial"/>
                <a:ea typeface="Arial"/>
                <a:cs typeface="Arial"/>
                <a:sym typeface="Arial"/>
              </a:rPr>
              <a:t>Step 1 aspirate the reaction liquid and injects purified water mixed with concentrated wash  solution;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Steps 2 to 4 suck out the purified water injected in the previous steps and inject purified water again; </a:t>
            </a:r>
            <a:br>
              <a:rPr lang="en-US" sz="1800">
                <a:solidFill>
                  <a:schemeClr val="dk1"/>
                </a:solidFill>
                <a:latin typeface="Arial"/>
                <a:ea typeface="Arial"/>
                <a:cs typeface="Arial"/>
                <a:sym typeface="Arial"/>
              </a:rPr>
            </a:br>
            <a:r>
              <a:rPr lang="en-US" sz="1800">
                <a:solidFill>
                  <a:schemeClr val="dk1"/>
                </a:solidFill>
                <a:latin typeface="Arial"/>
                <a:ea typeface="Arial"/>
                <a:cs typeface="Arial"/>
                <a:sym typeface="Arial"/>
              </a:rPr>
              <a:t>Steps 5 and 6 suck out the residual water droplets in the plastic cuvette. </a:t>
            </a:r>
            <a:br>
              <a:rPr lang="en-US" sz="1800">
                <a:solidFill>
                  <a:schemeClr val="dk1"/>
                </a:solidFill>
                <a:latin typeface="Arial"/>
                <a:ea typeface="Arial"/>
                <a:cs typeface="Arial"/>
                <a:sym typeface="Arial"/>
              </a:rPr>
            </a:br>
            <a:endParaRPr sz="1800">
              <a:solidFill>
                <a:schemeClr val="dk1"/>
              </a:solidFill>
              <a:latin typeface="Arial"/>
              <a:ea typeface="Arial"/>
              <a:cs typeface="Arial"/>
              <a:sym typeface="Arial"/>
            </a:endParaRPr>
          </a:p>
        </p:txBody>
      </p:sp>
      <p:sp>
        <p:nvSpPr>
          <p:cNvPr id="1439" name="Google Shape;1439;p103"/>
          <p:cNvSpPr txBox="1"/>
          <p:nvPr>
            <p:ph idx="1" type="body"/>
          </p:nvPr>
        </p:nvSpPr>
        <p:spPr>
          <a:xfrm>
            <a:off x="8392161" y="314961"/>
            <a:ext cx="3454400" cy="548640"/>
          </a:xfrm>
          <a:prstGeom prst="rect">
            <a:avLst/>
          </a:prstGeom>
          <a:noFill/>
          <a:ln>
            <a:noFill/>
          </a:ln>
        </p:spPr>
        <p:txBody>
          <a:bodyPr anchorCtr="0" anchor="ctr"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100000"/>
              <a:buNone/>
            </a:pPr>
            <a:r>
              <a:rPr lang="en-US" sz="2400">
                <a:latin typeface="Arial"/>
                <a:ea typeface="Arial"/>
                <a:cs typeface="Arial"/>
                <a:sym typeface="Arial"/>
              </a:rPr>
              <a:t>Liquid system component</a:t>
            </a:r>
            <a:endParaRPr sz="2400">
              <a:latin typeface="Arial"/>
              <a:ea typeface="Arial"/>
              <a:cs typeface="Arial"/>
              <a:sym typeface="Arial"/>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3" name="Shape 1443"/>
        <p:cNvGrpSpPr/>
        <p:nvPr/>
      </p:nvGrpSpPr>
      <p:grpSpPr>
        <a:xfrm>
          <a:off x="0" y="0"/>
          <a:ext cx="0" cy="0"/>
          <a:chOff x="0" y="0"/>
          <a:chExt cx="0" cy="0"/>
        </a:xfrm>
      </p:grpSpPr>
      <p:pic>
        <p:nvPicPr>
          <p:cNvPr id="1444" name="Google Shape;1444;p104"/>
          <p:cNvPicPr preferRelativeResize="0"/>
          <p:nvPr/>
        </p:nvPicPr>
        <p:blipFill rotWithShape="1">
          <a:blip r:embed="rId3">
            <a:alphaModFix/>
          </a:blip>
          <a:srcRect b="0" l="28894" r="0" t="0"/>
          <a:stretch/>
        </p:blipFill>
        <p:spPr>
          <a:xfrm>
            <a:off x="1545644" y="1326537"/>
            <a:ext cx="3219665" cy="3550263"/>
          </a:xfrm>
          <a:prstGeom prst="ellipse">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445" name="Google Shape;1445;p104"/>
          <p:cNvPicPr preferRelativeResize="0"/>
          <p:nvPr/>
        </p:nvPicPr>
        <p:blipFill rotWithShape="1">
          <a:blip r:embed="rId4">
            <a:alphaModFix/>
          </a:blip>
          <a:srcRect b="0" l="0" r="0" t="0"/>
          <a:stretch/>
        </p:blipFill>
        <p:spPr>
          <a:xfrm>
            <a:off x="6298517" y="1600472"/>
            <a:ext cx="4591853" cy="3174728"/>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sp>
        <p:nvSpPr>
          <p:cNvPr id="1446" name="Google Shape;1446;p104"/>
          <p:cNvSpPr txBox="1"/>
          <p:nvPr/>
        </p:nvSpPr>
        <p:spPr>
          <a:xfrm>
            <a:off x="2276109" y="5346797"/>
            <a:ext cx="248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55A11"/>
                </a:solidFill>
                <a:latin typeface="Arial"/>
                <a:ea typeface="Arial"/>
                <a:cs typeface="Arial"/>
                <a:sym typeface="Arial"/>
              </a:rPr>
              <a:t>Confluence </a:t>
            </a:r>
            <a:endParaRPr b="1" sz="1800">
              <a:solidFill>
                <a:srgbClr val="C55A11"/>
              </a:solidFill>
              <a:latin typeface="Arial"/>
              <a:ea typeface="Arial"/>
              <a:cs typeface="Arial"/>
              <a:sym typeface="Arial"/>
            </a:endParaRPr>
          </a:p>
        </p:txBody>
      </p:sp>
      <p:sp>
        <p:nvSpPr>
          <p:cNvPr id="1447" name="Google Shape;1447;p104"/>
          <p:cNvSpPr txBox="1"/>
          <p:nvPr>
            <p:ph idx="1" type="body"/>
          </p:nvPr>
        </p:nvSpPr>
        <p:spPr>
          <a:xfrm>
            <a:off x="8392161" y="314961"/>
            <a:ext cx="3454400" cy="548640"/>
          </a:xfrm>
          <a:prstGeom prst="rect">
            <a:avLst/>
          </a:prstGeom>
          <a:noFill/>
          <a:ln>
            <a:noFill/>
          </a:ln>
        </p:spPr>
        <p:txBody>
          <a:bodyPr anchorCtr="0" anchor="ctr"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100000"/>
              <a:buNone/>
            </a:pPr>
            <a:r>
              <a:rPr lang="en-US" sz="2400">
                <a:latin typeface="Arial"/>
                <a:ea typeface="Arial"/>
                <a:cs typeface="Arial"/>
                <a:sym typeface="Arial"/>
              </a:rPr>
              <a:t>Liquid system component</a:t>
            </a:r>
            <a:endParaRPr sz="2400">
              <a:latin typeface="Arial"/>
              <a:ea typeface="Arial"/>
              <a:cs typeface="Arial"/>
              <a:sym typeface="Arial"/>
            </a:endParaRPr>
          </a:p>
        </p:txBody>
      </p:sp>
      <p:sp>
        <p:nvSpPr>
          <p:cNvPr id="1448" name="Google Shape;1448;p104"/>
          <p:cNvSpPr txBox="1"/>
          <p:nvPr/>
        </p:nvSpPr>
        <p:spPr>
          <a:xfrm>
            <a:off x="8196262" y="5346797"/>
            <a:ext cx="248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C55A11"/>
                </a:solidFill>
                <a:latin typeface="Arial"/>
                <a:ea typeface="Arial"/>
                <a:cs typeface="Arial"/>
                <a:sym typeface="Arial"/>
              </a:rPr>
              <a:t>Confluence </a:t>
            </a:r>
            <a:endParaRPr b="1" sz="1800">
              <a:solidFill>
                <a:srgbClr val="C55A11"/>
              </a:solidFill>
              <a:latin typeface="Arial"/>
              <a:ea typeface="Arial"/>
              <a:cs typeface="Arial"/>
              <a:sym typeface="Arial"/>
            </a:endParaRPr>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105"/>
          <p:cNvPicPr preferRelativeResize="0"/>
          <p:nvPr/>
        </p:nvPicPr>
        <p:blipFill rotWithShape="1">
          <a:blip r:embed="rId3">
            <a:alphaModFix/>
          </a:blip>
          <a:srcRect b="0" l="0" r="0" t="0"/>
          <a:stretch/>
        </p:blipFill>
        <p:spPr>
          <a:xfrm>
            <a:off x="6769456" y="1885060"/>
            <a:ext cx="1776799" cy="2369067"/>
          </a:xfrm>
          <a:prstGeom prst="ellipse">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454" name="Google Shape;1454;p105"/>
          <p:cNvPicPr preferRelativeResize="0"/>
          <p:nvPr/>
        </p:nvPicPr>
        <p:blipFill rotWithShape="1">
          <a:blip r:embed="rId4">
            <a:alphaModFix/>
          </a:blip>
          <a:srcRect b="0" l="0" r="0" t="0"/>
          <a:stretch/>
        </p:blipFill>
        <p:spPr>
          <a:xfrm>
            <a:off x="4225813" y="1907737"/>
            <a:ext cx="1366068" cy="2346390"/>
          </a:xfrm>
          <a:prstGeom prst="ellipse">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455" name="Google Shape;1455;p105"/>
          <p:cNvPicPr preferRelativeResize="0"/>
          <p:nvPr/>
        </p:nvPicPr>
        <p:blipFill rotWithShape="1">
          <a:blip r:embed="rId5">
            <a:alphaModFix/>
          </a:blip>
          <a:srcRect b="0" l="0" r="0" t="0"/>
          <a:stretch/>
        </p:blipFill>
        <p:spPr>
          <a:xfrm>
            <a:off x="1252369" y="1885060"/>
            <a:ext cx="1795869" cy="2330355"/>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456" name="Google Shape;1456;p105"/>
          <p:cNvPicPr preferRelativeResize="0"/>
          <p:nvPr/>
        </p:nvPicPr>
        <p:blipFill rotWithShape="1">
          <a:blip r:embed="rId6">
            <a:alphaModFix/>
          </a:blip>
          <a:srcRect b="0" l="0" r="0" t="0"/>
          <a:stretch/>
        </p:blipFill>
        <p:spPr>
          <a:xfrm>
            <a:off x="9723830" y="1849451"/>
            <a:ext cx="1493173" cy="2365964"/>
          </a:xfrm>
          <a:prstGeom prst="ellipse">
            <a:avLst/>
          </a:prstGeom>
          <a:solidFill>
            <a:srgbClr val="39C1F0"/>
          </a:solid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sp>
        <p:nvSpPr>
          <p:cNvPr id="1457" name="Google Shape;1457;p105"/>
          <p:cNvSpPr txBox="1"/>
          <p:nvPr/>
        </p:nvSpPr>
        <p:spPr>
          <a:xfrm>
            <a:off x="1252369" y="5305931"/>
            <a:ext cx="24892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Wash pool</a:t>
            </a:r>
            <a:endParaRPr b="1" sz="1800">
              <a:solidFill>
                <a:srgbClr val="2F5496"/>
              </a:solidFill>
              <a:latin typeface="Arial"/>
              <a:ea typeface="Arial"/>
              <a:cs typeface="Arial"/>
              <a:sym typeface="Arial"/>
            </a:endParaRPr>
          </a:p>
        </p:txBody>
      </p:sp>
      <p:sp>
        <p:nvSpPr>
          <p:cNvPr id="1458" name="Google Shape;1458;p105"/>
          <p:cNvSpPr txBox="1"/>
          <p:nvPr/>
        </p:nvSpPr>
        <p:spPr>
          <a:xfrm>
            <a:off x="6180408" y="5305931"/>
            <a:ext cx="293545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Purified water floater sensor</a:t>
            </a:r>
            <a:endParaRPr b="1" sz="1800">
              <a:solidFill>
                <a:srgbClr val="2F5496"/>
              </a:solidFill>
              <a:latin typeface="Arial"/>
              <a:ea typeface="Arial"/>
              <a:cs typeface="Arial"/>
              <a:sym typeface="Arial"/>
            </a:endParaRPr>
          </a:p>
        </p:txBody>
      </p:sp>
      <p:sp>
        <p:nvSpPr>
          <p:cNvPr id="1459" name="Google Shape;1459;p105"/>
          <p:cNvSpPr txBox="1"/>
          <p:nvPr/>
        </p:nvSpPr>
        <p:spPr>
          <a:xfrm>
            <a:off x="4517583" y="5305931"/>
            <a:ext cx="169852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Filter </a:t>
            </a:r>
            <a:endParaRPr b="1" sz="1800">
              <a:solidFill>
                <a:srgbClr val="2F5496"/>
              </a:solidFill>
              <a:latin typeface="Arial"/>
              <a:ea typeface="Arial"/>
              <a:cs typeface="Arial"/>
              <a:sym typeface="Arial"/>
            </a:endParaRPr>
          </a:p>
        </p:txBody>
      </p:sp>
      <p:sp>
        <p:nvSpPr>
          <p:cNvPr id="1460" name="Google Shape;1460;p105"/>
          <p:cNvSpPr txBox="1"/>
          <p:nvPr/>
        </p:nvSpPr>
        <p:spPr>
          <a:xfrm>
            <a:off x="9734843" y="5305931"/>
            <a:ext cx="229459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2F5496"/>
                </a:solidFill>
                <a:latin typeface="Arial"/>
                <a:ea typeface="Arial"/>
                <a:cs typeface="Arial"/>
                <a:sym typeface="Arial"/>
              </a:rPr>
              <a:t>Waste floater sensor </a:t>
            </a:r>
            <a:endParaRPr b="1" sz="1800">
              <a:solidFill>
                <a:srgbClr val="2F5496"/>
              </a:solidFill>
              <a:latin typeface="Arial"/>
              <a:ea typeface="Arial"/>
              <a:cs typeface="Arial"/>
              <a:sym typeface="Arial"/>
            </a:endParaRPr>
          </a:p>
        </p:txBody>
      </p:sp>
      <p:sp>
        <p:nvSpPr>
          <p:cNvPr id="1461" name="Google Shape;1461;p105"/>
          <p:cNvSpPr txBox="1"/>
          <p:nvPr>
            <p:ph idx="1" type="body"/>
          </p:nvPr>
        </p:nvSpPr>
        <p:spPr>
          <a:xfrm>
            <a:off x="8392161" y="314961"/>
            <a:ext cx="3454400" cy="548640"/>
          </a:xfrm>
          <a:prstGeom prst="rect">
            <a:avLst/>
          </a:prstGeom>
          <a:noFill/>
          <a:ln>
            <a:noFill/>
          </a:ln>
        </p:spPr>
        <p:txBody>
          <a:bodyPr anchorCtr="0" anchor="ctr"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100000"/>
              <a:buNone/>
            </a:pPr>
            <a:r>
              <a:rPr lang="en-US" sz="2400">
                <a:latin typeface="Arial"/>
                <a:ea typeface="Arial"/>
                <a:cs typeface="Arial"/>
                <a:sym typeface="Arial"/>
              </a:rPr>
              <a:t>Liquid system component</a:t>
            </a:r>
            <a:endParaRPr sz="2400">
              <a:latin typeface="Arial"/>
              <a:ea typeface="Arial"/>
              <a:cs typeface="Arial"/>
              <a:sym typeface="Arial"/>
            </a:endParaRP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pic>
        <p:nvPicPr>
          <p:cNvPr id="1466" name="Google Shape;1466;p106"/>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467" name="Google Shape;1467;p106"/>
          <p:cNvSpPr txBox="1"/>
          <p:nvPr>
            <p:ph idx="1" type="body"/>
          </p:nvPr>
        </p:nvSpPr>
        <p:spPr>
          <a:xfrm>
            <a:off x="10485120" y="426720"/>
            <a:ext cx="1353039" cy="583654"/>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100000"/>
              <a:buNone/>
            </a:pPr>
            <a:r>
              <a:rPr lang="en-US" sz="2400">
                <a:latin typeface="Arial"/>
                <a:ea typeface="Arial"/>
                <a:cs typeface="Arial"/>
                <a:sym typeface="Arial"/>
              </a:rPr>
              <a:t>Sampling</a:t>
            </a:r>
            <a:endParaRPr sz="2400">
              <a:latin typeface="Arial"/>
              <a:ea typeface="Arial"/>
              <a:cs typeface="Arial"/>
              <a:sym typeface="Arial"/>
            </a:endParaRPr>
          </a:p>
        </p:txBody>
      </p:sp>
      <p:cxnSp>
        <p:nvCxnSpPr>
          <p:cNvPr id="1468" name="Google Shape;1468;p106"/>
          <p:cNvCxnSpPr/>
          <p:nvPr/>
        </p:nvCxnSpPr>
        <p:spPr>
          <a:xfrm>
            <a:off x="3383280" y="1168400"/>
            <a:ext cx="0" cy="416560"/>
          </a:xfrm>
          <a:prstGeom prst="straightConnector1">
            <a:avLst/>
          </a:prstGeom>
          <a:noFill/>
          <a:ln cap="flat" cmpd="sng" w="38100">
            <a:solidFill>
              <a:srgbClr val="FF0000"/>
            </a:solidFill>
            <a:prstDash val="solid"/>
            <a:miter lim="800000"/>
            <a:headEnd len="sm" w="sm" type="none"/>
            <a:tailEnd len="med" w="med" type="triangle"/>
          </a:ln>
        </p:spPr>
      </p:cxnSp>
      <p:cxnSp>
        <p:nvCxnSpPr>
          <p:cNvPr id="1469" name="Google Shape;1469;p106"/>
          <p:cNvCxnSpPr/>
          <p:nvPr/>
        </p:nvCxnSpPr>
        <p:spPr>
          <a:xfrm rot="10800000">
            <a:off x="3362960" y="1168400"/>
            <a:ext cx="1838960" cy="0"/>
          </a:xfrm>
          <a:prstGeom prst="straightConnector1">
            <a:avLst/>
          </a:prstGeom>
          <a:noFill/>
          <a:ln cap="flat" cmpd="sng" w="38100">
            <a:solidFill>
              <a:srgbClr val="FF0000"/>
            </a:solidFill>
            <a:prstDash val="solid"/>
            <a:miter lim="800000"/>
            <a:headEnd len="sm" w="sm" type="none"/>
            <a:tailEnd len="med" w="med" type="triangle"/>
          </a:ln>
        </p:spPr>
      </p:cxnSp>
      <p:cxnSp>
        <p:nvCxnSpPr>
          <p:cNvPr id="1470" name="Google Shape;1470;p106"/>
          <p:cNvCxnSpPr/>
          <p:nvPr/>
        </p:nvCxnSpPr>
        <p:spPr>
          <a:xfrm rot="10800000">
            <a:off x="5232400" y="1168400"/>
            <a:ext cx="0" cy="81280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0"/>
                                        </p:tgtEl>
                                        <p:attrNameLst>
                                          <p:attrName>style.visibility</p:attrName>
                                        </p:attrNameLst>
                                      </p:cBhvr>
                                      <p:to>
                                        <p:strVal val="visible"/>
                                      </p:to>
                                    </p:set>
                                    <p:animEffect filter="fade" transition="in">
                                      <p:cBhvr>
                                        <p:cTn dur="500"/>
                                        <p:tgtEl>
                                          <p:spTgt spid="1470"/>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69"/>
                                        </p:tgtEl>
                                        <p:attrNameLst>
                                          <p:attrName>style.visibility</p:attrName>
                                        </p:attrNameLst>
                                      </p:cBhvr>
                                      <p:to>
                                        <p:strVal val="visible"/>
                                      </p:to>
                                    </p:set>
                                    <p:animEffect filter="fade" transition="in">
                                      <p:cBhvr>
                                        <p:cTn dur="500"/>
                                        <p:tgtEl>
                                          <p:spTgt spid="1469"/>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68"/>
                                        </p:tgtEl>
                                        <p:attrNameLst>
                                          <p:attrName>style.visibility</p:attrName>
                                        </p:attrNameLst>
                                      </p:cBhvr>
                                      <p:to>
                                        <p:strVal val="visible"/>
                                      </p:to>
                                    </p:set>
                                    <p:animEffect filter="fade" transition="in">
                                      <p:cBhvr>
                                        <p:cTn dur="500"/>
                                        <p:tgtEl>
                                          <p:spTgt spid="146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4" name="Shape 1474"/>
        <p:cNvGrpSpPr/>
        <p:nvPr/>
      </p:nvGrpSpPr>
      <p:grpSpPr>
        <a:xfrm>
          <a:off x="0" y="0"/>
          <a:ext cx="0" cy="0"/>
          <a:chOff x="0" y="0"/>
          <a:chExt cx="0" cy="0"/>
        </a:xfrm>
      </p:grpSpPr>
      <p:pic>
        <p:nvPicPr>
          <p:cNvPr id="1475" name="Google Shape;1475;p107"/>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476" name="Google Shape;1476;p107"/>
          <p:cNvSpPr txBox="1"/>
          <p:nvPr>
            <p:ph idx="1" type="body"/>
          </p:nvPr>
        </p:nvSpPr>
        <p:spPr>
          <a:xfrm>
            <a:off x="9692640" y="417830"/>
            <a:ext cx="2135359" cy="457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Arial"/>
                <a:ea typeface="Arial"/>
                <a:cs typeface="Arial"/>
                <a:sym typeface="Arial"/>
              </a:rPr>
              <a:t>Adding sample</a:t>
            </a:r>
            <a:endParaRPr sz="2400">
              <a:latin typeface="Arial"/>
              <a:ea typeface="Arial"/>
              <a:cs typeface="Arial"/>
              <a:sym typeface="Arial"/>
            </a:endParaRPr>
          </a:p>
        </p:txBody>
      </p:sp>
      <p:cxnSp>
        <p:nvCxnSpPr>
          <p:cNvPr id="1477" name="Google Shape;1477;p107"/>
          <p:cNvCxnSpPr/>
          <p:nvPr/>
        </p:nvCxnSpPr>
        <p:spPr>
          <a:xfrm rot="10800000">
            <a:off x="3403600" y="1158240"/>
            <a:ext cx="0" cy="457200"/>
          </a:xfrm>
          <a:prstGeom prst="straightConnector1">
            <a:avLst/>
          </a:prstGeom>
          <a:noFill/>
          <a:ln cap="flat" cmpd="sng" w="38100">
            <a:solidFill>
              <a:srgbClr val="FF0000"/>
            </a:solidFill>
            <a:prstDash val="solid"/>
            <a:miter lim="800000"/>
            <a:headEnd len="sm" w="sm" type="none"/>
            <a:tailEnd len="med" w="med" type="triangle"/>
          </a:ln>
        </p:spPr>
      </p:cxnSp>
      <p:cxnSp>
        <p:nvCxnSpPr>
          <p:cNvPr id="1478" name="Google Shape;1478;p107"/>
          <p:cNvCxnSpPr/>
          <p:nvPr/>
        </p:nvCxnSpPr>
        <p:spPr>
          <a:xfrm>
            <a:off x="3383280" y="1178560"/>
            <a:ext cx="1838960" cy="0"/>
          </a:xfrm>
          <a:prstGeom prst="straightConnector1">
            <a:avLst/>
          </a:prstGeom>
          <a:noFill/>
          <a:ln cap="flat" cmpd="sng" w="38100">
            <a:solidFill>
              <a:srgbClr val="FF0000"/>
            </a:solidFill>
            <a:prstDash val="solid"/>
            <a:miter lim="800000"/>
            <a:headEnd len="sm" w="sm" type="none"/>
            <a:tailEnd len="med" w="med" type="triangle"/>
          </a:ln>
        </p:spPr>
      </p:cxnSp>
      <p:cxnSp>
        <p:nvCxnSpPr>
          <p:cNvPr id="1479" name="Google Shape;1479;p107"/>
          <p:cNvCxnSpPr/>
          <p:nvPr/>
        </p:nvCxnSpPr>
        <p:spPr>
          <a:xfrm>
            <a:off x="5222240" y="1168400"/>
            <a:ext cx="0" cy="894080"/>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77"/>
                                        </p:tgtEl>
                                        <p:attrNameLst>
                                          <p:attrName>style.visibility</p:attrName>
                                        </p:attrNameLst>
                                      </p:cBhvr>
                                      <p:to>
                                        <p:strVal val="visible"/>
                                      </p:to>
                                    </p:set>
                                    <p:animEffect filter="fade" transition="in">
                                      <p:cBhvr>
                                        <p:cTn dur="500"/>
                                        <p:tgtEl>
                                          <p:spTgt spid="147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78"/>
                                        </p:tgtEl>
                                        <p:attrNameLst>
                                          <p:attrName>style.visibility</p:attrName>
                                        </p:attrNameLst>
                                      </p:cBhvr>
                                      <p:to>
                                        <p:strVal val="visible"/>
                                      </p:to>
                                    </p:set>
                                    <p:animEffect filter="fade" transition="in">
                                      <p:cBhvr>
                                        <p:cTn dur="500"/>
                                        <p:tgtEl>
                                          <p:spTgt spid="147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79"/>
                                        </p:tgtEl>
                                        <p:attrNameLst>
                                          <p:attrName>style.visibility</p:attrName>
                                        </p:attrNameLst>
                                      </p:cBhvr>
                                      <p:to>
                                        <p:strVal val="visible"/>
                                      </p:to>
                                    </p:set>
                                    <p:animEffect filter="fade" transition="in">
                                      <p:cBhvr>
                                        <p:cTn dur="500"/>
                                        <p:tgtEl>
                                          <p:spTgt spid="14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pic>
        <p:nvPicPr>
          <p:cNvPr id="1484" name="Google Shape;1484;p108"/>
          <p:cNvPicPr preferRelativeResize="0"/>
          <p:nvPr/>
        </p:nvPicPr>
        <p:blipFill rotWithShape="1">
          <a:blip r:embed="rId3">
            <a:alphaModFix/>
          </a:blip>
          <a:srcRect b="0" l="0" r="0" t="0"/>
          <a:stretch/>
        </p:blipFill>
        <p:spPr>
          <a:xfrm>
            <a:off x="2035013" y="1010374"/>
            <a:ext cx="8116433" cy="5668166"/>
          </a:xfrm>
          <a:prstGeom prst="rect">
            <a:avLst/>
          </a:prstGeom>
          <a:noFill/>
          <a:ln>
            <a:noFill/>
          </a:ln>
        </p:spPr>
      </p:pic>
      <p:pic>
        <p:nvPicPr>
          <p:cNvPr id="1485" name="Google Shape;1485;p108"/>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486" name="Google Shape;1486;p108"/>
          <p:cNvSpPr txBox="1"/>
          <p:nvPr>
            <p:ph idx="1" type="body"/>
          </p:nvPr>
        </p:nvSpPr>
        <p:spPr>
          <a:xfrm>
            <a:off x="7543800" y="384516"/>
            <a:ext cx="4294359" cy="58365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Arial"/>
                <a:ea typeface="Arial"/>
                <a:cs typeface="Arial"/>
                <a:sym typeface="Arial"/>
              </a:rPr>
              <a:t>Cleaning sample probe interior</a:t>
            </a:r>
            <a:endParaRPr sz="2400">
              <a:latin typeface="Arial"/>
              <a:ea typeface="Arial"/>
              <a:cs typeface="Arial"/>
              <a:sym typeface="Arial"/>
            </a:endParaRPr>
          </a:p>
        </p:txBody>
      </p:sp>
      <p:cxnSp>
        <p:nvCxnSpPr>
          <p:cNvPr id="1487" name="Google Shape;1487;p108"/>
          <p:cNvCxnSpPr/>
          <p:nvPr/>
        </p:nvCxnSpPr>
        <p:spPr>
          <a:xfrm rot="10800000">
            <a:off x="4068234" y="5075218"/>
            <a:ext cx="0" cy="1281132"/>
          </a:xfrm>
          <a:prstGeom prst="straightConnector1">
            <a:avLst/>
          </a:prstGeom>
          <a:noFill/>
          <a:ln cap="flat" cmpd="sng" w="38100">
            <a:solidFill>
              <a:srgbClr val="00B050"/>
            </a:solidFill>
            <a:prstDash val="solid"/>
            <a:miter lim="800000"/>
            <a:headEnd len="sm" w="sm" type="none"/>
            <a:tailEnd len="med" w="med" type="triangle"/>
          </a:ln>
        </p:spPr>
      </p:cxnSp>
      <p:cxnSp>
        <p:nvCxnSpPr>
          <p:cNvPr id="1488" name="Google Shape;1488;p108"/>
          <p:cNvCxnSpPr/>
          <p:nvPr/>
        </p:nvCxnSpPr>
        <p:spPr>
          <a:xfrm rot="10800000">
            <a:off x="3352796" y="5093210"/>
            <a:ext cx="71120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489" name="Google Shape;1489;p108"/>
          <p:cNvCxnSpPr/>
          <p:nvPr/>
        </p:nvCxnSpPr>
        <p:spPr>
          <a:xfrm>
            <a:off x="3444875" y="4953000"/>
            <a:ext cx="427567"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490" name="Google Shape;1490;p108"/>
          <p:cNvCxnSpPr/>
          <p:nvPr/>
        </p:nvCxnSpPr>
        <p:spPr>
          <a:xfrm>
            <a:off x="3857625" y="4968875"/>
            <a:ext cx="0" cy="673100"/>
          </a:xfrm>
          <a:prstGeom prst="straightConnector1">
            <a:avLst/>
          </a:prstGeom>
          <a:noFill/>
          <a:ln cap="flat" cmpd="sng" w="38100">
            <a:solidFill>
              <a:srgbClr val="00B050"/>
            </a:solidFill>
            <a:prstDash val="solid"/>
            <a:miter lim="800000"/>
            <a:headEnd len="sm" w="sm" type="none"/>
            <a:tailEnd len="med" w="med" type="triangle"/>
          </a:ln>
        </p:spPr>
      </p:cxnSp>
      <p:cxnSp>
        <p:nvCxnSpPr>
          <p:cNvPr id="1491" name="Google Shape;1491;p108"/>
          <p:cNvCxnSpPr/>
          <p:nvPr/>
        </p:nvCxnSpPr>
        <p:spPr>
          <a:xfrm rot="10800000">
            <a:off x="2454275" y="5626100"/>
            <a:ext cx="1411817"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492" name="Google Shape;1492;p108"/>
          <p:cNvCxnSpPr/>
          <p:nvPr/>
        </p:nvCxnSpPr>
        <p:spPr>
          <a:xfrm>
            <a:off x="2441575" y="5575300"/>
            <a:ext cx="155575"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493" name="Google Shape;1493;p108"/>
          <p:cNvCxnSpPr/>
          <p:nvPr/>
        </p:nvCxnSpPr>
        <p:spPr>
          <a:xfrm rot="10800000">
            <a:off x="2549525" y="4543425"/>
            <a:ext cx="0" cy="1019175"/>
          </a:xfrm>
          <a:prstGeom prst="straightConnector1">
            <a:avLst/>
          </a:prstGeom>
          <a:noFill/>
          <a:ln cap="flat" cmpd="sng" w="38100">
            <a:solidFill>
              <a:srgbClr val="00B050"/>
            </a:solidFill>
            <a:prstDash val="solid"/>
            <a:miter lim="800000"/>
            <a:headEnd len="sm" w="sm" type="none"/>
            <a:tailEnd len="med" w="med" type="triangle"/>
          </a:ln>
        </p:spPr>
      </p:cxnSp>
      <p:cxnSp>
        <p:nvCxnSpPr>
          <p:cNvPr id="1494" name="Google Shape;1494;p108"/>
          <p:cNvCxnSpPr/>
          <p:nvPr/>
        </p:nvCxnSpPr>
        <p:spPr>
          <a:xfrm>
            <a:off x="2549525" y="4556125"/>
            <a:ext cx="377825" cy="0"/>
          </a:xfrm>
          <a:prstGeom prst="straightConnector1">
            <a:avLst/>
          </a:prstGeom>
          <a:noFill/>
          <a:ln cap="flat" cmpd="sng" w="38100">
            <a:solidFill>
              <a:srgbClr val="00B050"/>
            </a:solidFill>
            <a:prstDash val="solid"/>
            <a:miter lim="800000"/>
            <a:headEnd len="sm" w="sm" type="none"/>
            <a:tailEnd len="med" w="med" type="triangle"/>
          </a:ln>
        </p:spPr>
      </p:cxnSp>
      <p:sp>
        <p:nvSpPr>
          <p:cNvPr id="1495" name="Google Shape;1495;p108"/>
          <p:cNvSpPr/>
          <p:nvPr/>
        </p:nvSpPr>
        <p:spPr>
          <a:xfrm rot="344113">
            <a:off x="2914112" y="4564619"/>
            <a:ext cx="197433" cy="547020"/>
          </a:xfrm>
          <a:custGeom>
            <a:rect b="b" l="l" r="r" t="t"/>
            <a:pathLst>
              <a:path extrusionOk="0" h="513080" w="137160">
                <a:moveTo>
                  <a:pt x="0" y="0"/>
                </a:moveTo>
                <a:cubicBezTo>
                  <a:pt x="44450" y="40640"/>
                  <a:pt x="88900" y="81280"/>
                  <a:pt x="111760" y="132080"/>
                </a:cubicBezTo>
                <a:cubicBezTo>
                  <a:pt x="134620" y="182880"/>
                  <a:pt x="137160" y="256540"/>
                  <a:pt x="137160" y="304800"/>
                </a:cubicBezTo>
                <a:cubicBezTo>
                  <a:pt x="137160" y="353060"/>
                  <a:pt x="127847" y="386927"/>
                  <a:pt x="111760" y="421640"/>
                </a:cubicBezTo>
                <a:cubicBezTo>
                  <a:pt x="95673" y="456353"/>
                  <a:pt x="59267" y="496147"/>
                  <a:pt x="40640" y="513080"/>
                </a:cubicBezTo>
              </a:path>
            </a:pathLst>
          </a:custGeom>
          <a:noFill/>
          <a:ln cap="flat" cmpd="sng" w="38100">
            <a:solidFill>
              <a:srgbClr val="00B050"/>
            </a:solidFill>
            <a:prstDash val="dash"/>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1496" name="Google Shape;1496;p108"/>
          <p:cNvCxnSpPr/>
          <p:nvPr/>
        </p:nvCxnSpPr>
        <p:spPr>
          <a:xfrm rot="10800000">
            <a:off x="2303746" y="5080299"/>
            <a:ext cx="622802" cy="8716"/>
          </a:xfrm>
          <a:prstGeom prst="straightConnector1">
            <a:avLst/>
          </a:prstGeom>
          <a:noFill/>
          <a:ln cap="flat" cmpd="sng" w="38100">
            <a:solidFill>
              <a:srgbClr val="00B050"/>
            </a:solidFill>
            <a:prstDash val="solid"/>
            <a:miter lim="800000"/>
            <a:headEnd len="sm" w="sm" type="none"/>
            <a:tailEnd len="med" w="med" type="triangle"/>
          </a:ln>
        </p:spPr>
      </p:cxnSp>
      <p:cxnSp>
        <p:nvCxnSpPr>
          <p:cNvPr id="1497" name="Google Shape;1497;p108"/>
          <p:cNvCxnSpPr/>
          <p:nvPr/>
        </p:nvCxnSpPr>
        <p:spPr>
          <a:xfrm rot="10800000">
            <a:off x="2341001" y="2214493"/>
            <a:ext cx="8466" cy="2860726"/>
          </a:xfrm>
          <a:prstGeom prst="straightConnector1">
            <a:avLst/>
          </a:prstGeom>
          <a:noFill/>
          <a:ln cap="flat" cmpd="sng" w="38100">
            <a:solidFill>
              <a:srgbClr val="00B050"/>
            </a:solidFill>
            <a:prstDash val="solid"/>
            <a:miter lim="800000"/>
            <a:headEnd len="sm" w="sm" type="none"/>
            <a:tailEnd len="med" w="med" type="triangle"/>
          </a:ln>
        </p:spPr>
      </p:cxnSp>
      <p:cxnSp>
        <p:nvCxnSpPr>
          <p:cNvPr id="1498" name="Google Shape;1498;p108"/>
          <p:cNvCxnSpPr/>
          <p:nvPr/>
        </p:nvCxnSpPr>
        <p:spPr>
          <a:xfrm rot="10800000">
            <a:off x="2338499" y="1477671"/>
            <a:ext cx="1" cy="431419"/>
          </a:xfrm>
          <a:prstGeom prst="straightConnector1">
            <a:avLst/>
          </a:prstGeom>
          <a:noFill/>
          <a:ln cap="flat" cmpd="sng" w="38100">
            <a:solidFill>
              <a:srgbClr val="00B050"/>
            </a:solidFill>
            <a:prstDash val="solid"/>
            <a:miter lim="800000"/>
            <a:headEnd len="sm" w="sm" type="none"/>
            <a:tailEnd len="med" w="med" type="triangle"/>
          </a:ln>
        </p:spPr>
      </p:cxnSp>
      <p:cxnSp>
        <p:nvCxnSpPr>
          <p:cNvPr id="1499" name="Google Shape;1499;p108"/>
          <p:cNvCxnSpPr/>
          <p:nvPr/>
        </p:nvCxnSpPr>
        <p:spPr>
          <a:xfrm>
            <a:off x="2341001" y="1515523"/>
            <a:ext cx="911146"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00" name="Google Shape;1500;p108"/>
          <p:cNvCxnSpPr/>
          <p:nvPr/>
        </p:nvCxnSpPr>
        <p:spPr>
          <a:xfrm rot="10800000">
            <a:off x="3398517" y="1167482"/>
            <a:ext cx="0" cy="314173"/>
          </a:xfrm>
          <a:prstGeom prst="straightConnector1">
            <a:avLst/>
          </a:prstGeom>
          <a:noFill/>
          <a:ln cap="flat" cmpd="sng" w="38100">
            <a:solidFill>
              <a:srgbClr val="00B050"/>
            </a:solidFill>
            <a:prstDash val="solid"/>
            <a:miter lim="800000"/>
            <a:headEnd len="sm" w="sm" type="none"/>
            <a:tailEnd len="med" w="med" type="triangle"/>
          </a:ln>
        </p:spPr>
      </p:cxnSp>
      <p:cxnSp>
        <p:nvCxnSpPr>
          <p:cNvPr id="1501" name="Google Shape;1501;p108"/>
          <p:cNvCxnSpPr/>
          <p:nvPr/>
        </p:nvCxnSpPr>
        <p:spPr>
          <a:xfrm>
            <a:off x="3379890" y="1182670"/>
            <a:ext cx="1761071"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02" name="Google Shape;1502;p108"/>
          <p:cNvCxnSpPr/>
          <p:nvPr/>
        </p:nvCxnSpPr>
        <p:spPr>
          <a:xfrm>
            <a:off x="5235787" y="1173361"/>
            <a:ext cx="0" cy="875573"/>
          </a:xfrm>
          <a:prstGeom prst="straightConnector1">
            <a:avLst/>
          </a:prstGeom>
          <a:noFill/>
          <a:ln cap="flat" cmpd="sng" w="38100">
            <a:solidFill>
              <a:srgbClr val="00B05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87"/>
                                        </p:tgtEl>
                                        <p:attrNameLst>
                                          <p:attrName>style.visibility</p:attrName>
                                        </p:attrNameLst>
                                      </p:cBhvr>
                                      <p:to>
                                        <p:strVal val="visible"/>
                                      </p:to>
                                    </p:set>
                                    <p:animEffect filter="fade" transition="in">
                                      <p:cBhvr>
                                        <p:cTn dur="500"/>
                                        <p:tgtEl>
                                          <p:spTgt spid="148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488"/>
                                        </p:tgtEl>
                                        <p:attrNameLst>
                                          <p:attrName>style.visibility</p:attrName>
                                        </p:attrNameLst>
                                      </p:cBhvr>
                                      <p:to>
                                        <p:strVal val="visible"/>
                                      </p:to>
                                    </p:set>
                                    <p:animEffect filter="fade" transition="in">
                                      <p:cBhvr>
                                        <p:cTn dur="500"/>
                                        <p:tgtEl>
                                          <p:spTgt spid="148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489"/>
                                        </p:tgtEl>
                                        <p:attrNameLst>
                                          <p:attrName>style.visibility</p:attrName>
                                        </p:attrNameLst>
                                      </p:cBhvr>
                                      <p:to>
                                        <p:strVal val="visible"/>
                                      </p:to>
                                    </p:set>
                                    <p:animEffect filter="fade" transition="in">
                                      <p:cBhvr>
                                        <p:cTn dur="500"/>
                                        <p:tgtEl>
                                          <p:spTgt spid="1489"/>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490"/>
                                        </p:tgtEl>
                                        <p:attrNameLst>
                                          <p:attrName>style.visibility</p:attrName>
                                        </p:attrNameLst>
                                      </p:cBhvr>
                                      <p:to>
                                        <p:strVal val="visible"/>
                                      </p:to>
                                    </p:set>
                                    <p:animEffect filter="fade" transition="in">
                                      <p:cBhvr>
                                        <p:cTn dur="500"/>
                                        <p:tgtEl>
                                          <p:spTgt spid="1490"/>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491"/>
                                        </p:tgtEl>
                                        <p:attrNameLst>
                                          <p:attrName>style.visibility</p:attrName>
                                        </p:attrNameLst>
                                      </p:cBhvr>
                                      <p:to>
                                        <p:strVal val="visible"/>
                                      </p:to>
                                    </p:set>
                                    <p:animEffect filter="fade" transition="in">
                                      <p:cBhvr>
                                        <p:cTn dur="500"/>
                                        <p:tgtEl>
                                          <p:spTgt spid="1491"/>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492"/>
                                        </p:tgtEl>
                                        <p:attrNameLst>
                                          <p:attrName>style.visibility</p:attrName>
                                        </p:attrNameLst>
                                      </p:cBhvr>
                                      <p:to>
                                        <p:strVal val="visible"/>
                                      </p:to>
                                    </p:set>
                                    <p:animEffect filter="fade" transition="in">
                                      <p:cBhvr>
                                        <p:cTn dur="500"/>
                                        <p:tgtEl>
                                          <p:spTgt spid="1492"/>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493"/>
                                        </p:tgtEl>
                                        <p:attrNameLst>
                                          <p:attrName>style.visibility</p:attrName>
                                        </p:attrNameLst>
                                      </p:cBhvr>
                                      <p:to>
                                        <p:strVal val="visible"/>
                                      </p:to>
                                    </p:set>
                                    <p:animEffect filter="fade" transition="in">
                                      <p:cBhvr>
                                        <p:cTn dur="500"/>
                                        <p:tgtEl>
                                          <p:spTgt spid="1493"/>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494"/>
                                        </p:tgtEl>
                                        <p:attrNameLst>
                                          <p:attrName>style.visibility</p:attrName>
                                        </p:attrNameLst>
                                      </p:cBhvr>
                                      <p:to>
                                        <p:strVal val="visible"/>
                                      </p:to>
                                    </p:set>
                                    <p:animEffect filter="fade" transition="in">
                                      <p:cBhvr>
                                        <p:cTn dur="500"/>
                                        <p:tgtEl>
                                          <p:spTgt spid="1494"/>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495"/>
                                        </p:tgtEl>
                                        <p:attrNameLst>
                                          <p:attrName>style.visibility</p:attrName>
                                        </p:attrNameLst>
                                      </p:cBhvr>
                                      <p:to>
                                        <p:strVal val="visible"/>
                                      </p:to>
                                    </p:set>
                                    <p:animEffect filter="fade" transition="in">
                                      <p:cBhvr>
                                        <p:cTn dur="500"/>
                                        <p:tgtEl>
                                          <p:spTgt spid="1495"/>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496"/>
                                        </p:tgtEl>
                                        <p:attrNameLst>
                                          <p:attrName>style.visibility</p:attrName>
                                        </p:attrNameLst>
                                      </p:cBhvr>
                                      <p:to>
                                        <p:strVal val="visible"/>
                                      </p:to>
                                    </p:set>
                                    <p:animEffect filter="fade" transition="in">
                                      <p:cBhvr>
                                        <p:cTn dur="500"/>
                                        <p:tgtEl>
                                          <p:spTgt spid="1496"/>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497"/>
                                        </p:tgtEl>
                                        <p:attrNameLst>
                                          <p:attrName>style.visibility</p:attrName>
                                        </p:attrNameLst>
                                      </p:cBhvr>
                                      <p:to>
                                        <p:strVal val="visible"/>
                                      </p:to>
                                    </p:set>
                                    <p:animEffect filter="fade" transition="in">
                                      <p:cBhvr>
                                        <p:cTn dur="500"/>
                                        <p:tgtEl>
                                          <p:spTgt spid="1497"/>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498"/>
                                        </p:tgtEl>
                                        <p:attrNameLst>
                                          <p:attrName>style.visibility</p:attrName>
                                        </p:attrNameLst>
                                      </p:cBhvr>
                                      <p:to>
                                        <p:strVal val="visible"/>
                                      </p:to>
                                    </p:set>
                                    <p:animEffect filter="fade" transition="in">
                                      <p:cBhvr>
                                        <p:cTn dur="500"/>
                                        <p:tgtEl>
                                          <p:spTgt spid="1498"/>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499"/>
                                        </p:tgtEl>
                                        <p:attrNameLst>
                                          <p:attrName>style.visibility</p:attrName>
                                        </p:attrNameLst>
                                      </p:cBhvr>
                                      <p:to>
                                        <p:strVal val="visible"/>
                                      </p:to>
                                    </p:set>
                                    <p:animEffect filter="fade" transition="in">
                                      <p:cBhvr>
                                        <p:cTn dur="500"/>
                                        <p:tgtEl>
                                          <p:spTgt spid="1499"/>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500"/>
                                        </p:tgtEl>
                                        <p:attrNameLst>
                                          <p:attrName>style.visibility</p:attrName>
                                        </p:attrNameLst>
                                      </p:cBhvr>
                                      <p:to>
                                        <p:strVal val="visible"/>
                                      </p:to>
                                    </p:set>
                                    <p:animEffect filter="fade" transition="in">
                                      <p:cBhvr>
                                        <p:cTn dur="500"/>
                                        <p:tgtEl>
                                          <p:spTgt spid="1500"/>
                                        </p:tgtEl>
                                      </p:cBhvr>
                                    </p:animEffect>
                                  </p:childTnLst>
                                </p:cTn>
                              </p:par>
                            </p:childTnLst>
                          </p:cTn>
                        </p:par>
                        <p:par>
                          <p:cTn fill="hold">
                            <p:stCondLst>
                              <p:cond delay="7000"/>
                            </p:stCondLst>
                            <p:childTnLst>
                              <p:par>
                                <p:cTn fill="hold" nodeType="afterEffect" presetClass="entr" presetID="10" presetSubtype="0">
                                  <p:stCondLst>
                                    <p:cond delay="0"/>
                                  </p:stCondLst>
                                  <p:childTnLst>
                                    <p:set>
                                      <p:cBhvr>
                                        <p:cTn dur="1" fill="hold">
                                          <p:stCondLst>
                                            <p:cond delay="0"/>
                                          </p:stCondLst>
                                        </p:cTn>
                                        <p:tgtEl>
                                          <p:spTgt spid="1501"/>
                                        </p:tgtEl>
                                        <p:attrNameLst>
                                          <p:attrName>style.visibility</p:attrName>
                                        </p:attrNameLst>
                                      </p:cBhvr>
                                      <p:to>
                                        <p:strVal val="visible"/>
                                      </p:to>
                                    </p:set>
                                    <p:animEffect filter="fade" transition="in">
                                      <p:cBhvr>
                                        <p:cTn dur="500"/>
                                        <p:tgtEl>
                                          <p:spTgt spid="1501"/>
                                        </p:tgtEl>
                                      </p:cBhvr>
                                    </p:animEffect>
                                  </p:childTnLst>
                                </p:cTn>
                              </p:par>
                            </p:childTnLst>
                          </p:cTn>
                        </p:par>
                        <p:par>
                          <p:cTn fill="hold">
                            <p:stCondLst>
                              <p:cond delay="7500"/>
                            </p:stCondLst>
                            <p:childTnLst>
                              <p:par>
                                <p:cTn fill="hold" nodeType="afterEffect" presetClass="entr" presetID="10" presetSubtype="0">
                                  <p:stCondLst>
                                    <p:cond delay="0"/>
                                  </p:stCondLst>
                                  <p:childTnLst>
                                    <p:set>
                                      <p:cBhvr>
                                        <p:cTn dur="1" fill="hold">
                                          <p:stCondLst>
                                            <p:cond delay="0"/>
                                          </p:stCondLst>
                                        </p:cTn>
                                        <p:tgtEl>
                                          <p:spTgt spid="1502"/>
                                        </p:tgtEl>
                                        <p:attrNameLst>
                                          <p:attrName>style.visibility</p:attrName>
                                        </p:attrNameLst>
                                      </p:cBhvr>
                                      <p:to>
                                        <p:strVal val="visible"/>
                                      </p:to>
                                    </p:set>
                                    <p:animEffect filter="fade" transition="in">
                                      <p:cBhvr>
                                        <p:cTn dur="500"/>
                                        <p:tgtEl>
                                          <p:spTgt spid="15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pic>
        <p:nvPicPr>
          <p:cNvPr id="1507" name="Google Shape;1507;p109"/>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508" name="Google Shape;1508;p109"/>
          <p:cNvSpPr txBox="1"/>
          <p:nvPr>
            <p:ph idx="1" type="body"/>
          </p:nvPr>
        </p:nvSpPr>
        <p:spPr>
          <a:xfrm>
            <a:off x="7680963" y="388424"/>
            <a:ext cx="4234376" cy="4165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Arial"/>
                <a:ea typeface="Arial"/>
                <a:cs typeface="Arial"/>
                <a:sym typeface="Arial"/>
              </a:rPr>
              <a:t>Cleaning sample probe exterior</a:t>
            </a:r>
            <a:endParaRPr sz="2400">
              <a:latin typeface="Arial"/>
              <a:ea typeface="Arial"/>
              <a:cs typeface="Arial"/>
              <a:sym typeface="Arial"/>
            </a:endParaRPr>
          </a:p>
        </p:txBody>
      </p:sp>
      <p:cxnSp>
        <p:nvCxnSpPr>
          <p:cNvPr id="1509" name="Google Shape;1509;p109"/>
          <p:cNvCxnSpPr/>
          <p:nvPr/>
        </p:nvCxnSpPr>
        <p:spPr>
          <a:xfrm rot="10800000">
            <a:off x="4068234" y="5075218"/>
            <a:ext cx="0" cy="1281132"/>
          </a:xfrm>
          <a:prstGeom prst="straightConnector1">
            <a:avLst/>
          </a:prstGeom>
          <a:noFill/>
          <a:ln cap="flat" cmpd="sng" w="38100">
            <a:solidFill>
              <a:srgbClr val="00B050"/>
            </a:solidFill>
            <a:prstDash val="solid"/>
            <a:miter lim="800000"/>
            <a:headEnd len="sm" w="sm" type="none"/>
            <a:tailEnd len="med" w="med" type="triangle"/>
          </a:ln>
        </p:spPr>
      </p:cxnSp>
      <p:cxnSp>
        <p:nvCxnSpPr>
          <p:cNvPr id="1510" name="Google Shape;1510;p109"/>
          <p:cNvCxnSpPr/>
          <p:nvPr/>
        </p:nvCxnSpPr>
        <p:spPr>
          <a:xfrm rot="10800000">
            <a:off x="3413760" y="5093210"/>
            <a:ext cx="650236"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11" name="Google Shape;1511;p109"/>
          <p:cNvCxnSpPr/>
          <p:nvPr/>
        </p:nvCxnSpPr>
        <p:spPr>
          <a:xfrm>
            <a:off x="3445086" y="4724400"/>
            <a:ext cx="852594"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12" name="Google Shape;1512;p109"/>
          <p:cNvCxnSpPr/>
          <p:nvPr/>
        </p:nvCxnSpPr>
        <p:spPr>
          <a:xfrm rot="10800000">
            <a:off x="4267200" y="3271520"/>
            <a:ext cx="0" cy="1463040"/>
          </a:xfrm>
          <a:prstGeom prst="straightConnector1">
            <a:avLst/>
          </a:prstGeom>
          <a:noFill/>
          <a:ln cap="flat" cmpd="sng" w="38100">
            <a:solidFill>
              <a:srgbClr val="00B050"/>
            </a:solidFill>
            <a:prstDash val="solid"/>
            <a:miter lim="800000"/>
            <a:headEnd len="sm" w="sm" type="none"/>
            <a:tailEnd len="med" w="med" type="triangle"/>
          </a:ln>
        </p:spPr>
      </p:cxnSp>
      <p:cxnSp>
        <p:nvCxnSpPr>
          <p:cNvPr id="1513" name="Google Shape;1513;p109"/>
          <p:cNvCxnSpPr/>
          <p:nvPr/>
        </p:nvCxnSpPr>
        <p:spPr>
          <a:xfrm rot="10800000">
            <a:off x="4033516" y="3296920"/>
            <a:ext cx="233684"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14" name="Google Shape;1514;p109"/>
          <p:cNvCxnSpPr/>
          <p:nvPr/>
        </p:nvCxnSpPr>
        <p:spPr>
          <a:xfrm>
            <a:off x="4067171" y="3244850"/>
            <a:ext cx="682629"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15" name="Google Shape;1515;p109"/>
          <p:cNvCxnSpPr/>
          <p:nvPr/>
        </p:nvCxnSpPr>
        <p:spPr>
          <a:xfrm rot="10800000">
            <a:off x="4724402" y="1845733"/>
            <a:ext cx="0" cy="1407583"/>
          </a:xfrm>
          <a:prstGeom prst="straightConnector1">
            <a:avLst/>
          </a:prstGeom>
          <a:noFill/>
          <a:ln cap="flat" cmpd="sng" w="38100">
            <a:solidFill>
              <a:srgbClr val="00B050"/>
            </a:solidFill>
            <a:prstDash val="solid"/>
            <a:miter lim="800000"/>
            <a:headEnd len="sm" w="sm" type="none"/>
            <a:tailEnd len="med" w="med" type="triangle"/>
          </a:ln>
        </p:spPr>
      </p:cxnSp>
      <p:cxnSp>
        <p:nvCxnSpPr>
          <p:cNvPr id="1516" name="Google Shape;1516;p109"/>
          <p:cNvCxnSpPr/>
          <p:nvPr/>
        </p:nvCxnSpPr>
        <p:spPr>
          <a:xfrm>
            <a:off x="4711701" y="1862666"/>
            <a:ext cx="389466"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17" name="Google Shape;1517;p109"/>
          <p:cNvCxnSpPr/>
          <p:nvPr/>
        </p:nvCxnSpPr>
        <p:spPr>
          <a:xfrm>
            <a:off x="5236143" y="2233061"/>
            <a:ext cx="0" cy="770021"/>
          </a:xfrm>
          <a:prstGeom prst="straightConnector1">
            <a:avLst/>
          </a:prstGeom>
          <a:noFill/>
          <a:ln cap="flat" cmpd="sng" w="38100">
            <a:solidFill>
              <a:srgbClr val="00B050"/>
            </a:solidFill>
            <a:prstDash val="solid"/>
            <a:miter lim="800000"/>
            <a:headEnd len="sm" w="sm" type="none"/>
            <a:tailEnd len="med" w="med" type="triangle"/>
          </a:ln>
        </p:spPr>
      </p:cxnSp>
      <p:cxnSp>
        <p:nvCxnSpPr>
          <p:cNvPr id="1518" name="Google Shape;1518;p109"/>
          <p:cNvCxnSpPr/>
          <p:nvPr/>
        </p:nvCxnSpPr>
        <p:spPr>
          <a:xfrm rot="10800000">
            <a:off x="4822257" y="2964581"/>
            <a:ext cx="413886"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19" name="Google Shape;1519;p109"/>
          <p:cNvCxnSpPr/>
          <p:nvPr/>
        </p:nvCxnSpPr>
        <p:spPr>
          <a:xfrm>
            <a:off x="4879407" y="2964581"/>
            <a:ext cx="0" cy="204069"/>
          </a:xfrm>
          <a:prstGeom prst="straightConnector1">
            <a:avLst/>
          </a:prstGeom>
          <a:noFill/>
          <a:ln cap="flat" cmpd="sng" w="38100">
            <a:solidFill>
              <a:srgbClr val="00B050"/>
            </a:solidFill>
            <a:prstDash val="solid"/>
            <a:miter lim="800000"/>
            <a:headEnd len="sm" w="sm" type="none"/>
            <a:tailEnd len="med" w="med" type="triangle"/>
          </a:ln>
        </p:spPr>
      </p:cxnSp>
      <p:cxnSp>
        <p:nvCxnSpPr>
          <p:cNvPr id="1520" name="Google Shape;1520;p109"/>
          <p:cNvCxnSpPr/>
          <p:nvPr/>
        </p:nvCxnSpPr>
        <p:spPr>
          <a:xfrm>
            <a:off x="4873625" y="3143250"/>
            <a:ext cx="173355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21" name="Google Shape;1521;p109"/>
          <p:cNvCxnSpPr/>
          <p:nvPr/>
        </p:nvCxnSpPr>
        <p:spPr>
          <a:xfrm>
            <a:off x="6584950" y="3168650"/>
            <a:ext cx="0" cy="3028950"/>
          </a:xfrm>
          <a:prstGeom prst="straightConnector1">
            <a:avLst/>
          </a:prstGeom>
          <a:noFill/>
          <a:ln cap="flat" cmpd="sng" w="38100">
            <a:solidFill>
              <a:srgbClr val="00B050"/>
            </a:solidFill>
            <a:prstDash val="solid"/>
            <a:miter lim="800000"/>
            <a:headEnd len="sm" w="sm" type="none"/>
            <a:tailEnd len="med" w="med" type="triangle"/>
          </a:ln>
        </p:spPr>
      </p:cxnSp>
      <p:cxnSp>
        <p:nvCxnSpPr>
          <p:cNvPr id="1522" name="Google Shape;1522;p109"/>
          <p:cNvCxnSpPr/>
          <p:nvPr/>
        </p:nvCxnSpPr>
        <p:spPr>
          <a:xfrm rot="10800000">
            <a:off x="3445086" y="4711702"/>
            <a:ext cx="0" cy="381508"/>
          </a:xfrm>
          <a:prstGeom prst="straightConnector1">
            <a:avLst/>
          </a:prstGeom>
          <a:noFill/>
          <a:ln cap="flat" cmpd="sng" w="38100">
            <a:solidFill>
              <a:srgbClr val="00B05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09"/>
                                        </p:tgtEl>
                                        <p:attrNameLst>
                                          <p:attrName>style.visibility</p:attrName>
                                        </p:attrNameLst>
                                      </p:cBhvr>
                                      <p:to>
                                        <p:strVal val="visible"/>
                                      </p:to>
                                    </p:set>
                                    <p:animEffect filter="fade" transition="in">
                                      <p:cBhvr>
                                        <p:cTn dur="500"/>
                                        <p:tgtEl>
                                          <p:spTgt spid="150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10"/>
                                        </p:tgtEl>
                                        <p:attrNameLst>
                                          <p:attrName>style.visibility</p:attrName>
                                        </p:attrNameLst>
                                      </p:cBhvr>
                                      <p:to>
                                        <p:strVal val="visible"/>
                                      </p:to>
                                    </p:set>
                                    <p:animEffect filter="fade" transition="in">
                                      <p:cBhvr>
                                        <p:cTn dur="500"/>
                                        <p:tgtEl>
                                          <p:spTgt spid="151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22"/>
                                        </p:tgtEl>
                                        <p:attrNameLst>
                                          <p:attrName>style.visibility</p:attrName>
                                        </p:attrNameLst>
                                      </p:cBhvr>
                                      <p:to>
                                        <p:strVal val="visible"/>
                                      </p:to>
                                    </p:set>
                                    <p:animEffect filter="fade" transition="in">
                                      <p:cBhvr>
                                        <p:cTn dur="500"/>
                                        <p:tgtEl>
                                          <p:spTgt spid="152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11"/>
                                        </p:tgtEl>
                                        <p:attrNameLst>
                                          <p:attrName>style.visibility</p:attrName>
                                        </p:attrNameLst>
                                      </p:cBhvr>
                                      <p:to>
                                        <p:strVal val="visible"/>
                                      </p:to>
                                    </p:set>
                                    <p:animEffect filter="fade" transition="in">
                                      <p:cBhvr>
                                        <p:cTn dur="500"/>
                                        <p:tgtEl>
                                          <p:spTgt spid="151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12"/>
                                        </p:tgtEl>
                                        <p:attrNameLst>
                                          <p:attrName>style.visibility</p:attrName>
                                        </p:attrNameLst>
                                      </p:cBhvr>
                                      <p:to>
                                        <p:strVal val="visible"/>
                                      </p:to>
                                    </p:set>
                                    <p:animEffect filter="fade" transition="in">
                                      <p:cBhvr>
                                        <p:cTn dur="500"/>
                                        <p:tgtEl>
                                          <p:spTgt spid="151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13"/>
                                        </p:tgtEl>
                                        <p:attrNameLst>
                                          <p:attrName>style.visibility</p:attrName>
                                        </p:attrNameLst>
                                      </p:cBhvr>
                                      <p:to>
                                        <p:strVal val="visible"/>
                                      </p:to>
                                    </p:set>
                                    <p:animEffect filter="fade" transition="in">
                                      <p:cBhvr>
                                        <p:cTn dur="500"/>
                                        <p:tgtEl>
                                          <p:spTgt spid="151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14"/>
                                        </p:tgtEl>
                                        <p:attrNameLst>
                                          <p:attrName>style.visibility</p:attrName>
                                        </p:attrNameLst>
                                      </p:cBhvr>
                                      <p:to>
                                        <p:strVal val="visible"/>
                                      </p:to>
                                    </p:set>
                                    <p:animEffect filter="fade" transition="in">
                                      <p:cBhvr>
                                        <p:cTn dur="500"/>
                                        <p:tgtEl>
                                          <p:spTgt spid="151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15"/>
                                        </p:tgtEl>
                                        <p:attrNameLst>
                                          <p:attrName>style.visibility</p:attrName>
                                        </p:attrNameLst>
                                      </p:cBhvr>
                                      <p:to>
                                        <p:strVal val="visible"/>
                                      </p:to>
                                    </p:set>
                                    <p:animEffect filter="fade" transition="in">
                                      <p:cBhvr>
                                        <p:cTn dur="500"/>
                                        <p:tgtEl>
                                          <p:spTgt spid="151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16"/>
                                        </p:tgtEl>
                                        <p:attrNameLst>
                                          <p:attrName>style.visibility</p:attrName>
                                        </p:attrNameLst>
                                      </p:cBhvr>
                                      <p:to>
                                        <p:strVal val="visible"/>
                                      </p:to>
                                    </p:set>
                                    <p:animEffect filter="fade" transition="in">
                                      <p:cBhvr>
                                        <p:cTn dur="500"/>
                                        <p:tgtEl>
                                          <p:spTgt spid="151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17"/>
                                        </p:tgtEl>
                                        <p:attrNameLst>
                                          <p:attrName>style.visibility</p:attrName>
                                        </p:attrNameLst>
                                      </p:cBhvr>
                                      <p:to>
                                        <p:strVal val="visible"/>
                                      </p:to>
                                    </p:set>
                                    <p:animEffect filter="fade" transition="in">
                                      <p:cBhvr>
                                        <p:cTn dur="500"/>
                                        <p:tgtEl>
                                          <p:spTgt spid="151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18"/>
                                        </p:tgtEl>
                                        <p:attrNameLst>
                                          <p:attrName>style.visibility</p:attrName>
                                        </p:attrNameLst>
                                      </p:cBhvr>
                                      <p:to>
                                        <p:strVal val="visible"/>
                                      </p:to>
                                    </p:set>
                                    <p:animEffect filter="fade" transition="in">
                                      <p:cBhvr>
                                        <p:cTn dur="500"/>
                                        <p:tgtEl>
                                          <p:spTgt spid="1518"/>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519"/>
                                        </p:tgtEl>
                                        <p:attrNameLst>
                                          <p:attrName>style.visibility</p:attrName>
                                        </p:attrNameLst>
                                      </p:cBhvr>
                                      <p:to>
                                        <p:strVal val="visible"/>
                                      </p:to>
                                    </p:set>
                                    <p:animEffect filter="fade" transition="in">
                                      <p:cBhvr>
                                        <p:cTn dur="500"/>
                                        <p:tgtEl>
                                          <p:spTgt spid="151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20"/>
                                        </p:tgtEl>
                                        <p:attrNameLst>
                                          <p:attrName>style.visibility</p:attrName>
                                        </p:attrNameLst>
                                      </p:cBhvr>
                                      <p:to>
                                        <p:strVal val="visible"/>
                                      </p:to>
                                    </p:set>
                                    <p:animEffect filter="fade" transition="in">
                                      <p:cBhvr>
                                        <p:cTn dur="500"/>
                                        <p:tgtEl>
                                          <p:spTgt spid="1520"/>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521"/>
                                        </p:tgtEl>
                                        <p:attrNameLst>
                                          <p:attrName>style.visibility</p:attrName>
                                        </p:attrNameLst>
                                      </p:cBhvr>
                                      <p:to>
                                        <p:strVal val="visible"/>
                                      </p:to>
                                    </p:set>
                                    <p:animEffect filter="fade" transition="in">
                                      <p:cBhvr>
                                        <p:cTn dur="500"/>
                                        <p:tgtEl>
                                          <p:spTgt spid="152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pic>
        <p:nvPicPr>
          <p:cNvPr descr="E-37" id="253" name="Google Shape;253;p11"/>
          <p:cNvPicPr preferRelativeResize="0"/>
          <p:nvPr/>
        </p:nvPicPr>
        <p:blipFill rotWithShape="1">
          <a:blip r:embed="rId3">
            <a:alphaModFix/>
          </a:blip>
          <a:srcRect b="0" l="0" r="0" t="0"/>
          <a:stretch/>
        </p:blipFill>
        <p:spPr>
          <a:xfrm>
            <a:off x="519174" y="1839272"/>
            <a:ext cx="4368162" cy="3536918"/>
          </a:xfrm>
          <a:prstGeom prst="rect">
            <a:avLst/>
          </a:prstGeom>
          <a:noFill/>
          <a:ln>
            <a:noFill/>
          </a:ln>
        </p:spPr>
      </p:pic>
      <p:sp>
        <p:nvSpPr>
          <p:cNvPr id="254" name="Google Shape;254;p11"/>
          <p:cNvSpPr/>
          <p:nvPr/>
        </p:nvSpPr>
        <p:spPr>
          <a:xfrm>
            <a:off x="4907922" y="2003841"/>
            <a:ext cx="6451426" cy="4005327"/>
          </a:xfrm>
          <a:prstGeom prst="rect">
            <a:avLst/>
          </a:prstGeom>
          <a:solidFill>
            <a:schemeClr val="lt1"/>
          </a:solidFill>
          <a:ln>
            <a:noFill/>
          </a:ln>
        </p:spPr>
        <p:txBody>
          <a:bodyPr anchorCtr="0" anchor="t" bIns="45700" lIns="91425" spcFirstLastPara="1" rIns="91425" wrap="square" tIns="45700">
            <a:spAutoFit/>
          </a:bodyPr>
          <a:lstStyle/>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Multiple sample type: Plasma, Serum, Urine and CSF</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Reagent: ready for use</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Sample positions : 40（including  STAT positions）</a:t>
            </a:r>
            <a:endParaRPr sz="1904">
              <a:solidFill>
                <a:schemeClr val="dk1"/>
              </a:solidFill>
              <a:latin typeface="Arial"/>
              <a:ea typeface="Arial"/>
              <a:cs typeface="Arial"/>
              <a:sym typeface="Arial"/>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Reagent positions: 40  </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Cuvettes: 63</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Sample volume : 2μl-50μl</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Minimum reaction volume: 90μl</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Reaction temperature:  37±0.2℃</a:t>
            </a:r>
            <a:endParaRPr sz="1904">
              <a:solidFill>
                <a:schemeClr val="dk1"/>
              </a:solidFill>
              <a:latin typeface="Arial"/>
              <a:ea typeface="Arial"/>
              <a:cs typeface="Arial"/>
              <a:sym typeface="Arial"/>
            </a:endParaRPr>
          </a:p>
          <a:p>
            <a:pPr indent="0" lvl="0" marL="0" marR="0" rtl="0" algn="l">
              <a:lnSpc>
                <a:spcPct val="150000"/>
              </a:lnSpc>
              <a:spcBef>
                <a:spcPts val="0"/>
              </a:spcBef>
              <a:spcAft>
                <a:spcPts val="0"/>
              </a:spcAft>
              <a:buNone/>
            </a:pPr>
            <a:r>
              <a:t/>
            </a:r>
            <a:endParaRPr sz="1904">
              <a:solidFill>
                <a:schemeClr val="dk1"/>
              </a:solidFill>
              <a:latin typeface="Arial"/>
              <a:ea typeface="Arial"/>
              <a:cs typeface="Arial"/>
              <a:sym typeface="Arial"/>
            </a:endParaRPr>
          </a:p>
        </p:txBody>
      </p:sp>
      <p:sp>
        <p:nvSpPr>
          <p:cNvPr id="255" name="Google Shape;255;p11"/>
          <p:cNvSpPr/>
          <p:nvPr/>
        </p:nvSpPr>
        <p:spPr>
          <a:xfrm rot="10800000">
            <a:off x="394401" y="1297855"/>
            <a:ext cx="1528329" cy="502757"/>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chemeClr val="lt1"/>
              </a:solidFill>
              <a:latin typeface="Arial"/>
              <a:ea typeface="Arial"/>
              <a:cs typeface="Arial"/>
              <a:sym typeface="Arial"/>
            </a:endParaRPr>
          </a:p>
        </p:txBody>
      </p:sp>
      <p:sp>
        <p:nvSpPr>
          <p:cNvPr id="256" name="Google Shape;256;p11"/>
          <p:cNvSpPr/>
          <p:nvPr/>
        </p:nvSpPr>
        <p:spPr>
          <a:xfrm>
            <a:off x="394403" y="1338177"/>
            <a:ext cx="1528331" cy="4177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540">
                <a:solidFill>
                  <a:srgbClr val="FFFFFF"/>
                </a:solidFill>
                <a:latin typeface="Arial"/>
                <a:ea typeface="Arial"/>
                <a:cs typeface="Arial"/>
                <a:sym typeface="Arial"/>
              </a:rPr>
              <a:t>Overview</a:t>
            </a:r>
            <a:endParaRPr/>
          </a:p>
        </p:txBody>
      </p:sp>
      <p:sp>
        <p:nvSpPr>
          <p:cNvPr id="257" name="Google Shape;257;p11"/>
          <p:cNvSpPr txBox="1"/>
          <p:nvPr/>
        </p:nvSpPr>
        <p:spPr>
          <a:xfrm>
            <a:off x="10175183" y="336013"/>
            <a:ext cx="1639737"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Overview</a:t>
            </a:r>
            <a:endParaRPr sz="2400">
              <a:solidFill>
                <a:schemeClr val="lt1"/>
              </a:solidFill>
              <a:latin typeface="Arial"/>
              <a:ea typeface="Arial"/>
              <a:cs typeface="Arial"/>
              <a:sym typeface="Arial"/>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6" name="Shape 1526"/>
        <p:cNvGrpSpPr/>
        <p:nvPr/>
      </p:nvGrpSpPr>
      <p:grpSpPr>
        <a:xfrm>
          <a:off x="0" y="0"/>
          <a:ext cx="0" cy="0"/>
          <a:chOff x="0" y="0"/>
          <a:chExt cx="0" cy="0"/>
        </a:xfrm>
      </p:grpSpPr>
      <p:pic>
        <p:nvPicPr>
          <p:cNvPr id="1527" name="Google Shape;1527;p110"/>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528" name="Google Shape;1528;p110"/>
          <p:cNvSpPr txBox="1"/>
          <p:nvPr>
            <p:ph idx="1" type="body"/>
          </p:nvPr>
        </p:nvSpPr>
        <p:spPr>
          <a:xfrm>
            <a:off x="9712960" y="426720"/>
            <a:ext cx="2125199" cy="42672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Arial"/>
                <a:ea typeface="Arial"/>
                <a:cs typeface="Arial"/>
                <a:sym typeface="Arial"/>
              </a:rPr>
              <a:t>Cleaning stirrer</a:t>
            </a:r>
            <a:endParaRPr sz="2400">
              <a:latin typeface="Arial"/>
              <a:ea typeface="Arial"/>
              <a:cs typeface="Arial"/>
              <a:sym typeface="Arial"/>
            </a:endParaRPr>
          </a:p>
        </p:txBody>
      </p:sp>
      <p:cxnSp>
        <p:nvCxnSpPr>
          <p:cNvPr id="1529" name="Google Shape;1529;p110"/>
          <p:cNvCxnSpPr/>
          <p:nvPr/>
        </p:nvCxnSpPr>
        <p:spPr>
          <a:xfrm rot="10800000">
            <a:off x="4068234" y="5075218"/>
            <a:ext cx="0" cy="1281132"/>
          </a:xfrm>
          <a:prstGeom prst="straightConnector1">
            <a:avLst/>
          </a:prstGeom>
          <a:noFill/>
          <a:ln cap="flat" cmpd="sng" w="38100">
            <a:solidFill>
              <a:srgbClr val="00B050"/>
            </a:solidFill>
            <a:prstDash val="solid"/>
            <a:miter lim="800000"/>
            <a:headEnd len="sm" w="sm" type="none"/>
            <a:tailEnd len="med" w="med" type="triangle"/>
          </a:ln>
        </p:spPr>
      </p:cxnSp>
      <p:cxnSp>
        <p:nvCxnSpPr>
          <p:cNvPr id="1530" name="Google Shape;1530;p110"/>
          <p:cNvCxnSpPr/>
          <p:nvPr/>
        </p:nvCxnSpPr>
        <p:spPr>
          <a:xfrm rot="10800000">
            <a:off x="3407833" y="5093210"/>
            <a:ext cx="656163"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31" name="Google Shape;1531;p110"/>
          <p:cNvCxnSpPr/>
          <p:nvPr/>
        </p:nvCxnSpPr>
        <p:spPr>
          <a:xfrm>
            <a:off x="3448050" y="4584700"/>
            <a:ext cx="34925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32" name="Google Shape;1532;p110"/>
          <p:cNvCxnSpPr/>
          <p:nvPr/>
        </p:nvCxnSpPr>
        <p:spPr>
          <a:xfrm rot="10800000">
            <a:off x="3790950" y="3276600"/>
            <a:ext cx="0" cy="1314450"/>
          </a:xfrm>
          <a:prstGeom prst="straightConnector1">
            <a:avLst/>
          </a:prstGeom>
          <a:noFill/>
          <a:ln cap="flat" cmpd="sng" w="38100">
            <a:solidFill>
              <a:srgbClr val="00B050"/>
            </a:solidFill>
            <a:prstDash val="solid"/>
            <a:miter lim="800000"/>
            <a:headEnd len="sm" w="sm" type="none"/>
            <a:tailEnd len="med" w="med" type="triangle"/>
          </a:ln>
        </p:spPr>
      </p:cxnSp>
      <p:cxnSp>
        <p:nvCxnSpPr>
          <p:cNvPr id="1533" name="Google Shape;1533;p110"/>
          <p:cNvCxnSpPr/>
          <p:nvPr/>
        </p:nvCxnSpPr>
        <p:spPr>
          <a:xfrm rot="10800000">
            <a:off x="3448050" y="3289300"/>
            <a:ext cx="34925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34" name="Google Shape;1534;p110"/>
          <p:cNvCxnSpPr/>
          <p:nvPr/>
        </p:nvCxnSpPr>
        <p:spPr>
          <a:xfrm>
            <a:off x="3467100" y="3238500"/>
            <a:ext cx="34925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35" name="Google Shape;1535;p110"/>
          <p:cNvCxnSpPr/>
          <p:nvPr/>
        </p:nvCxnSpPr>
        <p:spPr>
          <a:xfrm rot="10800000">
            <a:off x="3797300" y="1822450"/>
            <a:ext cx="0" cy="1416050"/>
          </a:xfrm>
          <a:prstGeom prst="straightConnector1">
            <a:avLst/>
          </a:prstGeom>
          <a:noFill/>
          <a:ln cap="flat" cmpd="sng" w="38100">
            <a:solidFill>
              <a:srgbClr val="00B050"/>
            </a:solidFill>
            <a:prstDash val="solid"/>
            <a:miter lim="800000"/>
            <a:headEnd len="sm" w="sm" type="none"/>
            <a:tailEnd len="med" w="med" type="triangle"/>
          </a:ln>
        </p:spPr>
      </p:cxnSp>
      <p:cxnSp>
        <p:nvCxnSpPr>
          <p:cNvPr id="1536" name="Google Shape;1536;p110"/>
          <p:cNvCxnSpPr/>
          <p:nvPr/>
        </p:nvCxnSpPr>
        <p:spPr>
          <a:xfrm>
            <a:off x="3790950" y="1860550"/>
            <a:ext cx="60960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37" name="Google Shape;1537;p110"/>
          <p:cNvCxnSpPr/>
          <p:nvPr/>
        </p:nvCxnSpPr>
        <p:spPr>
          <a:xfrm>
            <a:off x="4508500" y="2216150"/>
            <a:ext cx="0" cy="755650"/>
          </a:xfrm>
          <a:prstGeom prst="straightConnector1">
            <a:avLst/>
          </a:prstGeom>
          <a:noFill/>
          <a:ln cap="flat" cmpd="sng" w="38100">
            <a:solidFill>
              <a:srgbClr val="00B050"/>
            </a:solidFill>
            <a:prstDash val="solid"/>
            <a:miter lim="800000"/>
            <a:headEnd len="sm" w="sm" type="none"/>
            <a:tailEnd len="med" w="med" type="triangle"/>
          </a:ln>
        </p:spPr>
      </p:cxnSp>
      <p:cxnSp>
        <p:nvCxnSpPr>
          <p:cNvPr id="1538" name="Google Shape;1538;p110"/>
          <p:cNvCxnSpPr/>
          <p:nvPr/>
        </p:nvCxnSpPr>
        <p:spPr>
          <a:xfrm>
            <a:off x="4502150" y="2959100"/>
            <a:ext cx="387350" cy="6350"/>
          </a:xfrm>
          <a:prstGeom prst="straightConnector1">
            <a:avLst/>
          </a:prstGeom>
          <a:noFill/>
          <a:ln cap="flat" cmpd="sng" w="38100">
            <a:solidFill>
              <a:srgbClr val="00B050"/>
            </a:solidFill>
            <a:prstDash val="solid"/>
            <a:miter lim="800000"/>
            <a:headEnd len="sm" w="sm" type="none"/>
            <a:tailEnd len="med" w="med" type="triangle"/>
          </a:ln>
        </p:spPr>
      </p:cxnSp>
      <p:cxnSp>
        <p:nvCxnSpPr>
          <p:cNvPr id="1539" name="Google Shape;1539;p110"/>
          <p:cNvCxnSpPr/>
          <p:nvPr/>
        </p:nvCxnSpPr>
        <p:spPr>
          <a:xfrm>
            <a:off x="4883150" y="2971800"/>
            <a:ext cx="0" cy="214492"/>
          </a:xfrm>
          <a:prstGeom prst="straightConnector1">
            <a:avLst/>
          </a:prstGeom>
          <a:noFill/>
          <a:ln cap="flat" cmpd="sng" w="38100">
            <a:solidFill>
              <a:srgbClr val="00B050"/>
            </a:solidFill>
            <a:prstDash val="solid"/>
            <a:miter lim="800000"/>
            <a:headEnd len="sm" w="sm" type="none"/>
            <a:tailEnd len="med" w="med" type="triangle"/>
          </a:ln>
        </p:spPr>
      </p:cxnSp>
      <p:cxnSp>
        <p:nvCxnSpPr>
          <p:cNvPr id="1540" name="Google Shape;1540;p110"/>
          <p:cNvCxnSpPr/>
          <p:nvPr/>
        </p:nvCxnSpPr>
        <p:spPr>
          <a:xfrm>
            <a:off x="4889500" y="3143250"/>
            <a:ext cx="171450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41" name="Google Shape;1541;p110"/>
          <p:cNvCxnSpPr/>
          <p:nvPr/>
        </p:nvCxnSpPr>
        <p:spPr>
          <a:xfrm>
            <a:off x="6583680" y="3119686"/>
            <a:ext cx="0" cy="3088074"/>
          </a:xfrm>
          <a:prstGeom prst="straightConnector1">
            <a:avLst/>
          </a:prstGeom>
          <a:noFill/>
          <a:ln cap="flat" cmpd="sng" w="38100">
            <a:solidFill>
              <a:srgbClr val="00B050"/>
            </a:solidFill>
            <a:prstDash val="solid"/>
            <a:miter lim="800000"/>
            <a:headEnd len="sm" w="sm" type="none"/>
            <a:tailEnd len="med" w="med" type="triangle"/>
          </a:ln>
        </p:spPr>
      </p:cxnSp>
      <p:cxnSp>
        <p:nvCxnSpPr>
          <p:cNvPr id="1542" name="Google Shape;1542;p110"/>
          <p:cNvCxnSpPr/>
          <p:nvPr/>
        </p:nvCxnSpPr>
        <p:spPr>
          <a:xfrm rot="10800000">
            <a:off x="3456517" y="4542328"/>
            <a:ext cx="0" cy="550882"/>
          </a:xfrm>
          <a:prstGeom prst="straightConnector1">
            <a:avLst/>
          </a:prstGeom>
          <a:noFill/>
          <a:ln cap="flat" cmpd="sng" w="38100">
            <a:solidFill>
              <a:srgbClr val="00B05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9"/>
                                        </p:tgtEl>
                                        <p:attrNameLst>
                                          <p:attrName>style.visibility</p:attrName>
                                        </p:attrNameLst>
                                      </p:cBhvr>
                                      <p:to>
                                        <p:strVal val="visible"/>
                                      </p:to>
                                    </p:set>
                                    <p:animEffect filter="fade" transition="in">
                                      <p:cBhvr>
                                        <p:cTn dur="500"/>
                                        <p:tgtEl>
                                          <p:spTgt spid="152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30"/>
                                        </p:tgtEl>
                                        <p:attrNameLst>
                                          <p:attrName>style.visibility</p:attrName>
                                        </p:attrNameLst>
                                      </p:cBhvr>
                                      <p:to>
                                        <p:strVal val="visible"/>
                                      </p:to>
                                    </p:set>
                                    <p:animEffect filter="fade" transition="in">
                                      <p:cBhvr>
                                        <p:cTn dur="500"/>
                                        <p:tgtEl>
                                          <p:spTgt spid="153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42"/>
                                        </p:tgtEl>
                                        <p:attrNameLst>
                                          <p:attrName>style.visibility</p:attrName>
                                        </p:attrNameLst>
                                      </p:cBhvr>
                                      <p:to>
                                        <p:strVal val="visible"/>
                                      </p:to>
                                    </p:set>
                                    <p:animEffect filter="fade" transition="in">
                                      <p:cBhvr>
                                        <p:cTn dur="500"/>
                                        <p:tgtEl>
                                          <p:spTgt spid="154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31"/>
                                        </p:tgtEl>
                                        <p:attrNameLst>
                                          <p:attrName>style.visibility</p:attrName>
                                        </p:attrNameLst>
                                      </p:cBhvr>
                                      <p:to>
                                        <p:strVal val="visible"/>
                                      </p:to>
                                    </p:set>
                                    <p:animEffect filter="fade" transition="in">
                                      <p:cBhvr>
                                        <p:cTn dur="500"/>
                                        <p:tgtEl>
                                          <p:spTgt spid="1531"/>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32"/>
                                        </p:tgtEl>
                                        <p:attrNameLst>
                                          <p:attrName>style.visibility</p:attrName>
                                        </p:attrNameLst>
                                      </p:cBhvr>
                                      <p:to>
                                        <p:strVal val="visible"/>
                                      </p:to>
                                    </p:set>
                                    <p:animEffect filter="fade" transition="in">
                                      <p:cBhvr>
                                        <p:cTn dur="500"/>
                                        <p:tgtEl>
                                          <p:spTgt spid="1532"/>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33"/>
                                        </p:tgtEl>
                                        <p:attrNameLst>
                                          <p:attrName>style.visibility</p:attrName>
                                        </p:attrNameLst>
                                      </p:cBhvr>
                                      <p:to>
                                        <p:strVal val="visible"/>
                                      </p:to>
                                    </p:set>
                                    <p:animEffect filter="fade" transition="in">
                                      <p:cBhvr>
                                        <p:cTn dur="500"/>
                                        <p:tgtEl>
                                          <p:spTgt spid="1533"/>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34"/>
                                        </p:tgtEl>
                                        <p:attrNameLst>
                                          <p:attrName>style.visibility</p:attrName>
                                        </p:attrNameLst>
                                      </p:cBhvr>
                                      <p:to>
                                        <p:strVal val="visible"/>
                                      </p:to>
                                    </p:set>
                                    <p:animEffect filter="fade" transition="in">
                                      <p:cBhvr>
                                        <p:cTn dur="500"/>
                                        <p:tgtEl>
                                          <p:spTgt spid="1534"/>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35"/>
                                        </p:tgtEl>
                                        <p:attrNameLst>
                                          <p:attrName>style.visibility</p:attrName>
                                        </p:attrNameLst>
                                      </p:cBhvr>
                                      <p:to>
                                        <p:strVal val="visible"/>
                                      </p:to>
                                    </p:set>
                                    <p:animEffect filter="fade" transition="in">
                                      <p:cBhvr>
                                        <p:cTn dur="500"/>
                                        <p:tgtEl>
                                          <p:spTgt spid="1535"/>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36"/>
                                        </p:tgtEl>
                                        <p:attrNameLst>
                                          <p:attrName>style.visibility</p:attrName>
                                        </p:attrNameLst>
                                      </p:cBhvr>
                                      <p:to>
                                        <p:strVal val="visible"/>
                                      </p:to>
                                    </p:set>
                                    <p:animEffect filter="fade" transition="in">
                                      <p:cBhvr>
                                        <p:cTn dur="500"/>
                                        <p:tgtEl>
                                          <p:spTgt spid="153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37"/>
                                        </p:tgtEl>
                                        <p:attrNameLst>
                                          <p:attrName>style.visibility</p:attrName>
                                        </p:attrNameLst>
                                      </p:cBhvr>
                                      <p:to>
                                        <p:strVal val="visible"/>
                                      </p:to>
                                    </p:set>
                                    <p:animEffect filter="fade" transition="in">
                                      <p:cBhvr>
                                        <p:cTn dur="500"/>
                                        <p:tgtEl>
                                          <p:spTgt spid="153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38"/>
                                        </p:tgtEl>
                                        <p:attrNameLst>
                                          <p:attrName>style.visibility</p:attrName>
                                        </p:attrNameLst>
                                      </p:cBhvr>
                                      <p:to>
                                        <p:strVal val="visible"/>
                                      </p:to>
                                    </p:set>
                                    <p:animEffect filter="fade" transition="in">
                                      <p:cBhvr>
                                        <p:cTn dur="500"/>
                                        <p:tgtEl>
                                          <p:spTgt spid="1538"/>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539"/>
                                        </p:tgtEl>
                                        <p:attrNameLst>
                                          <p:attrName>style.visibility</p:attrName>
                                        </p:attrNameLst>
                                      </p:cBhvr>
                                      <p:to>
                                        <p:strVal val="visible"/>
                                      </p:to>
                                    </p:set>
                                    <p:animEffect filter="fade" transition="in">
                                      <p:cBhvr>
                                        <p:cTn dur="500"/>
                                        <p:tgtEl>
                                          <p:spTgt spid="153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540"/>
                                        </p:tgtEl>
                                        <p:attrNameLst>
                                          <p:attrName>style.visibility</p:attrName>
                                        </p:attrNameLst>
                                      </p:cBhvr>
                                      <p:to>
                                        <p:strVal val="visible"/>
                                      </p:to>
                                    </p:set>
                                    <p:animEffect filter="fade" transition="in">
                                      <p:cBhvr>
                                        <p:cTn dur="500"/>
                                        <p:tgtEl>
                                          <p:spTgt spid="1540"/>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541"/>
                                        </p:tgtEl>
                                        <p:attrNameLst>
                                          <p:attrName>style.visibility</p:attrName>
                                        </p:attrNameLst>
                                      </p:cBhvr>
                                      <p:to>
                                        <p:strVal val="visible"/>
                                      </p:to>
                                    </p:set>
                                    <p:animEffect filter="fade" transition="in">
                                      <p:cBhvr>
                                        <p:cTn dur="500"/>
                                        <p:tgtEl>
                                          <p:spTgt spid="154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6" name="Shape 1546"/>
        <p:cNvGrpSpPr/>
        <p:nvPr/>
      </p:nvGrpSpPr>
      <p:grpSpPr>
        <a:xfrm>
          <a:off x="0" y="0"/>
          <a:ext cx="0" cy="0"/>
          <a:chOff x="0" y="0"/>
          <a:chExt cx="0" cy="0"/>
        </a:xfrm>
      </p:grpSpPr>
      <p:pic>
        <p:nvPicPr>
          <p:cNvPr id="1547" name="Google Shape;1547;p111"/>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548" name="Google Shape;1548;p111"/>
          <p:cNvSpPr txBox="1"/>
          <p:nvPr>
            <p:ph idx="1" type="body"/>
          </p:nvPr>
        </p:nvSpPr>
        <p:spPr>
          <a:xfrm>
            <a:off x="9388929" y="416029"/>
            <a:ext cx="2406051" cy="44536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Arial"/>
                <a:ea typeface="Arial"/>
                <a:cs typeface="Arial"/>
                <a:sym typeface="Arial"/>
              </a:rPr>
              <a:t>Drain out waste</a:t>
            </a:r>
            <a:endParaRPr sz="2400">
              <a:latin typeface="Arial"/>
              <a:ea typeface="Arial"/>
              <a:cs typeface="Arial"/>
              <a:sym typeface="Arial"/>
            </a:endParaRPr>
          </a:p>
        </p:txBody>
      </p:sp>
      <p:cxnSp>
        <p:nvCxnSpPr>
          <p:cNvPr id="1549" name="Google Shape;1549;p111"/>
          <p:cNvCxnSpPr/>
          <p:nvPr/>
        </p:nvCxnSpPr>
        <p:spPr>
          <a:xfrm rot="10800000">
            <a:off x="795528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550" name="Google Shape;1550;p111"/>
          <p:cNvCxnSpPr/>
          <p:nvPr/>
        </p:nvCxnSpPr>
        <p:spPr>
          <a:xfrm rot="10800000">
            <a:off x="827024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551" name="Google Shape;1551;p111"/>
          <p:cNvCxnSpPr/>
          <p:nvPr/>
        </p:nvCxnSpPr>
        <p:spPr>
          <a:xfrm rot="10800000">
            <a:off x="843280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552" name="Google Shape;1552;p111"/>
          <p:cNvCxnSpPr/>
          <p:nvPr/>
        </p:nvCxnSpPr>
        <p:spPr>
          <a:xfrm rot="10800000">
            <a:off x="857504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553" name="Google Shape;1553;p111"/>
          <p:cNvCxnSpPr/>
          <p:nvPr/>
        </p:nvCxnSpPr>
        <p:spPr>
          <a:xfrm rot="10800000">
            <a:off x="889000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554" name="Google Shape;1554;p111"/>
          <p:cNvCxnSpPr/>
          <p:nvPr/>
        </p:nvCxnSpPr>
        <p:spPr>
          <a:xfrm rot="10800000">
            <a:off x="905256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555" name="Google Shape;1555;p111"/>
          <p:cNvCxnSpPr/>
          <p:nvPr/>
        </p:nvCxnSpPr>
        <p:spPr>
          <a:xfrm rot="-5400000">
            <a:off x="7477192" y="1721590"/>
            <a:ext cx="1042500" cy="66000"/>
          </a:xfrm>
          <a:prstGeom prst="bentConnector3">
            <a:avLst>
              <a:gd fmla="val 8093" name="adj1"/>
            </a:avLst>
          </a:prstGeom>
          <a:noFill/>
          <a:ln cap="flat" cmpd="sng" w="38100">
            <a:solidFill>
              <a:srgbClr val="C55A11"/>
            </a:solidFill>
            <a:prstDash val="solid"/>
            <a:miter lim="800000"/>
            <a:headEnd len="sm" w="sm" type="none"/>
            <a:tailEnd len="med" w="med" type="triangle"/>
          </a:ln>
        </p:spPr>
      </p:cxnSp>
      <p:cxnSp>
        <p:nvCxnSpPr>
          <p:cNvPr id="1556" name="Google Shape;1556;p111"/>
          <p:cNvCxnSpPr/>
          <p:nvPr/>
        </p:nvCxnSpPr>
        <p:spPr>
          <a:xfrm rot="-5400000">
            <a:off x="7781991" y="1721590"/>
            <a:ext cx="1042500" cy="66000"/>
          </a:xfrm>
          <a:prstGeom prst="bentConnector3">
            <a:avLst>
              <a:gd fmla="val 8093" name="adj1"/>
            </a:avLst>
          </a:prstGeom>
          <a:noFill/>
          <a:ln cap="flat" cmpd="sng" w="38100">
            <a:solidFill>
              <a:srgbClr val="C55A11"/>
            </a:solidFill>
            <a:prstDash val="solid"/>
            <a:miter lim="800000"/>
            <a:headEnd len="sm" w="sm" type="none"/>
            <a:tailEnd len="med" w="med" type="triangle"/>
          </a:ln>
        </p:spPr>
      </p:cxnSp>
      <p:cxnSp>
        <p:nvCxnSpPr>
          <p:cNvPr id="1557" name="Google Shape;1557;p111"/>
          <p:cNvCxnSpPr/>
          <p:nvPr/>
        </p:nvCxnSpPr>
        <p:spPr>
          <a:xfrm rot="-5400000">
            <a:off x="7934390" y="1721590"/>
            <a:ext cx="1042500" cy="66000"/>
          </a:xfrm>
          <a:prstGeom prst="bentConnector3">
            <a:avLst>
              <a:gd fmla="val 8093" name="adj1"/>
            </a:avLst>
          </a:prstGeom>
          <a:noFill/>
          <a:ln cap="flat" cmpd="sng" w="38100">
            <a:solidFill>
              <a:srgbClr val="C55A11"/>
            </a:solidFill>
            <a:prstDash val="solid"/>
            <a:miter lim="800000"/>
            <a:headEnd len="sm" w="sm" type="none"/>
            <a:tailEnd len="med" w="med" type="triangle"/>
          </a:ln>
        </p:spPr>
      </p:cxnSp>
      <p:cxnSp>
        <p:nvCxnSpPr>
          <p:cNvPr id="1558" name="Google Shape;1558;p111"/>
          <p:cNvCxnSpPr/>
          <p:nvPr/>
        </p:nvCxnSpPr>
        <p:spPr>
          <a:xfrm rot="-5400000">
            <a:off x="8086790" y="1721590"/>
            <a:ext cx="1042500" cy="66000"/>
          </a:xfrm>
          <a:prstGeom prst="bentConnector3">
            <a:avLst>
              <a:gd fmla="val 8093" name="adj1"/>
            </a:avLst>
          </a:prstGeom>
          <a:noFill/>
          <a:ln cap="flat" cmpd="sng" w="38100">
            <a:solidFill>
              <a:srgbClr val="C55A11"/>
            </a:solidFill>
            <a:prstDash val="solid"/>
            <a:miter lim="800000"/>
            <a:headEnd len="sm" w="sm" type="none"/>
            <a:tailEnd len="med" w="med" type="triangle"/>
          </a:ln>
        </p:spPr>
      </p:cxnSp>
      <p:cxnSp>
        <p:nvCxnSpPr>
          <p:cNvPr id="1559" name="Google Shape;1559;p111"/>
          <p:cNvCxnSpPr/>
          <p:nvPr/>
        </p:nvCxnSpPr>
        <p:spPr>
          <a:xfrm flipH="1" rot="10800000">
            <a:off x="8890000" y="1625600"/>
            <a:ext cx="162560" cy="640080"/>
          </a:xfrm>
          <a:prstGeom prst="straightConnector1">
            <a:avLst/>
          </a:prstGeom>
          <a:noFill/>
          <a:ln cap="flat" cmpd="sng" w="38100">
            <a:solidFill>
              <a:srgbClr val="C55A11"/>
            </a:solidFill>
            <a:prstDash val="solid"/>
            <a:miter lim="800000"/>
            <a:headEnd len="sm" w="sm" type="none"/>
            <a:tailEnd len="med" w="med" type="triangle"/>
          </a:ln>
        </p:spPr>
      </p:cxnSp>
      <p:cxnSp>
        <p:nvCxnSpPr>
          <p:cNvPr id="1560" name="Google Shape;1560;p111"/>
          <p:cNvCxnSpPr/>
          <p:nvPr/>
        </p:nvCxnSpPr>
        <p:spPr>
          <a:xfrm flipH="1" rot="10800000">
            <a:off x="9062720" y="1625600"/>
            <a:ext cx="162560" cy="640080"/>
          </a:xfrm>
          <a:prstGeom prst="straightConnector1">
            <a:avLst/>
          </a:prstGeom>
          <a:noFill/>
          <a:ln cap="flat" cmpd="sng" w="38100">
            <a:solidFill>
              <a:srgbClr val="C55A11"/>
            </a:solidFill>
            <a:prstDash val="solid"/>
            <a:miter lim="800000"/>
            <a:headEnd len="sm" w="sm" type="none"/>
            <a:tailEnd len="med" w="med" type="triangle"/>
          </a:ln>
        </p:spPr>
      </p:cxnSp>
      <p:cxnSp>
        <p:nvCxnSpPr>
          <p:cNvPr id="1561" name="Google Shape;1561;p111"/>
          <p:cNvCxnSpPr/>
          <p:nvPr/>
        </p:nvCxnSpPr>
        <p:spPr>
          <a:xfrm>
            <a:off x="8818880" y="1253658"/>
            <a:ext cx="113792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562" name="Google Shape;1562;p111"/>
          <p:cNvCxnSpPr/>
          <p:nvPr/>
        </p:nvCxnSpPr>
        <p:spPr>
          <a:xfrm>
            <a:off x="9499600" y="1615440"/>
            <a:ext cx="35560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563" name="Google Shape;1563;p111"/>
          <p:cNvCxnSpPr/>
          <p:nvPr/>
        </p:nvCxnSpPr>
        <p:spPr>
          <a:xfrm>
            <a:off x="9946640" y="1243498"/>
            <a:ext cx="0" cy="2332822"/>
          </a:xfrm>
          <a:prstGeom prst="straightConnector1">
            <a:avLst/>
          </a:prstGeom>
          <a:noFill/>
          <a:ln cap="flat" cmpd="sng" w="38100">
            <a:solidFill>
              <a:srgbClr val="C55A11"/>
            </a:solidFill>
            <a:prstDash val="solid"/>
            <a:miter lim="800000"/>
            <a:headEnd len="sm" w="sm" type="none"/>
            <a:tailEnd len="med" w="med" type="triangle"/>
          </a:ln>
        </p:spPr>
      </p:cxnSp>
      <p:cxnSp>
        <p:nvCxnSpPr>
          <p:cNvPr id="1564" name="Google Shape;1564;p111"/>
          <p:cNvCxnSpPr/>
          <p:nvPr/>
        </p:nvCxnSpPr>
        <p:spPr>
          <a:xfrm rot="5400000">
            <a:off x="7780111" y="2405411"/>
            <a:ext cx="2804100" cy="1264800"/>
          </a:xfrm>
          <a:prstGeom prst="bentConnector3">
            <a:avLst>
              <a:gd fmla="val 61233" name="adj1"/>
            </a:avLst>
          </a:prstGeom>
          <a:noFill/>
          <a:ln cap="flat" cmpd="sng" w="38100">
            <a:solidFill>
              <a:srgbClr val="C55A11"/>
            </a:solidFill>
            <a:prstDash val="solid"/>
            <a:miter lim="800000"/>
            <a:headEnd len="sm" w="sm" type="none"/>
            <a:tailEnd len="med" w="med" type="triangle"/>
          </a:ln>
        </p:spPr>
      </p:cxnSp>
      <p:cxnSp>
        <p:nvCxnSpPr>
          <p:cNvPr id="1565" name="Google Shape;1565;p111"/>
          <p:cNvCxnSpPr/>
          <p:nvPr/>
        </p:nvCxnSpPr>
        <p:spPr>
          <a:xfrm rot="10800000">
            <a:off x="8971280" y="3576320"/>
            <a:ext cx="97536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566" name="Google Shape;1566;p111"/>
          <p:cNvCxnSpPr/>
          <p:nvPr/>
        </p:nvCxnSpPr>
        <p:spPr>
          <a:xfrm>
            <a:off x="8564880" y="4399281"/>
            <a:ext cx="31496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567" name="Google Shape;1567;p111"/>
          <p:cNvCxnSpPr/>
          <p:nvPr/>
        </p:nvCxnSpPr>
        <p:spPr>
          <a:xfrm>
            <a:off x="9032240" y="3530600"/>
            <a:ext cx="10160" cy="293537"/>
          </a:xfrm>
          <a:prstGeom prst="straightConnector1">
            <a:avLst/>
          </a:prstGeom>
          <a:noFill/>
          <a:ln cap="flat" cmpd="sng" w="38100">
            <a:solidFill>
              <a:srgbClr val="C55A11"/>
            </a:solidFill>
            <a:prstDash val="solid"/>
            <a:miter lim="800000"/>
            <a:headEnd len="sm" w="sm" type="none"/>
            <a:tailEnd len="med" w="med" type="triangle"/>
          </a:ln>
        </p:spPr>
      </p:cxnSp>
      <p:cxnSp>
        <p:nvCxnSpPr>
          <p:cNvPr id="1568" name="Google Shape;1568;p111"/>
          <p:cNvCxnSpPr/>
          <p:nvPr/>
        </p:nvCxnSpPr>
        <p:spPr>
          <a:xfrm rot="10800000">
            <a:off x="8818880" y="4003040"/>
            <a:ext cx="20322" cy="396242"/>
          </a:xfrm>
          <a:prstGeom prst="straightConnector1">
            <a:avLst/>
          </a:prstGeom>
          <a:noFill/>
          <a:ln cap="flat" cmpd="sng" w="38100">
            <a:solidFill>
              <a:srgbClr val="C55A11"/>
            </a:solidFill>
            <a:prstDash val="solid"/>
            <a:miter lim="800000"/>
            <a:headEnd len="sm" w="sm" type="none"/>
            <a:tailEnd len="med" w="med" type="triangle"/>
          </a:ln>
        </p:spPr>
      </p:cxnSp>
      <p:cxnSp>
        <p:nvCxnSpPr>
          <p:cNvPr id="1569" name="Google Shape;1569;p111"/>
          <p:cNvCxnSpPr/>
          <p:nvPr/>
        </p:nvCxnSpPr>
        <p:spPr>
          <a:xfrm rot="10800000">
            <a:off x="8829040" y="3500120"/>
            <a:ext cx="10161" cy="293537"/>
          </a:xfrm>
          <a:prstGeom prst="straightConnector1">
            <a:avLst/>
          </a:prstGeom>
          <a:noFill/>
          <a:ln cap="flat" cmpd="sng" w="38100">
            <a:solidFill>
              <a:srgbClr val="C55A11"/>
            </a:solidFill>
            <a:prstDash val="solid"/>
            <a:miter lim="800000"/>
            <a:headEnd len="sm" w="sm" type="none"/>
            <a:tailEnd len="med" w="med" type="triangle"/>
          </a:ln>
        </p:spPr>
      </p:cxnSp>
      <p:cxnSp>
        <p:nvCxnSpPr>
          <p:cNvPr id="1570" name="Google Shape;1570;p111"/>
          <p:cNvCxnSpPr/>
          <p:nvPr/>
        </p:nvCxnSpPr>
        <p:spPr>
          <a:xfrm flipH="1">
            <a:off x="9032239" y="4104627"/>
            <a:ext cx="10161" cy="468507"/>
          </a:xfrm>
          <a:prstGeom prst="straightConnector1">
            <a:avLst/>
          </a:prstGeom>
          <a:noFill/>
          <a:ln cap="flat" cmpd="sng" w="38100">
            <a:solidFill>
              <a:srgbClr val="C55A11"/>
            </a:solidFill>
            <a:prstDash val="solid"/>
            <a:miter lim="800000"/>
            <a:headEnd len="sm" w="sm" type="none"/>
            <a:tailEnd len="med" w="med" type="triangle"/>
          </a:ln>
        </p:spPr>
      </p:cxnSp>
      <p:cxnSp>
        <p:nvCxnSpPr>
          <p:cNvPr id="1571" name="Google Shape;1571;p111"/>
          <p:cNvCxnSpPr/>
          <p:nvPr/>
        </p:nvCxnSpPr>
        <p:spPr>
          <a:xfrm rot="10800000">
            <a:off x="8280400" y="3489960"/>
            <a:ext cx="558801"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572" name="Google Shape;1572;p111"/>
          <p:cNvCxnSpPr/>
          <p:nvPr/>
        </p:nvCxnSpPr>
        <p:spPr>
          <a:xfrm rot="10800000">
            <a:off x="8303261" y="4542654"/>
            <a:ext cx="728978"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573" name="Google Shape;1573;p111"/>
          <p:cNvCxnSpPr/>
          <p:nvPr/>
        </p:nvCxnSpPr>
        <p:spPr>
          <a:xfrm>
            <a:off x="8323581" y="3510280"/>
            <a:ext cx="0" cy="594347"/>
          </a:xfrm>
          <a:prstGeom prst="straightConnector1">
            <a:avLst/>
          </a:prstGeom>
          <a:noFill/>
          <a:ln cap="flat" cmpd="sng" w="38100">
            <a:solidFill>
              <a:srgbClr val="C55A11"/>
            </a:solidFill>
            <a:prstDash val="solid"/>
            <a:miter lim="800000"/>
            <a:headEnd len="sm" w="sm" type="none"/>
            <a:tailEnd len="med" w="med" type="triangle"/>
          </a:ln>
        </p:spPr>
      </p:cxnSp>
      <p:cxnSp>
        <p:nvCxnSpPr>
          <p:cNvPr id="1574" name="Google Shape;1574;p111"/>
          <p:cNvCxnSpPr/>
          <p:nvPr/>
        </p:nvCxnSpPr>
        <p:spPr>
          <a:xfrm rot="10800000">
            <a:off x="8315961" y="4084307"/>
            <a:ext cx="0" cy="488827"/>
          </a:xfrm>
          <a:prstGeom prst="straightConnector1">
            <a:avLst/>
          </a:prstGeom>
          <a:noFill/>
          <a:ln cap="flat" cmpd="sng" w="38100">
            <a:solidFill>
              <a:srgbClr val="C55A11"/>
            </a:solidFill>
            <a:prstDash val="solid"/>
            <a:miter lim="800000"/>
            <a:headEnd len="sm" w="sm" type="none"/>
            <a:tailEnd len="med" w="med" type="triangle"/>
          </a:ln>
        </p:spPr>
      </p:cxnSp>
      <p:cxnSp>
        <p:nvCxnSpPr>
          <p:cNvPr id="1575" name="Google Shape;1575;p111"/>
          <p:cNvCxnSpPr/>
          <p:nvPr/>
        </p:nvCxnSpPr>
        <p:spPr>
          <a:xfrm rot="10800000">
            <a:off x="6766560" y="4084307"/>
            <a:ext cx="146304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576" name="Google Shape;1576;p111"/>
          <p:cNvCxnSpPr/>
          <p:nvPr/>
        </p:nvCxnSpPr>
        <p:spPr>
          <a:xfrm>
            <a:off x="6807200" y="4084307"/>
            <a:ext cx="0" cy="2123453"/>
          </a:xfrm>
          <a:prstGeom prst="straightConnector1">
            <a:avLst/>
          </a:prstGeom>
          <a:noFill/>
          <a:ln cap="flat" cmpd="sng" w="38100">
            <a:solidFill>
              <a:srgbClr val="C55A1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49"/>
                                        </p:tgtEl>
                                        <p:attrNameLst>
                                          <p:attrName>style.visibility</p:attrName>
                                        </p:attrNameLst>
                                      </p:cBhvr>
                                      <p:to>
                                        <p:strVal val="visible"/>
                                      </p:to>
                                    </p:set>
                                    <p:animEffect filter="fade" transition="in">
                                      <p:cBhvr>
                                        <p:cTn dur="500"/>
                                        <p:tgtEl>
                                          <p:spTgt spid="1549"/>
                                        </p:tgtEl>
                                      </p:cBhvr>
                                    </p:animEffect>
                                  </p:childTnLst>
                                </p:cTn>
                              </p:par>
                              <p:par>
                                <p:cTn fill="hold" nodeType="withEffect" presetClass="entr" presetID="10" presetSubtype="0">
                                  <p:stCondLst>
                                    <p:cond delay="0"/>
                                  </p:stCondLst>
                                  <p:childTnLst>
                                    <p:set>
                                      <p:cBhvr>
                                        <p:cTn dur="1" fill="hold">
                                          <p:stCondLst>
                                            <p:cond delay="0"/>
                                          </p:stCondLst>
                                        </p:cTn>
                                        <p:tgtEl>
                                          <p:spTgt spid="1550"/>
                                        </p:tgtEl>
                                        <p:attrNameLst>
                                          <p:attrName>style.visibility</p:attrName>
                                        </p:attrNameLst>
                                      </p:cBhvr>
                                      <p:to>
                                        <p:strVal val="visible"/>
                                      </p:to>
                                    </p:set>
                                    <p:animEffect filter="fade" transition="in">
                                      <p:cBhvr>
                                        <p:cTn dur="500"/>
                                        <p:tgtEl>
                                          <p:spTgt spid="1550"/>
                                        </p:tgtEl>
                                      </p:cBhvr>
                                    </p:animEffect>
                                  </p:childTnLst>
                                </p:cTn>
                              </p:par>
                              <p:par>
                                <p:cTn fill="hold" nodeType="withEffect" presetClass="entr" presetID="10" presetSubtype="0">
                                  <p:stCondLst>
                                    <p:cond delay="0"/>
                                  </p:stCondLst>
                                  <p:childTnLst>
                                    <p:set>
                                      <p:cBhvr>
                                        <p:cTn dur="1" fill="hold">
                                          <p:stCondLst>
                                            <p:cond delay="0"/>
                                          </p:stCondLst>
                                        </p:cTn>
                                        <p:tgtEl>
                                          <p:spTgt spid="1551"/>
                                        </p:tgtEl>
                                        <p:attrNameLst>
                                          <p:attrName>style.visibility</p:attrName>
                                        </p:attrNameLst>
                                      </p:cBhvr>
                                      <p:to>
                                        <p:strVal val="visible"/>
                                      </p:to>
                                    </p:set>
                                    <p:animEffect filter="fade" transition="in">
                                      <p:cBhvr>
                                        <p:cTn dur="500"/>
                                        <p:tgtEl>
                                          <p:spTgt spid="1551"/>
                                        </p:tgtEl>
                                      </p:cBhvr>
                                    </p:animEffect>
                                  </p:childTnLst>
                                </p:cTn>
                              </p:par>
                              <p:par>
                                <p:cTn fill="hold" nodeType="withEffect" presetClass="entr" presetID="10" presetSubtype="0">
                                  <p:stCondLst>
                                    <p:cond delay="0"/>
                                  </p:stCondLst>
                                  <p:childTnLst>
                                    <p:set>
                                      <p:cBhvr>
                                        <p:cTn dur="1" fill="hold">
                                          <p:stCondLst>
                                            <p:cond delay="0"/>
                                          </p:stCondLst>
                                        </p:cTn>
                                        <p:tgtEl>
                                          <p:spTgt spid="1552"/>
                                        </p:tgtEl>
                                        <p:attrNameLst>
                                          <p:attrName>style.visibility</p:attrName>
                                        </p:attrNameLst>
                                      </p:cBhvr>
                                      <p:to>
                                        <p:strVal val="visible"/>
                                      </p:to>
                                    </p:set>
                                    <p:animEffect filter="fade" transition="in">
                                      <p:cBhvr>
                                        <p:cTn dur="500"/>
                                        <p:tgtEl>
                                          <p:spTgt spid="1552"/>
                                        </p:tgtEl>
                                      </p:cBhvr>
                                    </p:animEffect>
                                  </p:childTnLst>
                                </p:cTn>
                              </p:par>
                              <p:par>
                                <p:cTn fill="hold" nodeType="withEffect" presetClass="entr" presetID="10" presetSubtype="0">
                                  <p:stCondLst>
                                    <p:cond delay="0"/>
                                  </p:stCondLst>
                                  <p:childTnLst>
                                    <p:set>
                                      <p:cBhvr>
                                        <p:cTn dur="1" fill="hold">
                                          <p:stCondLst>
                                            <p:cond delay="0"/>
                                          </p:stCondLst>
                                        </p:cTn>
                                        <p:tgtEl>
                                          <p:spTgt spid="1553"/>
                                        </p:tgtEl>
                                        <p:attrNameLst>
                                          <p:attrName>style.visibility</p:attrName>
                                        </p:attrNameLst>
                                      </p:cBhvr>
                                      <p:to>
                                        <p:strVal val="visible"/>
                                      </p:to>
                                    </p:set>
                                    <p:animEffect filter="fade" transition="in">
                                      <p:cBhvr>
                                        <p:cTn dur="500"/>
                                        <p:tgtEl>
                                          <p:spTgt spid="1553"/>
                                        </p:tgtEl>
                                      </p:cBhvr>
                                    </p:animEffect>
                                  </p:childTnLst>
                                </p:cTn>
                              </p:par>
                              <p:par>
                                <p:cTn fill="hold" nodeType="withEffect" presetClass="entr" presetID="10" presetSubtype="0">
                                  <p:stCondLst>
                                    <p:cond delay="0"/>
                                  </p:stCondLst>
                                  <p:childTnLst>
                                    <p:set>
                                      <p:cBhvr>
                                        <p:cTn dur="1" fill="hold">
                                          <p:stCondLst>
                                            <p:cond delay="0"/>
                                          </p:stCondLst>
                                        </p:cTn>
                                        <p:tgtEl>
                                          <p:spTgt spid="1554"/>
                                        </p:tgtEl>
                                        <p:attrNameLst>
                                          <p:attrName>style.visibility</p:attrName>
                                        </p:attrNameLst>
                                      </p:cBhvr>
                                      <p:to>
                                        <p:strVal val="visible"/>
                                      </p:to>
                                    </p:set>
                                    <p:animEffect filter="fade" transition="in">
                                      <p:cBhvr>
                                        <p:cTn dur="500"/>
                                        <p:tgtEl>
                                          <p:spTgt spid="15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55"/>
                                        </p:tgtEl>
                                        <p:attrNameLst>
                                          <p:attrName>style.visibility</p:attrName>
                                        </p:attrNameLst>
                                      </p:cBhvr>
                                      <p:to>
                                        <p:strVal val="visible"/>
                                      </p:to>
                                    </p:set>
                                    <p:animEffect filter="fade" transition="in">
                                      <p:cBhvr>
                                        <p:cTn dur="500"/>
                                        <p:tgtEl>
                                          <p:spTgt spid="1555"/>
                                        </p:tgtEl>
                                      </p:cBhvr>
                                    </p:animEffect>
                                  </p:childTnLst>
                                </p:cTn>
                              </p:par>
                              <p:par>
                                <p:cTn fill="hold" nodeType="withEffect" presetClass="entr" presetID="10" presetSubtype="0">
                                  <p:stCondLst>
                                    <p:cond delay="0"/>
                                  </p:stCondLst>
                                  <p:childTnLst>
                                    <p:set>
                                      <p:cBhvr>
                                        <p:cTn dur="1" fill="hold">
                                          <p:stCondLst>
                                            <p:cond delay="0"/>
                                          </p:stCondLst>
                                        </p:cTn>
                                        <p:tgtEl>
                                          <p:spTgt spid="1556"/>
                                        </p:tgtEl>
                                        <p:attrNameLst>
                                          <p:attrName>style.visibility</p:attrName>
                                        </p:attrNameLst>
                                      </p:cBhvr>
                                      <p:to>
                                        <p:strVal val="visible"/>
                                      </p:to>
                                    </p:set>
                                    <p:animEffect filter="fade" transition="in">
                                      <p:cBhvr>
                                        <p:cTn dur="500"/>
                                        <p:tgtEl>
                                          <p:spTgt spid="1556"/>
                                        </p:tgtEl>
                                      </p:cBhvr>
                                    </p:animEffect>
                                  </p:childTnLst>
                                </p:cTn>
                              </p:par>
                              <p:par>
                                <p:cTn fill="hold" nodeType="withEffect" presetClass="entr" presetID="10" presetSubtype="0">
                                  <p:stCondLst>
                                    <p:cond delay="0"/>
                                  </p:stCondLst>
                                  <p:childTnLst>
                                    <p:set>
                                      <p:cBhvr>
                                        <p:cTn dur="1" fill="hold">
                                          <p:stCondLst>
                                            <p:cond delay="0"/>
                                          </p:stCondLst>
                                        </p:cTn>
                                        <p:tgtEl>
                                          <p:spTgt spid="1557"/>
                                        </p:tgtEl>
                                        <p:attrNameLst>
                                          <p:attrName>style.visibility</p:attrName>
                                        </p:attrNameLst>
                                      </p:cBhvr>
                                      <p:to>
                                        <p:strVal val="visible"/>
                                      </p:to>
                                    </p:set>
                                    <p:animEffect filter="fade" transition="in">
                                      <p:cBhvr>
                                        <p:cTn dur="500"/>
                                        <p:tgtEl>
                                          <p:spTgt spid="1557"/>
                                        </p:tgtEl>
                                      </p:cBhvr>
                                    </p:animEffect>
                                  </p:childTnLst>
                                </p:cTn>
                              </p:par>
                              <p:par>
                                <p:cTn fill="hold" nodeType="withEffect" presetClass="entr" presetID="10" presetSubtype="0">
                                  <p:stCondLst>
                                    <p:cond delay="0"/>
                                  </p:stCondLst>
                                  <p:childTnLst>
                                    <p:set>
                                      <p:cBhvr>
                                        <p:cTn dur="1" fill="hold">
                                          <p:stCondLst>
                                            <p:cond delay="0"/>
                                          </p:stCondLst>
                                        </p:cTn>
                                        <p:tgtEl>
                                          <p:spTgt spid="1558"/>
                                        </p:tgtEl>
                                        <p:attrNameLst>
                                          <p:attrName>style.visibility</p:attrName>
                                        </p:attrNameLst>
                                      </p:cBhvr>
                                      <p:to>
                                        <p:strVal val="visible"/>
                                      </p:to>
                                    </p:set>
                                    <p:animEffect filter="fade" transition="in">
                                      <p:cBhvr>
                                        <p:cTn dur="500"/>
                                        <p:tgtEl>
                                          <p:spTgt spid="1558"/>
                                        </p:tgtEl>
                                      </p:cBhvr>
                                    </p:animEffect>
                                  </p:childTnLst>
                                </p:cTn>
                              </p:par>
                              <p:par>
                                <p:cTn fill="hold" nodeType="withEffect" presetClass="entr" presetID="10" presetSubtype="0">
                                  <p:stCondLst>
                                    <p:cond delay="0"/>
                                  </p:stCondLst>
                                  <p:childTnLst>
                                    <p:set>
                                      <p:cBhvr>
                                        <p:cTn dur="1" fill="hold">
                                          <p:stCondLst>
                                            <p:cond delay="0"/>
                                          </p:stCondLst>
                                        </p:cTn>
                                        <p:tgtEl>
                                          <p:spTgt spid="1559"/>
                                        </p:tgtEl>
                                        <p:attrNameLst>
                                          <p:attrName>style.visibility</p:attrName>
                                        </p:attrNameLst>
                                      </p:cBhvr>
                                      <p:to>
                                        <p:strVal val="visible"/>
                                      </p:to>
                                    </p:set>
                                    <p:animEffect filter="fade" transition="in">
                                      <p:cBhvr>
                                        <p:cTn dur="500"/>
                                        <p:tgtEl>
                                          <p:spTgt spid="1559"/>
                                        </p:tgtEl>
                                      </p:cBhvr>
                                    </p:animEffect>
                                  </p:childTnLst>
                                </p:cTn>
                              </p:par>
                              <p:par>
                                <p:cTn fill="hold" nodeType="withEffect" presetClass="entr" presetID="10" presetSubtype="0">
                                  <p:stCondLst>
                                    <p:cond delay="0"/>
                                  </p:stCondLst>
                                  <p:childTnLst>
                                    <p:set>
                                      <p:cBhvr>
                                        <p:cTn dur="1" fill="hold">
                                          <p:stCondLst>
                                            <p:cond delay="0"/>
                                          </p:stCondLst>
                                        </p:cTn>
                                        <p:tgtEl>
                                          <p:spTgt spid="1560"/>
                                        </p:tgtEl>
                                        <p:attrNameLst>
                                          <p:attrName>style.visibility</p:attrName>
                                        </p:attrNameLst>
                                      </p:cBhvr>
                                      <p:to>
                                        <p:strVal val="visible"/>
                                      </p:to>
                                    </p:set>
                                    <p:animEffect filter="fade" transition="in">
                                      <p:cBhvr>
                                        <p:cTn dur="500"/>
                                        <p:tgtEl>
                                          <p:spTgt spid="1560"/>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61"/>
                                        </p:tgtEl>
                                        <p:attrNameLst>
                                          <p:attrName>style.visibility</p:attrName>
                                        </p:attrNameLst>
                                      </p:cBhvr>
                                      <p:to>
                                        <p:strVal val="visible"/>
                                      </p:to>
                                    </p:set>
                                    <p:animEffect filter="fade" transition="in">
                                      <p:cBhvr>
                                        <p:cTn dur="500"/>
                                        <p:tgtEl>
                                          <p:spTgt spid="1561"/>
                                        </p:tgtEl>
                                      </p:cBhvr>
                                    </p:animEffect>
                                  </p:childTnLst>
                                </p:cTn>
                              </p:par>
                              <p:par>
                                <p:cTn fill="hold" nodeType="withEffect" presetClass="entr" presetID="10" presetSubtype="0">
                                  <p:stCondLst>
                                    <p:cond delay="0"/>
                                  </p:stCondLst>
                                  <p:childTnLst>
                                    <p:set>
                                      <p:cBhvr>
                                        <p:cTn dur="1" fill="hold">
                                          <p:stCondLst>
                                            <p:cond delay="0"/>
                                          </p:stCondLst>
                                        </p:cTn>
                                        <p:tgtEl>
                                          <p:spTgt spid="1562"/>
                                        </p:tgtEl>
                                        <p:attrNameLst>
                                          <p:attrName>style.visibility</p:attrName>
                                        </p:attrNameLst>
                                      </p:cBhvr>
                                      <p:to>
                                        <p:strVal val="visible"/>
                                      </p:to>
                                    </p:set>
                                    <p:animEffect filter="fade" transition="in">
                                      <p:cBhvr>
                                        <p:cTn dur="500"/>
                                        <p:tgtEl>
                                          <p:spTgt spid="156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63"/>
                                        </p:tgtEl>
                                        <p:attrNameLst>
                                          <p:attrName>style.visibility</p:attrName>
                                        </p:attrNameLst>
                                      </p:cBhvr>
                                      <p:to>
                                        <p:strVal val="visible"/>
                                      </p:to>
                                    </p:set>
                                    <p:animEffect filter="fade" transition="in">
                                      <p:cBhvr>
                                        <p:cTn dur="500"/>
                                        <p:tgtEl>
                                          <p:spTgt spid="1563"/>
                                        </p:tgtEl>
                                      </p:cBhvr>
                                    </p:animEffect>
                                  </p:childTnLst>
                                </p:cTn>
                              </p:par>
                              <p:par>
                                <p:cTn fill="hold" nodeType="withEffect" presetClass="entr" presetID="10" presetSubtype="0">
                                  <p:stCondLst>
                                    <p:cond delay="0"/>
                                  </p:stCondLst>
                                  <p:childTnLst>
                                    <p:set>
                                      <p:cBhvr>
                                        <p:cTn dur="1" fill="hold">
                                          <p:stCondLst>
                                            <p:cond delay="0"/>
                                          </p:stCondLst>
                                        </p:cTn>
                                        <p:tgtEl>
                                          <p:spTgt spid="1564"/>
                                        </p:tgtEl>
                                        <p:attrNameLst>
                                          <p:attrName>style.visibility</p:attrName>
                                        </p:attrNameLst>
                                      </p:cBhvr>
                                      <p:to>
                                        <p:strVal val="visible"/>
                                      </p:to>
                                    </p:set>
                                    <p:animEffect filter="fade" transition="in">
                                      <p:cBhvr>
                                        <p:cTn dur="500"/>
                                        <p:tgtEl>
                                          <p:spTgt spid="1564"/>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65"/>
                                        </p:tgtEl>
                                        <p:attrNameLst>
                                          <p:attrName>style.visibility</p:attrName>
                                        </p:attrNameLst>
                                      </p:cBhvr>
                                      <p:to>
                                        <p:strVal val="visible"/>
                                      </p:to>
                                    </p:set>
                                    <p:animEffect filter="fade" transition="in">
                                      <p:cBhvr>
                                        <p:cTn dur="500"/>
                                        <p:tgtEl>
                                          <p:spTgt spid="1565"/>
                                        </p:tgtEl>
                                      </p:cBhvr>
                                    </p:animEffect>
                                  </p:childTnLst>
                                </p:cTn>
                              </p:par>
                              <p:par>
                                <p:cTn fill="hold" nodeType="withEffect" presetClass="entr" presetID="10" presetSubtype="0">
                                  <p:stCondLst>
                                    <p:cond delay="0"/>
                                  </p:stCondLst>
                                  <p:childTnLst>
                                    <p:set>
                                      <p:cBhvr>
                                        <p:cTn dur="1" fill="hold">
                                          <p:stCondLst>
                                            <p:cond delay="0"/>
                                          </p:stCondLst>
                                        </p:cTn>
                                        <p:tgtEl>
                                          <p:spTgt spid="1566"/>
                                        </p:tgtEl>
                                        <p:attrNameLst>
                                          <p:attrName>style.visibility</p:attrName>
                                        </p:attrNameLst>
                                      </p:cBhvr>
                                      <p:to>
                                        <p:strVal val="visible"/>
                                      </p:to>
                                    </p:set>
                                    <p:animEffect filter="fade" transition="in">
                                      <p:cBhvr>
                                        <p:cTn dur="500"/>
                                        <p:tgtEl>
                                          <p:spTgt spid="156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67"/>
                                        </p:tgtEl>
                                        <p:attrNameLst>
                                          <p:attrName>style.visibility</p:attrName>
                                        </p:attrNameLst>
                                      </p:cBhvr>
                                      <p:to>
                                        <p:strVal val="visible"/>
                                      </p:to>
                                    </p:set>
                                    <p:animEffect filter="fade" transition="in">
                                      <p:cBhvr>
                                        <p:cTn dur="500"/>
                                        <p:tgtEl>
                                          <p:spTgt spid="1567"/>
                                        </p:tgtEl>
                                      </p:cBhvr>
                                    </p:animEffect>
                                  </p:childTnLst>
                                </p:cTn>
                              </p:par>
                              <p:par>
                                <p:cTn fill="hold" nodeType="withEffect" presetClass="entr" presetID="10" presetSubtype="0">
                                  <p:stCondLst>
                                    <p:cond delay="0"/>
                                  </p:stCondLst>
                                  <p:childTnLst>
                                    <p:set>
                                      <p:cBhvr>
                                        <p:cTn dur="1" fill="hold">
                                          <p:stCondLst>
                                            <p:cond delay="0"/>
                                          </p:stCondLst>
                                        </p:cTn>
                                        <p:tgtEl>
                                          <p:spTgt spid="1568"/>
                                        </p:tgtEl>
                                        <p:attrNameLst>
                                          <p:attrName>style.visibility</p:attrName>
                                        </p:attrNameLst>
                                      </p:cBhvr>
                                      <p:to>
                                        <p:strVal val="visible"/>
                                      </p:to>
                                    </p:set>
                                    <p:animEffect filter="fade" transition="in">
                                      <p:cBhvr>
                                        <p:cTn dur="500"/>
                                        <p:tgtEl>
                                          <p:spTgt spid="1568"/>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69"/>
                                        </p:tgtEl>
                                        <p:attrNameLst>
                                          <p:attrName>style.visibility</p:attrName>
                                        </p:attrNameLst>
                                      </p:cBhvr>
                                      <p:to>
                                        <p:strVal val="visible"/>
                                      </p:to>
                                    </p:set>
                                    <p:animEffect filter="fade" transition="in">
                                      <p:cBhvr>
                                        <p:cTn dur="500"/>
                                        <p:tgtEl>
                                          <p:spTgt spid="1569"/>
                                        </p:tgtEl>
                                      </p:cBhvr>
                                    </p:animEffect>
                                  </p:childTnLst>
                                </p:cTn>
                              </p:par>
                              <p:par>
                                <p:cTn fill="hold" nodeType="withEffect" presetClass="entr" presetID="10" presetSubtype="0">
                                  <p:stCondLst>
                                    <p:cond delay="0"/>
                                  </p:stCondLst>
                                  <p:childTnLst>
                                    <p:set>
                                      <p:cBhvr>
                                        <p:cTn dur="1" fill="hold">
                                          <p:stCondLst>
                                            <p:cond delay="0"/>
                                          </p:stCondLst>
                                        </p:cTn>
                                        <p:tgtEl>
                                          <p:spTgt spid="1570"/>
                                        </p:tgtEl>
                                        <p:attrNameLst>
                                          <p:attrName>style.visibility</p:attrName>
                                        </p:attrNameLst>
                                      </p:cBhvr>
                                      <p:to>
                                        <p:strVal val="visible"/>
                                      </p:to>
                                    </p:set>
                                    <p:animEffect filter="fade" transition="in">
                                      <p:cBhvr>
                                        <p:cTn dur="500"/>
                                        <p:tgtEl>
                                          <p:spTgt spid="1570"/>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71"/>
                                        </p:tgtEl>
                                        <p:attrNameLst>
                                          <p:attrName>style.visibility</p:attrName>
                                        </p:attrNameLst>
                                      </p:cBhvr>
                                      <p:to>
                                        <p:strVal val="visible"/>
                                      </p:to>
                                    </p:set>
                                    <p:animEffect filter="fade" transition="in">
                                      <p:cBhvr>
                                        <p:cTn dur="500"/>
                                        <p:tgtEl>
                                          <p:spTgt spid="1571"/>
                                        </p:tgtEl>
                                      </p:cBhvr>
                                    </p:animEffect>
                                  </p:childTnLst>
                                </p:cTn>
                              </p:par>
                              <p:par>
                                <p:cTn fill="hold" nodeType="withEffect" presetClass="entr" presetID="10" presetSubtype="0">
                                  <p:stCondLst>
                                    <p:cond delay="0"/>
                                  </p:stCondLst>
                                  <p:childTnLst>
                                    <p:set>
                                      <p:cBhvr>
                                        <p:cTn dur="1" fill="hold">
                                          <p:stCondLst>
                                            <p:cond delay="0"/>
                                          </p:stCondLst>
                                        </p:cTn>
                                        <p:tgtEl>
                                          <p:spTgt spid="1572"/>
                                        </p:tgtEl>
                                        <p:attrNameLst>
                                          <p:attrName>style.visibility</p:attrName>
                                        </p:attrNameLst>
                                      </p:cBhvr>
                                      <p:to>
                                        <p:strVal val="visible"/>
                                      </p:to>
                                    </p:set>
                                    <p:animEffect filter="fade" transition="in">
                                      <p:cBhvr>
                                        <p:cTn dur="500"/>
                                        <p:tgtEl>
                                          <p:spTgt spid="1572"/>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73"/>
                                        </p:tgtEl>
                                        <p:attrNameLst>
                                          <p:attrName>style.visibility</p:attrName>
                                        </p:attrNameLst>
                                      </p:cBhvr>
                                      <p:to>
                                        <p:strVal val="visible"/>
                                      </p:to>
                                    </p:set>
                                    <p:animEffect filter="fade" transition="in">
                                      <p:cBhvr>
                                        <p:cTn dur="500"/>
                                        <p:tgtEl>
                                          <p:spTgt spid="1573"/>
                                        </p:tgtEl>
                                      </p:cBhvr>
                                    </p:animEffect>
                                  </p:childTnLst>
                                </p:cTn>
                              </p:par>
                              <p:par>
                                <p:cTn fill="hold" nodeType="withEffect" presetClass="entr" presetID="10" presetSubtype="0">
                                  <p:stCondLst>
                                    <p:cond delay="0"/>
                                  </p:stCondLst>
                                  <p:childTnLst>
                                    <p:set>
                                      <p:cBhvr>
                                        <p:cTn dur="1" fill="hold">
                                          <p:stCondLst>
                                            <p:cond delay="0"/>
                                          </p:stCondLst>
                                        </p:cTn>
                                        <p:tgtEl>
                                          <p:spTgt spid="1574"/>
                                        </p:tgtEl>
                                        <p:attrNameLst>
                                          <p:attrName>style.visibility</p:attrName>
                                        </p:attrNameLst>
                                      </p:cBhvr>
                                      <p:to>
                                        <p:strVal val="visible"/>
                                      </p:to>
                                    </p:set>
                                    <p:animEffect filter="fade" transition="in">
                                      <p:cBhvr>
                                        <p:cTn dur="500"/>
                                        <p:tgtEl>
                                          <p:spTgt spid="1574"/>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75"/>
                                        </p:tgtEl>
                                        <p:attrNameLst>
                                          <p:attrName>style.visibility</p:attrName>
                                        </p:attrNameLst>
                                      </p:cBhvr>
                                      <p:to>
                                        <p:strVal val="visible"/>
                                      </p:to>
                                    </p:set>
                                    <p:animEffect filter="fade" transition="in">
                                      <p:cBhvr>
                                        <p:cTn dur="500"/>
                                        <p:tgtEl>
                                          <p:spTgt spid="1575"/>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76"/>
                                        </p:tgtEl>
                                        <p:attrNameLst>
                                          <p:attrName>style.visibility</p:attrName>
                                        </p:attrNameLst>
                                      </p:cBhvr>
                                      <p:to>
                                        <p:strVal val="visible"/>
                                      </p:to>
                                    </p:set>
                                    <p:animEffect filter="fade" transition="in">
                                      <p:cBhvr>
                                        <p:cTn dur="500"/>
                                        <p:tgtEl>
                                          <p:spTgt spid="15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pic>
        <p:nvPicPr>
          <p:cNvPr id="1581" name="Google Shape;1581;p112"/>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582" name="Google Shape;1582;p112"/>
          <p:cNvSpPr txBox="1"/>
          <p:nvPr>
            <p:ph idx="1" type="body"/>
          </p:nvPr>
        </p:nvSpPr>
        <p:spPr>
          <a:xfrm>
            <a:off x="8260080" y="416560"/>
            <a:ext cx="3578079" cy="41656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Arial"/>
                <a:ea typeface="Arial"/>
                <a:cs typeface="Arial"/>
                <a:sym typeface="Arial"/>
              </a:rPr>
              <a:t>Cleaning reaction cuvettes</a:t>
            </a:r>
            <a:endParaRPr sz="2400">
              <a:latin typeface="Arial"/>
              <a:ea typeface="Arial"/>
              <a:cs typeface="Arial"/>
              <a:sym typeface="Arial"/>
            </a:endParaRPr>
          </a:p>
        </p:txBody>
      </p:sp>
      <p:cxnSp>
        <p:nvCxnSpPr>
          <p:cNvPr id="1583" name="Google Shape;1583;p112"/>
          <p:cNvCxnSpPr/>
          <p:nvPr/>
        </p:nvCxnSpPr>
        <p:spPr>
          <a:xfrm rot="10800000">
            <a:off x="4068234" y="5075218"/>
            <a:ext cx="0" cy="1281132"/>
          </a:xfrm>
          <a:prstGeom prst="straightConnector1">
            <a:avLst/>
          </a:prstGeom>
          <a:noFill/>
          <a:ln cap="flat" cmpd="sng" w="38100">
            <a:solidFill>
              <a:srgbClr val="00B050"/>
            </a:solidFill>
            <a:prstDash val="solid"/>
            <a:miter lim="800000"/>
            <a:headEnd len="sm" w="sm" type="none"/>
            <a:tailEnd len="med" w="med" type="triangle"/>
          </a:ln>
        </p:spPr>
      </p:cxnSp>
      <p:cxnSp>
        <p:nvCxnSpPr>
          <p:cNvPr id="1584" name="Google Shape;1584;p112"/>
          <p:cNvCxnSpPr/>
          <p:nvPr/>
        </p:nvCxnSpPr>
        <p:spPr>
          <a:xfrm rot="10800000">
            <a:off x="3352796" y="5093210"/>
            <a:ext cx="71120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85" name="Google Shape;1585;p112"/>
          <p:cNvCxnSpPr/>
          <p:nvPr/>
        </p:nvCxnSpPr>
        <p:spPr>
          <a:xfrm>
            <a:off x="3545840" y="4856480"/>
            <a:ext cx="235712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86" name="Google Shape;1586;p112"/>
          <p:cNvCxnSpPr/>
          <p:nvPr/>
        </p:nvCxnSpPr>
        <p:spPr>
          <a:xfrm rot="10800000">
            <a:off x="5882640" y="4226560"/>
            <a:ext cx="0" cy="629920"/>
          </a:xfrm>
          <a:prstGeom prst="straightConnector1">
            <a:avLst/>
          </a:prstGeom>
          <a:noFill/>
          <a:ln cap="flat" cmpd="sng" w="38100">
            <a:solidFill>
              <a:srgbClr val="00B050"/>
            </a:solidFill>
            <a:prstDash val="solid"/>
            <a:miter lim="800000"/>
            <a:headEnd len="sm" w="sm" type="none"/>
            <a:tailEnd len="med" w="med" type="triangle"/>
          </a:ln>
        </p:spPr>
      </p:cxnSp>
      <p:cxnSp>
        <p:nvCxnSpPr>
          <p:cNvPr id="1587" name="Google Shape;1587;p112"/>
          <p:cNvCxnSpPr/>
          <p:nvPr/>
        </p:nvCxnSpPr>
        <p:spPr>
          <a:xfrm rot="10800000">
            <a:off x="5476240" y="4257040"/>
            <a:ext cx="42672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88" name="Google Shape;1588;p112"/>
          <p:cNvCxnSpPr/>
          <p:nvPr/>
        </p:nvCxnSpPr>
        <p:spPr>
          <a:xfrm>
            <a:off x="5503334" y="4208230"/>
            <a:ext cx="226061"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89" name="Google Shape;1589;p112"/>
          <p:cNvCxnSpPr/>
          <p:nvPr/>
        </p:nvCxnSpPr>
        <p:spPr>
          <a:xfrm rot="10800000">
            <a:off x="5688755" y="1706880"/>
            <a:ext cx="0" cy="2501350"/>
          </a:xfrm>
          <a:prstGeom prst="straightConnector1">
            <a:avLst/>
          </a:prstGeom>
          <a:noFill/>
          <a:ln cap="flat" cmpd="sng" w="38100">
            <a:solidFill>
              <a:srgbClr val="00B050"/>
            </a:solidFill>
            <a:prstDash val="solid"/>
            <a:miter lim="800000"/>
            <a:headEnd len="sm" w="sm" type="none"/>
            <a:tailEnd len="med" w="med" type="triangle"/>
          </a:ln>
        </p:spPr>
      </p:cxnSp>
      <p:cxnSp>
        <p:nvCxnSpPr>
          <p:cNvPr id="1590" name="Google Shape;1590;p112"/>
          <p:cNvCxnSpPr/>
          <p:nvPr/>
        </p:nvCxnSpPr>
        <p:spPr>
          <a:xfrm>
            <a:off x="5678595" y="1737360"/>
            <a:ext cx="1524845"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91" name="Google Shape;1591;p112"/>
          <p:cNvCxnSpPr/>
          <p:nvPr/>
        </p:nvCxnSpPr>
        <p:spPr>
          <a:xfrm>
            <a:off x="7213600" y="1605280"/>
            <a:ext cx="60960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592" name="Google Shape;1592;p112"/>
          <p:cNvCxnSpPr/>
          <p:nvPr/>
        </p:nvCxnSpPr>
        <p:spPr>
          <a:xfrm>
            <a:off x="7955280" y="1605280"/>
            <a:ext cx="0" cy="1178560"/>
          </a:xfrm>
          <a:prstGeom prst="straightConnector1">
            <a:avLst/>
          </a:prstGeom>
          <a:noFill/>
          <a:ln cap="flat" cmpd="sng" w="38100">
            <a:solidFill>
              <a:srgbClr val="00B050"/>
            </a:solidFill>
            <a:prstDash val="solid"/>
            <a:miter lim="800000"/>
            <a:headEnd len="sm" w="sm" type="none"/>
            <a:tailEnd len="med" w="med" type="triangle"/>
          </a:ln>
        </p:spPr>
      </p:cxnSp>
      <p:cxnSp>
        <p:nvCxnSpPr>
          <p:cNvPr id="1593" name="Google Shape;1593;p112"/>
          <p:cNvCxnSpPr/>
          <p:nvPr/>
        </p:nvCxnSpPr>
        <p:spPr>
          <a:xfrm>
            <a:off x="8260080" y="1605280"/>
            <a:ext cx="0" cy="1178560"/>
          </a:xfrm>
          <a:prstGeom prst="straightConnector1">
            <a:avLst/>
          </a:prstGeom>
          <a:noFill/>
          <a:ln cap="flat" cmpd="sng" w="38100">
            <a:solidFill>
              <a:srgbClr val="00B050"/>
            </a:solidFill>
            <a:prstDash val="solid"/>
            <a:miter lim="800000"/>
            <a:headEnd len="sm" w="sm" type="none"/>
            <a:tailEnd len="med" w="med" type="triangle"/>
          </a:ln>
        </p:spPr>
      </p:cxnSp>
      <p:cxnSp>
        <p:nvCxnSpPr>
          <p:cNvPr id="1594" name="Google Shape;1594;p112"/>
          <p:cNvCxnSpPr/>
          <p:nvPr/>
        </p:nvCxnSpPr>
        <p:spPr>
          <a:xfrm>
            <a:off x="8422640" y="1605280"/>
            <a:ext cx="0" cy="1178560"/>
          </a:xfrm>
          <a:prstGeom prst="straightConnector1">
            <a:avLst/>
          </a:prstGeom>
          <a:noFill/>
          <a:ln cap="flat" cmpd="sng" w="38100">
            <a:solidFill>
              <a:srgbClr val="00B050"/>
            </a:solidFill>
            <a:prstDash val="solid"/>
            <a:miter lim="800000"/>
            <a:headEnd len="sm" w="sm" type="none"/>
            <a:tailEnd len="med" w="med" type="triangle"/>
          </a:ln>
        </p:spPr>
      </p:cxnSp>
      <p:cxnSp>
        <p:nvCxnSpPr>
          <p:cNvPr id="1595" name="Google Shape;1595;p112"/>
          <p:cNvCxnSpPr/>
          <p:nvPr/>
        </p:nvCxnSpPr>
        <p:spPr>
          <a:xfrm>
            <a:off x="8575040" y="1605280"/>
            <a:ext cx="0" cy="1178560"/>
          </a:xfrm>
          <a:prstGeom prst="straightConnector1">
            <a:avLst/>
          </a:prstGeom>
          <a:noFill/>
          <a:ln cap="flat" cmpd="sng" w="38100">
            <a:solidFill>
              <a:srgbClr val="00B050"/>
            </a:solidFill>
            <a:prstDash val="solid"/>
            <a:miter lim="800000"/>
            <a:headEnd len="sm" w="sm" type="none"/>
            <a:tailEnd len="med" w="med" type="triangle"/>
          </a:ln>
        </p:spPr>
      </p:cxnSp>
      <p:cxnSp>
        <p:nvCxnSpPr>
          <p:cNvPr id="1596" name="Google Shape;1596;p112"/>
          <p:cNvCxnSpPr/>
          <p:nvPr/>
        </p:nvCxnSpPr>
        <p:spPr>
          <a:xfrm rot="10800000">
            <a:off x="6299200" y="1940560"/>
            <a:ext cx="0" cy="660400"/>
          </a:xfrm>
          <a:prstGeom prst="straightConnector1">
            <a:avLst/>
          </a:prstGeom>
          <a:noFill/>
          <a:ln cap="flat" cmpd="sng" w="38100">
            <a:solidFill>
              <a:srgbClr val="FF0000"/>
            </a:solidFill>
            <a:prstDash val="solid"/>
            <a:miter lim="800000"/>
            <a:headEnd len="sm" w="sm" type="none"/>
            <a:tailEnd len="med" w="med" type="triangle"/>
          </a:ln>
        </p:spPr>
      </p:cxnSp>
      <p:cxnSp>
        <p:nvCxnSpPr>
          <p:cNvPr id="1597" name="Google Shape;1597;p112"/>
          <p:cNvCxnSpPr/>
          <p:nvPr/>
        </p:nvCxnSpPr>
        <p:spPr>
          <a:xfrm>
            <a:off x="6299200" y="1971040"/>
            <a:ext cx="904240" cy="0"/>
          </a:xfrm>
          <a:prstGeom prst="straightConnector1">
            <a:avLst/>
          </a:prstGeom>
          <a:noFill/>
          <a:ln cap="flat" cmpd="sng" w="38100">
            <a:solidFill>
              <a:srgbClr val="FF0000"/>
            </a:solidFill>
            <a:prstDash val="solid"/>
            <a:miter lim="800000"/>
            <a:headEnd len="sm" w="sm" type="none"/>
            <a:tailEnd len="med" w="med" type="triangle"/>
          </a:ln>
        </p:spPr>
      </p:cxnSp>
      <p:cxnSp>
        <p:nvCxnSpPr>
          <p:cNvPr id="1598" name="Google Shape;1598;p112"/>
          <p:cNvCxnSpPr/>
          <p:nvPr/>
        </p:nvCxnSpPr>
        <p:spPr>
          <a:xfrm>
            <a:off x="7376160" y="1971040"/>
            <a:ext cx="579120" cy="0"/>
          </a:xfrm>
          <a:prstGeom prst="straightConnector1">
            <a:avLst/>
          </a:prstGeom>
          <a:noFill/>
          <a:ln cap="flat" cmpd="sng" w="38100">
            <a:solidFill>
              <a:srgbClr val="FF0000"/>
            </a:solidFill>
            <a:prstDash val="solid"/>
            <a:miter lim="800000"/>
            <a:headEnd len="sm" w="sm" type="none"/>
            <a:tailEnd len="med" w="med" type="triangle"/>
          </a:ln>
        </p:spPr>
      </p:cxnSp>
      <p:cxnSp>
        <p:nvCxnSpPr>
          <p:cNvPr id="1599" name="Google Shape;1599;p112"/>
          <p:cNvCxnSpPr/>
          <p:nvPr/>
        </p:nvCxnSpPr>
        <p:spPr>
          <a:xfrm>
            <a:off x="7955280" y="1971040"/>
            <a:ext cx="0" cy="731520"/>
          </a:xfrm>
          <a:prstGeom prst="straightConnector1">
            <a:avLst/>
          </a:prstGeom>
          <a:noFill/>
          <a:ln cap="flat" cmpd="sng" w="38100">
            <a:solidFill>
              <a:srgbClr val="FF0000"/>
            </a:solidFill>
            <a:prstDash val="solid"/>
            <a:miter lim="800000"/>
            <a:headEnd len="sm" w="sm" type="none"/>
            <a:tailEnd len="med" w="med" type="triangle"/>
          </a:ln>
        </p:spPr>
      </p:cxnSp>
      <p:cxnSp>
        <p:nvCxnSpPr>
          <p:cNvPr id="1600" name="Google Shape;1600;p112"/>
          <p:cNvCxnSpPr/>
          <p:nvPr/>
        </p:nvCxnSpPr>
        <p:spPr>
          <a:xfrm rot="-5400000">
            <a:off x="3365925" y="4891010"/>
            <a:ext cx="236700" cy="167700"/>
          </a:xfrm>
          <a:prstGeom prst="curvedConnector3">
            <a:avLst>
              <a:gd fmla="val 100978" name="adj1"/>
            </a:avLst>
          </a:prstGeom>
          <a:noFill/>
          <a:ln cap="flat" cmpd="sng" w="38100">
            <a:solidFill>
              <a:srgbClr val="00B050"/>
            </a:solidFill>
            <a:prstDash val="dash"/>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96"/>
                                        </p:tgtEl>
                                        <p:attrNameLst>
                                          <p:attrName>style.visibility</p:attrName>
                                        </p:attrNameLst>
                                      </p:cBhvr>
                                      <p:to>
                                        <p:strVal val="visible"/>
                                      </p:to>
                                    </p:set>
                                    <p:animEffect filter="fade" transition="in">
                                      <p:cBhvr>
                                        <p:cTn dur="500"/>
                                        <p:tgtEl>
                                          <p:spTgt spid="159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97"/>
                                        </p:tgtEl>
                                        <p:attrNameLst>
                                          <p:attrName>style.visibility</p:attrName>
                                        </p:attrNameLst>
                                      </p:cBhvr>
                                      <p:to>
                                        <p:strVal val="visible"/>
                                      </p:to>
                                    </p:set>
                                    <p:animEffect filter="fade" transition="in">
                                      <p:cBhvr>
                                        <p:cTn dur="500"/>
                                        <p:tgtEl>
                                          <p:spTgt spid="159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598"/>
                                        </p:tgtEl>
                                        <p:attrNameLst>
                                          <p:attrName>style.visibility</p:attrName>
                                        </p:attrNameLst>
                                      </p:cBhvr>
                                      <p:to>
                                        <p:strVal val="visible"/>
                                      </p:to>
                                    </p:set>
                                    <p:animEffect filter="fade" transition="in">
                                      <p:cBhvr>
                                        <p:cTn dur="500"/>
                                        <p:tgtEl>
                                          <p:spTgt spid="1598"/>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99"/>
                                        </p:tgtEl>
                                        <p:attrNameLst>
                                          <p:attrName>style.visibility</p:attrName>
                                        </p:attrNameLst>
                                      </p:cBhvr>
                                      <p:to>
                                        <p:strVal val="visible"/>
                                      </p:to>
                                    </p:set>
                                    <p:animEffect filter="fade" transition="in">
                                      <p:cBhvr>
                                        <p:cTn dur="500"/>
                                        <p:tgtEl>
                                          <p:spTgt spid="159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83"/>
                                        </p:tgtEl>
                                        <p:attrNameLst>
                                          <p:attrName>style.visibility</p:attrName>
                                        </p:attrNameLst>
                                      </p:cBhvr>
                                      <p:to>
                                        <p:strVal val="visible"/>
                                      </p:to>
                                    </p:set>
                                    <p:animEffect filter="fade" transition="in">
                                      <p:cBhvr>
                                        <p:cTn dur="500"/>
                                        <p:tgtEl>
                                          <p:spTgt spid="158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584"/>
                                        </p:tgtEl>
                                        <p:attrNameLst>
                                          <p:attrName>style.visibility</p:attrName>
                                        </p:attrNameLst>
                                      </p:cBhvr>
                                      <p:to>
                                        <p:strVal val="visible"/>
                                      </p:to>
                                    </p:set>
                                    <p:animEffect filter="fade" transition="in">
                                      <p:cBhvr>
                                        <p:cTn dur="500"/>
                                        <p:tgtEl>
                                          <p:spTgt spid="158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00"/>
                                        </p:tgtEl>
                                        <p:attrNameLst>
                                          <p:attrName>style.visibility</p:attrName>
                                        </p:attrNameLst>
                                      </p:cBhvr>
                                      <p:to>
                                        <p:strVal val="visible"/>
                                      </p:to>
                                    </p:set>
                                    <p:animEffect filter="fade" transition="in">
                                      <p:cBhvr>
                                        <p:cTn dur="500"/>
                                        <p:tgtEl>
                                          <p:spTgt spid="160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585"/>
                                        </p:tgtEl>
                                        <p:attrNameLst>
                                          <p:attrName>style.visibility</p:attrName>
                                        </p:attrNameLst>
                                      </p:cBhvr>
                                      <p:to>
                                        <p:strVal val="visible"/>
                                      </p:to>
                                    </p:set>
                                    <p:animEffect filter="fade" transition="in">
                                      <p:cBhvr>
                                        <p:cTn dur="500"/>
                                        <p:tgtEl>
                                          <p:spTgt spid="1585"/>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586"/>
                                        </p:tgtEl>
                                        <p:attrNameLst>
                                          <p:attrName>style.visibility</p:attrName>
                                        </p:attrNameLst>
                                      </p:cBhvr>
                                      <p:to>
                                        <p:strVal val="visible"/>
                                      </p:to>
                                    </p:set>
                                    <p:animEffect filter="fade" transition="in">
                                      <p:cBhvr>
                                        <p:cTn dur="500"/>
                                        <p:tgtEl>
                                          <p:spTgt spid="1586"/>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587"/>
                                        </p:tgtEl>
                                        <p:attrNameLst>
                                          <p:attrName>style.visibility</p:attrName>
                                        </p:attrNameLst>
                                      </p:cBhvr>
                                      <p:to>
                                        <p:strVal val="visible"/>
                                      </p:to>
                                    </p:set>
                                    <p:animEffect filter="fade" transition="in">
                                      <p:cBhvr>
                                        <p:cTn dur="500"/>
                                        <p:tgtEl>
                                          <p:spTgt spid="1587"/>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588"/>
                                        </p:tgtEl>
                                        <p:attrNameLst>
                                          <p:attrName>style.visibility</p:attrName>
                                        </p:attrNameLst>
                                      </p:cBhvr>
                                      <p:to>
                                        <p:strVal val="visible"/>
                                      </p:to>
                                    </p:set>
                                    <p:animEffect filter="fade" transition="in">
                                      <p:cBhvr>
                                        <p:cTn dur="500"/>
                                        <p:tgtEl>
                                          <p:spTgt spid="158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589"/>
                                        </p:tgtEl>
                                        <p:attrNameLst>
                                          <p:attrName>style.visibility</p:attrName>
                                        </p:attrNameLst>
                                      </p:cBhvr>
                                      <p:to>
                                        <p:strVal val="visible"/>
                                      </p:to>
                                    </p:set>
                                    <p:animEffect filter="fade" transition="in">
                                      <p:cBhvr>
                                        <p:cTn dur="500"/>
                                        <p:tgtEl>
                                          <p:spTgt spid="1589"/>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590"/>
                                        </p:tgtEl>
                                        <p:attrNameLst>
                                          <p:attrName>style.visibility</p:attrName>
                                        </p:attrNameLst>
                                      </p:cBhvr>
                                      <p:to>
                                        <p:strVal val="visible"/>
                                      </p:to>
                                    </p:set>
                                    <p:animEffect filter="fade" transition="in">
                                      <p:cBhvr>
                                        <p:cTn dur="500"/>
                                        <p:tgtEl>
                                          <p:spTgt spid="1590"/>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591"/>
                                        </p:tgtEl>
                                        <p:attrNameLst>
                                          <p:attrName>style.visibility</p:attrName>
                                        </p:attrNameLst>
                                      </p:cBhvr>
                                      <p:to>
                                        <p:strVal val="visible"/>
                                      </p:to>
                                    </p:set>
                                    <p:animEffect filter="fade" transition="in">
                                      <p:cBhvr>
                                        <p:cTn dur="500"/>
                                        <p:tgtEl>
                                          <p:spTgt spid="1591"/>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592"/>
                                        </p:tgtEl>
                                        <p:attrNameLst>
                                          <p:attrName>style.visibility</p:attrName>
                                        </p:attrNameLst>
                                      </p:cBhvr>
                                      <p:to>
                                        <p:strVal val="visible"/>
                                      </p:to>
                                    </p:set>
                                    <p:animEffect filter="fade" transition="in">
                                      <p:cBhvr>
                                        <p:cTn dur="500"/>
                                        <p:tgtEl>
                                          <p:spTgt spid="1592"/>
                                        </p:tgtEl>
                                      </p:cBhvr>
                                    </p:animEffect>
                                  </p:childTnLst>
                                </p:cTn>
                              </p:par>
                              <p:par>
                                <p:cTn fill="hold" nodeType="withEffect" presetClass="entr" presetID="10" presetSubtype="0">
                                  <p:stCondLst>
                                    <p:cond delay="0"/>
                                  </p:stCondLst>
                                  <p:childTnLst>
                                    <p:set>
                                      <p:cBhvr>
                                        <p:cTn dur="1" fill="hold">
                                          <p:stCondLst>
                                            <p:cond delay="0"/>
                                          </p:stCondLst>
                                        </p:cTn>
                                        <p:tgtEl>
                                          <p:spTgt spid="1593"/>
                                        </p:tgtEl>
                                        <p:attrNameLst>
                                          <p:attrName>style.visibility</p:attrName>
                                        </p:attrNameLst>
                                      </p:cBhvr>
                                      <p:to>
                                        <p:strVal val="visible"/>
                                      </p:to>
                                    </p:set>
                                    <p:animEffect filter="fade" transition="in">
                                      <p:cBhvr>
                                        <p:cTn dur="500"/>
                                        <p:tgtEl>
                                          <p:spTgt spid="1593"/>
                                        </p:tgtEl>
                                      </p:cBhvr>
                                    </p:animEffect>
                                  </p:childTnLst>
                                </p:cTn>
                              </p:par>
                              <p:par>
                                <p:cTn fill="hold" nodeType="withEffect" presetClass="entr" presetID="10" presetSubtype="0">
                                  <p:stCondLst>
                                    <p:cond delay="0"/>
                                  </p:stCondLst>
                                  <p:childTnLst>
                                    <p:set>
                                      <p:cBhvr>
                                        <p:cTn dur="1" fill="hold">
                                          <p:stCondLst>
                                            <p:cond delay="0"/>
                                          </p:stCondLst>
                                        </p:cTn>
                                        <p:tgtEl>
                                          <p:spTgt spid="1594"/>
                                        </p:tgtEl>
                                        <p:attrNameLst>
                                          <p:attrName>style.visibility</p:attrName>
                                        </p:attrNameLst>
                                      </p:cBhvr>
                                      <p:to>
                                        <p:strVal val="visible"/>
                                      </p:to>
                                    </p:set>
                                    <p:animEffect filter="fade" transition="in">
                                      <p:cBhvr>
                                        <p:cTn dur="500"/>
                                        <p:tgtEl>
                                          <p:spTgt spid="1594"/>
                                        </p:tgtEl>
                                      </p:cBhvr>
                                    </p:animEffect>
                                  </p:childTnLst>
                                </p:cTn>
                              </p:par>
                              <p:par>
                                <p:cTn fill="hold" nodeType="withEffect" presetClass="entr" presetID="10" presetSubtype="0">
                                  <p:stCondLst>
                                    <p:cond delay="0"/>
                                  </p:stCondLst>
                                  <p:childTnLst>
                                    <p:set>
                                      <p:cBhvr>
                                        <p:cTn dur="1" fill="hold">
                                          <p:stCondLst>
                                            <p:cond delay="0"/>
                                          </p:stCondLst>
                                        </p:cTn>
                                        <p:tgtEl>
                                          <p:spTgt spid="1595"/>
                                        </p:tgtEl>
                                        <p:attrNameLst>
                                          <p:attrName>style.visibility</p:attrName>
                                        </p:attrNameLst>
                                      </p:cBhvr>
                                      <p:to>
                                        <p:strVal val="visible"/>
                                      </p:to>
                                    </p:set>
                                    <p:animEffect filter="fade" transition="in">
                                      <p:cBhvr>
                                        <p:cTn dur="500"/>
                                        <p:tgtEl>
                                          <p:spTgt spid="15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pic>
        <p:nvPicPr>
          <p:cNvPr id="1605" name="Google Shape;1605;p113"/>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606" name="Google Shape;1606;p113"/>
          <p:cNvSpPr txBox="1"/>
          <p:nvPr>
            <p:ph idx="1" type="body"/>
          </p:nvPr>
        </p:nvSpPr>
        <p:spPr>
          <a:xfrm>
            <a:off x="9443357" y="416029"/>
            <a:ext cx="2351623" cy="44536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Arial"/>
                <a:ea typeface="Arial"/>
                <a:cs typeface="Arial"/>
                <a:sym typeface="Arial"/>
              </a:rPr>
              <a:t>Drain out waste</a:t>
            </a:r>
            <a:endParaRPr sz="2400">
              <a:latin typeface="Arial"/>
              <a:ea typeface="Arial"/>
              <a:cs typeface="Arial"/>
              <a:sym typeface="Arial"/>
            </a:endParaRPr>
          </a:p>
        </p:txBody>
      </p:sp>
      <p:cxnSp>
        <p:nvCxnSpPr>
          <p:cNvPr id="1607" name="Google Shape;1607;p113"/>
          <p:cNvCxnSpPr/>
          <p:nvPr/>
        </p:nvCxnSpPr>
        <p:spPr>
          <a:xfrm rot="10800000">
            <a:off x="795528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608" name="Google Shape;1608;p113"/>
          <p:cNvCxnSpPr/>
          <p:nvPr/>
        </p:nvCxnSpPr>
        <p:spPr>
          <a:xfrm rot="10800000">
            <a:off x="827024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609" name="Google Shape;1609;p113"/>
          <p:cNvCxnSpPr/>
          <p:nvPr/>
        </p:nvCxnSpPr>
        <p:spPr>
          <a:xfrm rot="10800000">
            <a:off x="843280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610" name="Google Shape;1610;p113"/>
          <p:cNvCxnSpPr/>
          <p:nvPr/>
        </p:nvCxnSpPr>
        <p:spPr>
          <a:xfrm rot="10800000">
            <a:off x="857504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611" name="Google Shape;1611;p113"/>
          <p:cNvCxnSpPr/>
          <p:nvPr/>
        </p:nvCxnSpPr>
        <p:spPr>
          <a:xfrm rot="10800000">
            <a:off x="889000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612" name="Google Shape;1612;p113"/>
          <p:cNvCxnSpPr/>
          <p:nvPr/>
        </p:nvCxnSpPr>
        <p:spPr>
          <a:xfrm rot="10800000">
            <a:off x="9052560" y="2265680"/>
            <a:ext cx="0" cy="660400"/>
          </a:xfrm>
          <a:prstGeom prst="straightConnector1">
            <a:avLst/>
          </a:prstGeom>
          <a:noFill/>
          <a:ln cap="flat" cmpd="sng" w="38100">
            <a:solidFill>
              <a:srgbClr val="C55A11"/>
            </a:solidFill>
            <a:prstDash val="solid"/>
            <a:miter lim="800000"/>
            <a:headEnd len="sm" w="sm" type="none"/>
            <a:tailEnd len="med" w="med" type="triangle"/>
          </a:ln>
        </p:spPr>
      </p:cxnSp>
      <p:cxnSp>
        <p:nvCxnSpPr>
          <p:cNvPr id="1613" name="Google Shape;1613;p113"/>
          <p:cNvCxnSpPr/>
          <p:nvPr/>
        </p:nvCxnSpPr>
        <p:spPr>
          <a:xfrm rot="-5400000">
            <a:off x="7477192" y="1721590"/>
            <a:ext cx="1042500" cy="66000"/>
          </a:xfrm>
          <a:prstGeom prst="bentConnector3">
            <a:avLst>
              <a:gd fmla="val 8093" name="adj1"/>
            </a:avLst>
          </a:prstGeom>
          <a:noFill/>
          <a:ln cap="flat" cmpd="sng" w="38100">
            <a:solidFill>
              <a:srgbClr val="C55A11"/>
            </a:solidFill>
            <a:prstDash val="solid"/>
            <a:miter lim="800000"/>
            <a:headEnd len="sm" w="sm" type="none"/>
            <a:tailEnd len="med" w="med" type="triangle"/>
          </a:ln>
        </p:spPr>
      </p:cxnSp>
      <p:cxnSp>
        <p:nvCxnSpPr>
          <p:cNvPr id="1614" name="Google Shape;1614;p113"/>
          <p:cNvCxnSpPr/>
          <p:nvPr/>
        </p:nvCxnSpPr>
        <p:spPr>
          <a:xfrm rot="-5400000">
            <a:off x="7781991" y="1721590"/>
            <a:ext cx="1042500" cy="66000"/>
          </a:xfrm>
          <a:prstGeom prst="bentConnector3">
            <a:avLst>
              <a:gd fmla="val 8093" name="adj1"/>
            </a:avLst>
          </a:prstGeom>
          <a:noFill/>
          <a:ln cap="flat" cmpd="sng" w="38100">
            <a:solidFill>
              <a:srgbClr val="C55A11"/>
            </a:solidFill>
            <a:prstDash val="solid"/>
            <a:miter lim="800000"/>
            <a:headEnd len="sm" w="sm" type="none"/>
            <a:tailEnd len="med" w="med" type="triangle"/>
          </a:ln>
        </p:spPr>
      </p:cxnSp>
      <p:cxnSp>
        <p:nvCxnSpPr>
          <p:cNvPr id="1615" name="Google Shape;1615;p113"/>
          <p:cNvCxnSpPr/>
          <p:nvPr/>
        </p:nvCxnSpPr>
        <p:spPr>
          <a:xfrm rot="-5400000">
            <a:off x="7934390" y="1721590"/>
            <a:ext cx="1042500" cy="66000"/>
          </a:xfrm>
          <a:prstGeom prst="bentConnector3">
            <a:avLst>
              <a:gd fmla="val 8093" name="adj1"/>
            </a:avLst>
          </a:prstGeom>
          <a:noFill/>
          <a:ln cap="flat" cmpd="sng" w="38100">
            <a:solidFill>
              <a:srgbClr val="C55A11"/>
            </a:solidFill>
            <a:prstDash val="solid"/>
            <a:miter lim="800000"/>
            <a:headEnd len="sm" w="sm" type="none"/>
            <a:tailEnd len="med" w="med" type="triangle"/>
          </a:ln>
        </p:spPr>
      </p:cxnSp>
      <p:cxnSp>
        <p:nvCxnSpPr>
          <p:cNvPr id="1616" name="Google Shape;1616;p113"/>
          <p:cNvCxnSpPr/>
          <p:nvPr/>
        </p:nvCxnSpPr>
        <p:spPr>
          <a:xfrm rot="-5400000">
            <a:off x="8086790" y="1721590"/>
            <a:ext cx="1042500" cy="66000"/>
          </a:xfrm>
          <a:prstGeom prst="bentConnector3">
            <a:avLst>
              <a:gd fmla="val 8093" name="adj1"/>
            </a:avLst>
          </a:prstGeom>
          <a:noFill/>
          <a:ln cap="flat" cmpd="sng" w="38100">
            <a:solidFill>
              <a:srgbClr val="C55A11"/>
            </a:solidFill>
            <a:prstDash val="solid"/>
            <a:miter lim="800000"/>
            <a:headEnd len="sm" w="sm" type="none"/>
            <a:tailEnd len="med" w="med" type="triangle"/>
          </a:ln>
        </p:spPr>
      </p:cxnSp>
      <p:cxnSp>
        <p:nvCxnSpPr>
          <p:cNvPr id="1617" name="Google Shape;1617;p113"/>
          <p:cNvCxnSpPr/>
          <p:nvPr/>
        </p:nvCxnSpPr>
        <p:spPr>
          <a:xfrm flipH="1" rot="10800000">
            <a:off x="8890000" y="1625600"/>
            <a:ext cx="162560" cy="640080"/>
          </a:xfrm>
          <a:prstGeom prst="straightConnector1">
            <a:avLst/>
          </a:prstGeom>
          <a:noFill/>
          <a:ln cap="flat" cmpd="sng" w="38100">
            <a:solidFill>
              <a:srgbClr val="C55A11"/>
            </a:solidFill>
            <a:prstDash val="solid"/>
            <a:miter lim="800000"/>
            <a:headEnd len="sm" w="sm" type="none"/>
            <a:tailEnd len="med" w="med" type="triangle"/>
          </a:ln>
        </p:spPr>
      </p:cxnSp>
      <p:cxnSp>
        <p:nvCxnSpPr>
          <p:cNvPr id="1618" name="Google Shape;1618;p113"/>
          <p:cNvCxnSpPr/>
          <p:nvPr/>
        </p:nvCxnSpPr>
        <p:spPr>
          <a:xfrm flipH="1" rot="10800000">
            <a:off x="9062720" y="1625600"/>
            <a:ext cx="162560" cy="640080"/>
          </a:xfrm>
          <a:prstGeom prst="straightConnector1">
            <a:avLst/>
          </a:prstGeom>
          <a:noFill/>
          <a:ln cap="flat" cmpd="sng" w="38100">
            <a:solidFill>
              <a:srgbClr val="C55A11"/>
            </a:solidFill>
            <a:prstDash val="solid"/>
            <a:miter lim="800000"/>
            <a:headEnd len="sm" w="sm" type="none"/>
            <a:tailEnd len="med" w="med" type="triangle"/>
          </a:ln>
        </p:spPr>
      </p:cxnSp>
      <p:cxnSp>
        <p:nvCxnSpPr>
          <p:cNvPr id="1619" name="Google Shape;1619;p113"/>
          <p:cNvCxnSpPr/>
          <p:nvPr/>
        </p:nvCxnSpPr>
        <p:spPr>
          <a:xfrm>
            <a:off x="8818880" y="1253658"/>
            <a:ext cx="113792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620" name="Google Shape;1620;p113"/>
          <p:cNvCxnSpPr/>
          <p:nvPr/>
        </p:nvCxnSpPr>
        <p:spPr>
          <a:xfrm>
            <a:off x="9499600" y="1615440"/>
            <a:ext cx="35560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621" name="Google Shape;1621;p113"/>
          <p:cNvCxnSpPr/>
          <p:nvPr/>
        </p:nvCxnSpPr>
        <p:spPr>
          <a:xfrm>
            <a:off x="9946640" y="1243498"/>
            <a:ext cx="0" cy="2332822"/>
          </a:xfrm>
          <a:prstGeom prst="straightConnector1">
            <a:avLst/>
          </a:prstGeom>
          <a:noFill/>
          <a:ln cap="flat" cmpd="sng" w="38100">
            <a:solidFill>
              <a:srgbClr val="C55A11"/>
            </a:solidFill>
            <a:prstDash val="solid"/>
            <a:miter lim="800000"/>
            <a:headEnd len="sm" w="sm" type="none"/>
            <a:tailEnd len="med" w="med" type="triangle"/>
          </a:ln>
        </p:spPr>
      </p:cxnSp>
      <p:cxnSp>
        <p:nvCxnSpPr>
          <p:cNvPr id="1622" name="Google Shape;1622;p113"/>
          <p:cNvCxnSpPr/>
          <p:nvPr/>
        </p:nvCxnSpPr>
        <p:spPr>
          <a:xfrm rot="5400000">
            <a:off x="7780111" y="2405411"/>
            <a:ext cx="2804100" cy="1264800"/>
          </a:xfrm>
          <a:prstGeom prst="bentConnector3">
            <a:avLst>
              <a:gd fmla="val 61233" name="adj1"/>
            </a:avLst>
          </a:prstGeom>
          <a:noFill/>
          <a:ln cap="flat" cmpd="sng" w="38100">
            <a:solidFill>
              <a:srgbClr val="C55A11"/>
            </a:solidFill>
            <a:prstDash val="solid"/>
            <a:miter lim="800000"/>
            <a:headEnd len="sm" w="sm" type="none"/>
            <a:tailEnd len="med" w="med" type="triangle"/>
          </a:ln>
        </p:spPr>
      </p:cxnSp>
      <p:cxnSp>
        <p:nvCxnSpPr>
          <p:cNvPr id="1623" name="Google Shape;1623;p113"/>
          <p:cNvCxnSpPr/>
          <p:nvPr/>
        </p:nvCxnSpPr>
        <p:spPr>
          <a:xfrm rot="10800000">
            <a:off x="8971280" y="3576320"/>
            <a:ext cx="97536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624" name="Google Shape;1624;p113"/>
          <p:cNvCxnSpPr/>
          <p:nvPr/>
        </p:nvCxnSpPr>
        <p:spPr>
          <a:xfrm>
            <a:off x="8564880" y="4399281"/>
            <a:ext cx="31496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625" name="Google Shape;1625;p113"/>
          <p:cNvCxnSpPr/>
          <p:nvPr/>
        </p:nvCxnSpPr>
        <p:spPr>
          <a:xfrm>
            <a:off x="9032240" y="3530600"/>
            <a:ext cx="10160" cy="293537"/>
          </a:xfrm>
          <a:prstGeom prst="straightConnector1">
            <a:avLst/>
          </a:prstGeom>
          <a:noFill/>
          <a:ln cap="flat" cmpd="sng" w="38100">
            <a:solidFill>
              <a:srgbClr val="C55A11"/>
            </a:solidFill>
            <a:prstDash val="solid"/>
            <a:miter lim="800000"/>
            <a:headEnd len="sm" w="sm" type="none"/>
            <a:tailEnd len="med" w="med" type="triangle"/>
          </a:ln>
        </p:spPr>
      </p:cxnSp>
      <p:cxnSp>
        <p:nvCxnSpPr>
          <p:cNvPr id="1626" name="Google Shape;1626;p113"/>
          <p:cNvCxnSpPr/>
          <p:nvPr/>
        </p:nvCxnSpPr>
        <p:spPr>
          <a:xfrm rot="10800000">
            <a:off x="8818880" y="4003040"/>
            <a:ext cx="20322" cy="396242"/>
          </a:xfrm>
          <a:prstGeom prst="straightConnector1">
            <a:avLst/>
          </a:prstGeom>
          <a:noFill/>
          <a:ln cap="flat" cmpd="sng" w="38100">
            <a:solidFill>
              <a:srgbClr val="C55A11"/>
            </a:solidFill>
            <a:prstDash val="solid"/>
            <a:miter lim="800000"/>
            <a:headEnd len="sm" w="sm" type="none"/>
            <a:tailEnd len="med" w="med" type="triangle"/>
          </a:ln>
        </p:spPr>
      </p:cxnSp>
      <p:cxnSp>
        <p:nvCxnSpPr>
          <p:cNvPr id="1627" name="Google Shape;1627;p113"/>
          <p:cNvCxnSpPr/>
          <p:nvPr/>
        </p:nvCxnSpPr>
        <p:spPr>
          <a:xfrm rot="10800000">
            <a:off x="8829040" y="3500120"/>
            <a:ext cx="10161" cy="293537"/>
          </a:xfrm>
          <a:prstGeom prst="straightConnector1">
            <a:avLst/>
          </a:prstGeom>
          <a:noFill/>
          <a:ln cap="flat" cmpd="sng" w="38100">
            <a:solidFill>
              <a:srgbClr val="C55A11"/>
            </a:solidFill>
            <a:prstDash val="solid"/>
            <a:miter lim="800000"/>
            <a:headEnd len="sm" w="sm" type="none"/>
            <a:tailEnd len="med" w="med" type="triangle"/>
          </a:ln>
        </p:spPr>
      </p:cxnSp>
      <p:cxnSp>
        <p:nvCxnSpPr>
          <p:cNvPr id="1628" name="Google Shape;1628;p113"/>
          <p:cNvCxnSpPr/>
          <p:nvPr/>
        </p:nvCxnSpPr>
        <p:spPr>
          <a:xfrm flipH="1">
            <a:off x="9032239" y="4104627"/>
            <a:ext cx="10161" cy="468507"/>
          </a:xfrm>
          <a:prstGeom prst="straightConnector1">
            <a:avLst/>
          </a:prstGeom>
          <a:noFill/>
          <a:ln cap="flat" cmpd="sng" w="38100">
            <a:solidFill>
              <a:srgbClr val="C55A11"/>
            </a:solidFill>
            <a:prstDash val="solid"/>
            <a:miter lim="800000"/>
            <a:headEnd len="sm" w="sm" type="none"/>
            <a:tailEnd len="med" w="med" type="triangle"/>
          </a:ln>
        </p:spPr>
      </p:cxnSp>
      <p:cxnSp>
        <p:nvCxnSpPr>
          <p:cNvPr id="1629" name="Google Shape;1629;p113"/>
          <p:cNvCxnSpPr/>
          <p:nvPr/>
        </p:nvCxnSpPr>
        <p:spPr>
          <a:xfrm rot="10800000">
            <a:off x="8280400" y="3489960"/>
            <a:ext cx="558801"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630" name="Google Shape;1630;p113"/>
          <p:cNvCxnSpPr/>
          <p:nvPr/>
        </p:nvCxnSpPr>
        <p:spPr>
          <a:xfrm rot="10800000">
            <a:off x="8303261" y="4542654"/>
            <a:ext cx="728978"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631" name="Google Shape;1631;p113"/>
          <p:cNvCxnSpPr/>
          <p:nvPr/>
        </p:nvCxnSpPr>
        <p:spPr>
          <a:xfrm>
            <a:off x="8323581" y="3510280"/>
            <a:ext cx="0" cy="594347"/>
          </a:xfrm>
          <a:prstGeom prst="straightConnector1">
            <a:avLst/>
          </a:prstGeom>
          <a:noFill/>
          <a:ln cap="flat" cmpd="sng" w="38100">
            <a:solidFill>
              <a:srgbClr val="C55A11"/>
            </a:solidFill>
            <a:prstDash val="solid"/>
            <a:miter lim="800000"/>
            <a:headEnd len="sm" w="sm" type="none"/>
            <a:tailEnd len="med" w="med" type="triangle"/>
          </a:ln>
        </p:spPr>
      </p:cxnSp>
      <p:cxnSp>
        <p:nvCxnSpPr>
          <p:cNvPr id="1632" name="Google Shape;1632;p113"/>
          <p:cNvCxnSpPr/>
          <p:nvPr/>
        </p:nvCxnSpPr>
        <p:spPr>
          <a:xfrm rot="10800000">
            <a:off x="8315961" y="4084307"/>
            <a:ext cx="0" cy="488827"/>
          </a:xfrm>
          <a:prstGeom prst="straightConnector1">
            <a:avLst/>
          </a:prstGeom>
          <a:noFill/>
          <a:ln cap="flat" cmpd="sng" w="38100">
            <a:solidFill>
              <a:srgbClr val="C55A11"/>
            </a:solidFill>
            <a:prstDash val="solid"/>
            <a:miter lim="800000"/>
            <a:headEnd len="sm" w="sm" type="none"/>
            <a:tailEnd len="med" w="med" type="triangle"/>
          </a:ln>
        </p:spPr>
      </p:cxnSp>
      <p:cxnSp>
        <p:nvCxnSpPr>
          <p:cNvPr id="1633" name="Google Shape;1633;p113"/>
          <p:cNvCxnSpPr/>
          <p:nvPr/>
        </p:nvCxnSpPr>
        <p:spPr>
          <a:xfrm rot="10800000">
            <a:off x="6766560" y="4084307"/>
            <a:ext cx="1463040" cy="0"/>
          </a:xfrm>
          <a:prstGeom prst="straightConnector1">
            <a:avLst/>
          </a:prstGeom>
          <a:noFill/>
          <a:ln cap="flat" cmpd="sng" w="38100">
            <a:solidFill>
              <a:srgbClr val="C55A11"/>
            </a:solidFill>
            <a:prstDash val="solid"/>
            <a:miter lim="800000"/>
            <a:headEnd len="sm" w="sm" type="none"/>
            <a:tailEnd len="med" w="med" type="triangle"/>
          </a:ln>
        </p:spPr>
      </p:cxnSp>
      <p:cxnSp>
        <p:nvCxnSpPr>
          <p:cNvPr id="1634" name="Google Shape;1634;p113"/>
          <p:cNvCxnSpPr/>
          <p:nvPr/>
        </p:nvCxnSpPr>
        <p:spPr>
          <a:xfrm>
            <a:off x="6807200" y="4084307"/>
            <a:ext cx="0" cy="2123453"/>
          </a:xfrm>
          <a:prstGeom prst="straightConnector1">
            <a:avLst/>
          </a:prstGeom>
          <a:noFill/>
          <a:ln cap="flat" cmpd="sng" w="38100">
            <a:solidFill>
              <a:srgbClr val="C55A11"/>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07"/>
                                        </p:tgtEl>
                                        <p:attrNameLst>
                                          <p:attrName>style.visibility</p:attrName>
                                        </p:attrNameLst>
                                      </p:cBhvr>
                                      <p:to>
                                        <p:strVal val="visible"/>
                                      </p:to>
                                    </p:set>
                                    <p:animEffect filter="fade" transition="in">
                                      <p:cBhvr>
                                        <p:cTn dur="500"/>
                                        <p:tgtEl>
                                          <p:spTgt spid="1607"/>
                                        </p:tgtEl>
                                      </p:cBhvr>
                                    </p:animEffect>
                                  </p:childTnLst>
                                </p:cTn>
                              </p:par>
                              <p:par>
                                <p:cTn fill="hold" nodeType="withEffect" presetClass="entr" presetID="10" presetSubtype="0">
                                  <p:stCondLst>
                                    <p:cond delay="0"/>
                                  </p:stCondLst>
                                  <p:childTnLst>
                                    <p:set>
                                      <p:cBhvr>
                                        <p:cTn dur="1" fill="hold">
                                          <p:stCondLst>
                                            <p:cond delay="0"/>
                                          </p:stCondLst>
                                        </p:cTn>
                                        <p:tgtEl>
                                          <p:spTgt spid="1608"/>
                                        </p:tgtEl>
                                        <p:attrNameLst>
                                          <p:attrName>style.visibility</p:attrName>
                                        </p:attrNameLst>
                                      </p:cBhvr>
                                      <p:to>
                                        <p:strVal val="visible"/>
                                      </p:to>
                                    </p:set>
                                    <p:animEffect filter="fade" transition="in">
                                      <p:cBhvr>
                                        <p:cTn dur="500"/>
                                        <p:tgtEl>
                                          <p:spTgt spid="1608"/>
                                        </p:tgtEl>
                                      </p:cBhvr>
                                    </p:animEffect>
                                  </p:childTnLst>
                                </p:cTn>
                              </p:par>
                              <p:par>
                                <p:cTn fill="hold" nodeType="withEffect" presetClass="entr" presetID="10" presetSubtype="0">
                                  <p:stCondLst>
                                    <p:cond delay="0"/>
                                  </p:stCondLst>
                                  <p:childTnLst>
                                    <p:set>
                                      <p:cBhvr>
                                        <p:cTn dur="1" fill="hold">
                                          <p:stCondLst>
                                            <p:cond delay="0"/>
                                          </p:stCondLst>
                                        </p:cTn>
                                        <p:tgtEl>
                                          <p:spTgt spid="1609"/>
                                        </p:tgtEl>
                                        <p:attrNameLst>
                                          <p:attrName>style.visibility</p:attrName>
                                        </p:attrNameLst>
                                      </p:cBhvr>
                                      <p:to>
                                        <p:strVal val="visible"/>
                                      </p:to>
                                    </p:set>
                                    <p:animEffect filter="fade" transition="in">
                                      <p:cBhvr>
                                        <p:cTn dur="500"/>
                                        <p:tgtEl>
                                          <p:spTgt spid="1609"/>
                                        </p:tgtEl>
                                      </p:cBhvr>
                                    </p:animEffect>
                                  </p:childTnLst>
                                </p:cTn>
                              </p:par>
                              <p:par>
                                <p:cTn fill="hold" nodeType="withEffect" presetClass="entr" presetID="10" presetSubtype="0">
                                  <p:stCondLst>
                                    <p:cond delay="0"/>
                                  </p:stCondLst>
                                  <p:childTnLst>
                                    <p:set>
                                      <p:cBhvr>
                                        <p:cTn dur="1" fill="hold">
                                          <p:stCondLst>
                                            <p:cond delay="0"/>
                                          </p:stCondLst>
                                        </p:cTn>
                                        <p:tgtEl>
                                          <p:spTgt spid="1610"/>
                                        </p:tgtEl>
                                        <p:attrNameLst>
                                          <p:attrName>style.visibility</p:attrName>
                                        </p:attrNameLst>
                                      </p:cBhvr>
                                      <p:to>
                                        <p:strVal val="visible"/>
                                      </p:to>
                                    </p:set>
                                    <p:animEffect filter="fade" transition="in">
                                      <p:cBhvr>
                                        <p:cTn dur="500"/>
                                        <p:tgtEl>
                                          <p:spTgt spid="1610"/>
                                        </p:tgtEl>
                                      </p:cBhvr>
                                    </p:animEffect>
                                  </p:childTnLst>
                                </p:cTn>
                              </p:par>
                              <p:par>
                                <p:cTn fill="hold" nodeType="withEffect" presetClass="entr" presetID="10" presetSubtype="0">
                                  <p:stCondLst>
                                    <p:cond delay="0"/>
                                  </p:stCondLst>
                                  <p:childTnLst>
                                    <p:set>
                                      <p:cBhvr>
                                        <p:cTn dur="1" fill="hold">
                                          <p:stCondLst>
                                            <p:cond delay="0"/>
                                          </p:stCondLst>
                                        </p:cTn>
                                        <p:tgtEl>
                                          <p:spTgt spid="1611"/>
                                        </p:tgtEl>
                                        <p:attrNameLst>
                                          <p:attrName>style.visibility</p:attrName>
                                        </p:attrNameLst>
                                      </p:cBhvr>
                                      <p:to>
                                        <p:strVal val="visible"/>
                                      </p:to>
                                    </p:set>
                                    <p:animEffect filter="fade" transition="in">
                                      <p:cBhvr>
                                        <p:cTn dur="500"/>
                                        <p:tgtEl>
                                          <p:spTgt spid="1611"/>
                                        </p:tgtEl>
                                      </p:cBhvr>
                                    </p:animEffect>
                                  </p:childTnLst>
                                </p:cTn>
                              </p:par>
                              <p:par>
                                <p:cTn fill="hold" nodeType="withEffect" presetClass="entr" presetID="10" presetSubtype="0">
                                  <p:stCondLst>
                                    <p:cond delay="0"/>
                                  </p:stCondLst>
                                  <p:childTnLst>
                                    <p:set>
                                      <p:cBhvr>
                                        <p:cTn dur="1" fill="hold">
                                          <p:stCondLst>
                                            <p:cond delay="0"/>
                                          </p:stCondLst>
                                        </p:cTn>
                                        <p:tgtEl>
                                          <p:spTgt spid="1612"/>
                                        </p:tgtEl>
                                        <p:attrNameLst>
                                          <p:attrName>style.visibility</p:attrName>
                                        </p:attrNameLst>
                                      </p:cBhvr>
                                      <p:to>
                                        <p:strVal val="visible"/>
                                      </p:to>
                                    </p:set>
                                    <p:animEffect filter="fade" transition="in">
                                      <p:cBhvr>
                                        <p:cTn dur="500"/>
                                        <p:tgtEl>
                                          <p:spTgt spid="1612"/>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13"/>
                                        </p:tgtEl>
                                        <p:attrNameLst>
                                          <p:attrName>style.visibility</p:attrName>
                                        </p:attrNameLst>
                                      </p:cBhvr>
                                      <p:to>
                                        <p:strVal val="visible"/>
                                      </p:to>
                                    </p:set>
                                    <p:animEffect filter="fade" transition="in">
                                      <p:cBhvr>
                                        <p:cTn dur="500"/>
                                        <p:tgtEl>
                                          <p:spTgt spid="1613"/>
                                        </p:tgtEl>
                                      </p:cBhvr>
                                    </p:animEffect>
                                  </p:childTnLst>
                                </p:cTn>
                              </p:par>
                              <p:par>
                                <p:cTn fill="hold" nodeType="withEffect" presetClass="entr" presetID="10" presetSubtype="0">
                                  <p:stCondLst>
                                    <p:cond delay="0"/>
                                  </p:stCondLst>
                                  <p:childTnLst>
                                    <p:set>
                                      <p:cBhvr>
                                        <p:cTn dur="1" fill="hold">
                                          <p:stCondLst>
                                            <p:cond delay="0"/>
                                          </p:stCondLst>
                                        </p:cTn>
                                        <p:tgtEl>
                                          <p:spTgt spid="1614"/>
                                        </p:tgtEl>
                                        <p:attrNameLst>
                                          <p:attrName>style.visibility</p:attrName>
                                        </p:attrNameLst>
                                      </p:cBhvr>
                                      <p:to>
                                        <p:strVal val="visible"/>
                                      </p:to>
                                    </p:set>
                                    <p:animEffect filter="fade" transition="in">
                                      <p:cBhvr>
                                        <p:cTn dur="500"/>
                                        <p:tgtEl>
                                          <p:spTgt spid="1614"/>
                                        </p:tgtEl>
                                      </p:cBhvr>
                                    </p:animEffect>
                                  </p:childTnLst>
                                </p:cTn>
                              </p:par>
                              <p:par>
                                <p:cTn fill="hold" nodeType="withEffect" presetClass="entr" presetID="10" presetSubtype="0">
                                  <p:stCondLst>
                                    <p:cond delay="0"/>
                                  </p:stCondLst>
                                  <p:childTnLst>
                                    <p:set>
                                      <p:cBhvr>
                                        <p:cTn dur="1" fill="hold">
                                          <p:stCondLst>
                                            <p:cond delay="0"/>
                                          </p:stCondLst>
                                        </p:cTn>
                                        <p:tgtEl>
                                          <p:spTgt spid="1615"/>
                                        </p:tgtEl>
                                        <p:attrNameLst>
                                          <p:attrName>style.visibility</p:attrName>
                                        </p:attrNameLst>
                                      </p:cBhvr>
                                      <p:to>
                                        <p:strVal val="visible"/>
                                      </p:to>
                                    </p:set>
                                    <p:animEffect filter="fade" transition="in">
                                      <p:cBhvr>
                                        <p:cTn dur="500"/>
                                        <p:tgtEl>
                                          <p:spTgt spid="1615"/>
                                        </p:tgtEl>
                                      </p:cBhvr>
                                    </p:animEffect>
                                  </p:childTnLst>
                                </p:cTn>
                              </p:par>
                              <p:par>
                                <p:cTn fill="hold" nodeType="withEffect" presetClass="entr" presetID="10" presetSubtype="0">
                                  <p:stCondLst>
                                    <p:cond delay="0"/>
                                  </p:stCondLst>
                                  <p:childTnLst>
                                    <p:set>
                                      <p:cBhvr>
                                        <p:cTn dur="1" fill="hold">
                                          <p:stCondLst>
                                            <p:cond delay="0"/>
                                          </p:stCondLst>
                                        </p:cTn>
                                        <p:tgtEl>
                                          <p:spTgt spid="1616"/>
                                        </p:tgtEl>
                                        <p:attrNameLst>
                                          <p:attrName>style.visibility</p:attrName>
                                        </p:attrNameLst>
                                      </p:cBhvr>
                                      <p:to>
                                        <p:strVal val="visible"/>
                                      </p:to>
                                    </p:set>
                                    <p:animEffect filter="fade" transition="in">
                                      <p:cBhvr>
                                        <p:cTn dur="500"/>
                                        <p:tgtEl>
                                          <p:spTgt spid="1616"/>
                                        </p:tgtEl>
                                      </p:cBhvr>
                                    </p:animEffect>
                                  </p:childTnLst>
                                </p:cTn>
                              </p:par>
                              <p:par>
                                <p:cTn fill="hold" nodeType="withEffect" presetClass="entr" presetID="10" presetSubtype="0">
                                  <p:stCondLst>
                                    <p:cond delay="0"/>
                                  </p:stCondLst>
                                  <p:childTnLst>
                                    <p:set>
                                      <p:cBhvr>
                                        <p:cTn dur="1" fill="hold">
                                          <p:stCondLst>
                                            <p:cond delay="0"/>
                                          </p:stCondLst>
                                        </p:cTn>
                                        <p:tgtEl>
                                          <p:spTgt spid="1617"/>
                                        </p:tgtEl>
                                        <p:attrNameLst>
                                          <p:attrName>style.visibility</p:attrName>
                                        </p:attrNameLst>
                                      </p:cBhvr>
                                      <p:to>
                                        <p:strVal val="visible"/>
                                      </p:to>
                                    </p:set>
                                    <p:animEffect filter="fade" transition="in">
                                      <p:cBhvr>
                                        <p:cTn dur="500"/>
                                        <p:tgtEl>
                                          <p:spTgt spid="1617"/>
                                        </p:tgtEl>
                                      </p:cBhvr>
                                    </p:animEffect>
                                  </p:childTnLst>
                                </p:cTn>
                              </p:par>
                              <p:par>
                                <p:cTn fill="hold" nodeType="withEffect" presetClass="entr" presetID="10" presetSubtype="0">
                                  <p:stCondLst>
                                    <p:cond delay="0"/>
                                  </p:stCondLst>
                                  <p:childTnLst>
                                    <p:set>
                                      <p:cBhvr>
                                        <p:cTn dur="1" fill="hold">
                                          <p:stCondLst>
                                            <p:cond delay="0"/>
                                          </p:stCondLst>
                                        </p:cTn>
                                        <p:tgtEl>
                                          <p:spTgt spid="1618"/>
                                        </p:tgtEl>
                                        <p:attrNameLst>
                                          <p:attrName>style.visibility</p:attrName>
                                        </p:attrNameLst>
                                      </p:cBhvr>
                                      <p:to>
                                        <p:strVal val="visible"/>
                                      </p:to>
                                    </p:set>
                                    <p:animEffect filter="fade" transition="in">
                                      <p:cBhvr>
                                        <p:cTn dur="500"/>
                                        <p:tgtEl>
                                          <p:spTgt spid="1618"/>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19"/>
                                        </p:tgtEl>
                                        <p:attrNameLst>
                                          <p:attrName>style.visibility</p:attrName>
                                        </p:attrNameLst>
                                      </p:cBhvr>
                                      <p:to>
                                        <p:strVal val="visible"/>
                                      </p:to>
                                    </p:set>
                                    <p:animEffect filter="fade" transition="in">
                                      <p:cBhvr>
                                        <p:cTn dur="500"/>
                                        <p:tgtEl>
                                          <p:spTgt spid="1619"/>
                                        </p:tgtEl>
                                      </p:cBhvr>
                                    </p:animEffect>
                                  </p:childTnLst>
                                </p:cTn>
                              </p:par>
                              <p:par>
                                <p:cTn fill="hold" nodeType="withEffect" presetClass="entr" presetID="10" presetSubtype="0">
                                  <p:stCondLst>
                                    <p:cond delay="0"/>
                                  </p:stCondLst>
                                  <p:childTnLst>
                                    <p:set>
                                      <p:cBhvr>
                                        <p:cTn dur="1" fill="hold">
                                          <p:stCondLst>
                                            <p:cond delay="0"/>
                                          </p:stCondLst>
                                        </p:cTn>
                                        <p:tgtEl>
                                          <p:spTgt spid="1620"/>
                                        </p:tgtEl>
                                        <p:attrNameLst>
                                          <p:attrName>style.visibility</p:attrName>
                                        </p:attrNameLst>
                                      </p:cBhvr>
                                      <p:to>
                                        <p:strVal val="visible"/>
                                      </p:to>
                                    </p:set>
                                    <p:animEffect filter="fade" transition="in">
                                      <p:cBhvr>
                                        <p:cTn dur="500"/>
                                        <p:tgtEl>
                                          <p:spTgt spid="1620"/>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21"/>
                                        </p:tgtEl>
                                        <p:attrNameLst>
                                          <p:attrName>style.visibility</p:attrName>
                                        </p:attrNameLst>
                                      </p:cBhvr>
                                      <p:to>
                                        <p:strVal val="visible"/>
                                      </p:to>
                                    </p:set>
                                    <p:animEffect filter="fade" transition="in">
                                      <p:cBhvr>
                                        <p:cTn dur="500"/>
                                        <p:tgtEl>
                                          <p:spTgt spid="1621"/>
                                        </p:tgtEl>
                                      </p:cBhvr>
                                    </p:animEffect>
                                  </p:childTnLst>
                                </p:cTn>
                              </p:par>
                              <p:par>
                                <p:cTn fill="hold" nodeType="withEffect" presetClass="entr" presetID="10" presetSubtype="0">
                                  <p:stCondLst>
                                    <p:cond delay="0"/>
                                  </p:stCondLst>
                                  <p:childTnLst>
                                    <p:set>
                                      <p:cBhvr>
                                        <p:cTn dur="1" fill="hold">
                                          <p:stCondLst>
                                            <p:cond delay="0"/>
                                          </p:stCondLst>
                                        </p:cTn>
                                        <p:tgtEl>
                                          <p:spTgt spid="1622"/>
                                        </p:tgtEl>
                                        <p:attrNameLst>
                                          <p:attrName>style.visibility</p:attrName>
                                        </p:attrNameLst>
                                      </p:cBhvr>
                                      <p:to>
                                        <p:strVal val="visible"/>
                                      </p:to>
                                    </p:set>
                                    <p:animEffect filter="fade" transition="in">
                                      <p:cBhvr>
                                        <p:cTn dur="500"/>
                                        <p:tgtEl>
                                          <p:spTgt spid="1622"/>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23"/>
                                        </p:tgtEl>
                                        <p:attrNameLst>
                                          <p:attrName>style.visibility</p:attrName>
                                        </p:attrNameLst>
                                      </p:cBhvr>
                                      <p:to>
                                        <p:strVal val="visible"/>
                                      </p:to>
                                    </p:set>
                                    <p:animEffect filter="fade" transition="in">
                                      <p:cBhvr>
                                        <p:cTn dur="500"/>
                                        <p:tgtEl>
                                          <p:spTgt spid="1623"/>
                                        </p:tgtEl>
                                      </p:cBhvr>
                                    </p:animEffect>
                                  </p:childTnLst>
                                </p:cTn>
                              </p:par>
                              <p:par>
                                <p:cTn fill="hold" nodeType="withEffect" presetClass="entr" presetID="10" presetSubtype="0">
                                  <p:stCondLst>
                                    <p:cond delay="0"/>
                                  </p:stCondLst>
                                  <p:childTnLst>
                                    <p:set>
                                      <p:cBhvr>
                                        <p:cTn dur="1" fill="hold">
                                          <p:stCondLst>
                                            <p:cond delay="0"/>
                                          </p:stCondLst>
                                        </p:cTn>
                                        <p:tgtEl>
                                          <p:spTgt spid="1624"/>
                                        </p:tgtEl>
                                        <p:attrNameLst>
                                          <p:attrName>style.visibility</p:attrName>
                                        </p:attrNameLst>
                                      </p:cBhvr>
                                      <p:to>
                                        <p:strVal val="visible"/>
                                      </p:to>
                                    </p:set>
                                    <p:animEffect filter="fade" transition="in">
                                      <p:cBhvr>
                                        <p:cTn dur="500"/>
                                        <p:tgtEl>
                                          <p:spTgt spid="162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25"/>
                                        </p:tgtEl>
                                        <p:attrNameLst>
                                          <p:attrName>style.visibility</p:attrName>
                                        </p:attrNameLst>
                                      </p:cBhvr>
                                      <p:to>
                                        <p:strVal val="visible"/>
                                      </p:to>
                                    </p:set>
                                    <p:animEffect filter="fade" transition="in">
                                      <p:cBhvr>
                                        <p:cTn dur="500"/>
                                        <p:tgtEl>
                                          <p:spTgt spid="1625"/>
                                        </p:tgtEl>
                                      </p:cBhvr>
                                    </p:animEffect>
                                  </p:childTnLst>
                                </p:cTn>
                              </p:par>
                              <p:par>
                                <p:cTn fill="hold" nodeType="withEffect" presetClass="entr" presetID="10" presetSubtype="0">
                                  <p:stCondLst>
                                    <p:cond delay="0"/>
                                  </p:stCondLst>
                                  <p:childTnLst>
                                    <p:set>
                                      <p:cBhvr>
                                        <p:cTn dur="1" fill="hold">
                                          <p:stCondLst>
                                            <p:cond delay="0"/>
                                          </p:stCondLst>
                                        </p:cTn>
                                        <p:tgtEl>
                                          <p:spTgt spid="1626"/>
                                        </p:tgtEl>
                                        <p:attrNameLst>
                                          <p:attrName>style.visibility</p:attrName>
                                        </p:attrNameLst>
                                      </p:cBhvr>
                                      <p:to>
                                        <p:strVal val="visible"/>
                                      </p:to>
                                    </p:set>
                                    <p:animEffect filter="fade" transition="in">
                                      <p:cBhvr>
                                        <p:cTn dur="500"/>
                                        <p:tgtEl>
                                          <p:spTgt spid="1626"/>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27"/>
                                        </p:tgtEl>
                                        <p:attrNameLst>
                                          <p:attrName>style.visibility</p:attrName>
                                        </p:attrNameLst>
                                      </p:cBhvr>
                                      <p:to>
                                        <p:strVal val="visible"/>
                                      </p:to>
                                    </p:set>
                                    <p:animEffect filter="fade" transition="in">
                                      <p:cBhvr>
                                        <p:cTn dur="500"/>
                                        <p:tgtEl>
                                          <p:spTgt spid="1627"/>
                                        </p:tgtEl>
                                      </p:cBhvr>
                                    </p:animEffect>
                                  </p:childTnLst>
                                </p:cTn>
                              </p:par>
                              <p:par>
                                <p:cTn fill="hold" nodeType="withEffect" presetClass="entr" presetID="10" presetSubtype="0">
                                  <p:stCondLst>
                                    <p:cond delay="0"/>
                                  </p:stCondLst>
                                  <p:childTnLst>
                                    <p:set>
                                      <p:cBhvr>
                                        <p:cTn dur="1" fill="hold">
                                          <p:stCondLst>
                                            <p:cond delay="0"/>
                                          </p:stCondLst>
                                        </p:cTn>
                                        <p:tgtEl>
                                          <p:spTgt spid="1628"/>
                                        </p:tgtEl>
                                        <p:attrNameLst>
                                          <p:attrName>style.visibility</p:attrName>
                                        </p:attrNameLst>
                                      </p:cBhvr>
                                      <p:to>
                                        <p:strVal val="visible"/>
                                      </p:to>
                                    </p:set>
                                    <p:animEffect filter="fade" transition="in">
                                      <p:cBhvr>
                                        <p:cTn dur="500"/>
                                        <p:tgtEl>
                                          <p:spTgt spid="162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29"/>
                                        </p:tgtEl>
                                        <p:attrNameLst>
                                          <p:attrName>style.visibility</p:attrName>
                                        </p:attrNameLst>
                                      </p:cBhvr>
                                      <p:to>
                                        <p:strVal val="visible"/>
                                      </p:to>
                                    </p:set>
                                    <p:animEffect filter="fade" transition="in">
                                      <p:cBhvr>
                                        <p:cTn dur="500"/>
                                        <p:tgtEl>
                                          <p:spTgt spid="1629"/>
                                        </p:tgtEl>
                                      </p:cBhvr>
                                    </p:animEffect>
                                  </p:childTnLst>
                                </p:cTn>
                              </p:par>
                              <p:par>
                                <p:cTn fill="hold" nodeType="withEffect" presetClass="entr" presetID="10" presetSubtype="0">
                                  <p:stCondLst>
                                    <p:cond delay="0"/>
                                  </p:stCondLst>
                                  <p:childTnLst>
                                    <p:set>
                                      <p:cBhvr>
                                        <p:cTn dur="1" fill="hold">
                                          <p:stCondLst>
                                            <p:cond delay="0"/>
                                          </p:stCondLst>
                                        </p:cTn>
                                        <p:tgtEl>
                                          <p:spTgt spid="1630"/>
                                        </p:tgtEl>
                                        <p:attrNameLst>
                                          <p:attrName>style.visibility</p:attrName>
                                        </p:attrNameLst>
                                      </p:cBhvr>
                                      <p:to>
                                        <p:strVal val="visible"/>
                                      </p:to>
                                    </p:set>
                                    <p:animEffect filter="fade" transition="in">
                                      <p:cBhvr>
                                        <p:cTn dur="500"/>
                                        <p:tgtEl>
                                          <p:spTgt spid="163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31"/>
                                        </p:tgtEl>
                                        <p:attrNameLst>
                                          <p:attrName>style.visibility</p:attrName>
                                        </p:attrNameLst>
                                      </p:cBhvr>
                                      <p:to>
                                        <p:strVal val="visible"/>
                                      </p:to>
                                    </p:set>
                                    <p:animEffect filter="fade" transition="in">
                                      <p:cBhvr>
                                        <p:cTn dur="500"/>
                                        <p:tgtEl>
                                          <p:spTgt spid="1631"/>
                                        </p:tgtEl>
                                      </p:cBhvr>
                                    </p:animEffect>
                                  </p:childTnLst>
                                </p:cTn>
                              </p:par>
                              <p:par>
                                <p:cTn fill="hold" nodeType="withEffect" presetClass="entr" presetID="10" presetSubtype="0">
                                  <p:stCondLst>
                                    <p:cond delay="0"/>
                                  </p:stCondLst>
                                  <p:childTnLst>
                                    <p:set>
                                      <p:cBhvr>
                                        <p:cTn dur="1" fill="hold">
                                          <p:stCondLst>
                                            <p:cond delay="0"/>
                                          </p:stCondLst>
                                        </p:cTn>
                                        <p:tgtEl>
                                          <p:spTgt spid="1632"/>
                                        </p:tgtEl>
                                        <p:attrNameLst>
                                          <p:attrName>style.visibility</p:attrName>
                                        </p:attrNameLst>
                                      </p:cBhvr>
                                      <p:to>
                                        <p:strVal val="visible"/>
                                      </p:to>
                                    </p:set>
                                    <p:animEffect filter="fade" transition="in">
                                      <p:cBhvr>
                                        <p:cTn dur="500"/>
                                        <p:tgtEl>
                                          <p:spTgt spid="1632"/>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633"/>
                                        </p:tgtEl>
                                        <p:attrNameLst>
                                          <p:attrName>style.visibility</p:attrName>
                                        </p:attrNameLst>
                                      </p:cBhvr>
                                      <p:to>
                                        <p:strVal val="visible"/>
                                      </p:to>
                                    </p:set>
                                    <p:animEffect filter="fade" transition="in">
                                      <p:cBhvr>
                                        <p:cTn dur="500"/>
                                        <p:tgtEl>
                                          <p:spTgt spid="1633"/>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34"/>
                                        </p:tgtEl>
                                        <p:attrNameLst>
                                          <p:attrName>style.visibility</p:attrName>
                                        </p:attrNameLst>
                                      </p:cBhvr>
                                      <p:to>
                                        <p:strVal val="visible"/>
                                      </p:to>
                                    </p:set>
                                    <p:animEffect filter="fade" transition="in">
                                      <p:cBhvr>
                                        <p:cTn dur="500"/>
                                        <p:tgtEl>
                                          <p:spTgt spid="16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8" name="Shape 1638"/>
        <p:cNvGrpSpPr/>
        <p:nvPr/>
      </p:nvGrpSpPr>
      <p:grpSpPr>
        <a:xfrm>
          <a:off x="0" y="0"/>
          <a:ext cx="0" cy="0"/>
          <a:chOff x="0" y="0"/>
          <a:chExt cx="0" cy="0"/>
        </a:xfrm>
      </p:grpSpPr>
      <p:pic>
        <p:nvPicPr>
          <p:cNvPr id="1639" name="Google Shape;1639;p114"/>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640" name="Google Shape;1640;p114"/>
          <p:cNvSpPr txBox="1"/>
          <p:nvPr>
            <p:ph idx="1" type="body"/>
          </p:nvPr>
        </p:nvSpPr>
        <p:spPr>
          <a:xfrm>
            <a:off x="5767754" y="388258"/>
            <a:ext cx="6331717" cy="440282"/>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Arial"/>
                <a:ea typeface="Arial"/>
                <a:cs typeface="Arial"/>
                <a:sym typeface="Arial"/>
              </a:rPr>
              <a:t>Pump back purified water from cleaning probe</a:t>
            </a:r>
            <a:endParaRPr sz="2400">
              <a:latin typeface="Arial"/>
              <a:ea typeface="Arial"/>
              <a:cs typeface="Arial"/>
              <a:sym typeface="Arial"/>
            </a:endParaRPr>
          </a:p>
        </p:txBody>
      </p:sp>
      <p:cxnSp>
        <p:nvCxnSpPr>
          <p:cNvPr id="1641" name="Google Shape;1641;p114"/>
          <p:cNvCxnSpPr/>
          <p:nvPr/>
        </p:nvCxnSpPr>
        <p:spPr>
          <a:xfrm rot="10800000">
            <a:off x="7955280" y="1605280"/>
            <a:ext cx="0" cy="1178560"/>
          </a:xfrm>
          <a:prstGeom prst="straightConnector1">
            <a:avLst/>
          </a:prstGeom>
          <a:noFill/>
          <a:ln cap="flat" cmpd="sng" w="38100">
            <a:solidFill>
              <a:srgbClr val="00B0F0"/>
            </a:solidFill>
            <a:prstDash val="solid"/>
            <a:miter lim="800000"/>
            <a:headEnd len="sm" w="sm" type="none"/>
            <a:tailEnd len="med" w="med" type="triangle"/>
          </a:ln>
        </p:spPr>
      </p:cxnSp>
      <p:cxnSp>
        <p:nvCxnSpPr>
          <p:cNvPr id="1642" name="Google Shape;1642;p114"/>
          <p:cNvCxnSpPr/>
          <p:nvPr/>
        </p:nvCxnSpPr>
        <p:spPr>
          <a:xfrm rot="10800000">
            <a:off x="8260080" y="1605280"/>
            <a:ext cx="0" cy="1178560"/>
          </a:xfrm>
          <a:prstGeom prst="straightConnector1">
            <a:avLst/>
          </a:prstGeom>
          <a:noFill/>
          <a:ln cap="flat" cmpd="sng" w="38100">
            <a:solidFill>
              <a:srgbClr val="00B0F0"/>
            </a:solidFill>
            <a:prstDash val="solid"/>
            <a:miter lim="800000"/>
            <a:headEnd len="sm" w="sm" type="none"/>
            <a:tailEnd len="med" w="med" type="triangle"/>
          </a:ln>
        </p:spPr>
      </p:cxnSp>
      <p:cxnSp>
        <p:nvCxnSpPr>
          <p:cNvPr id="1643" name="Google Shape;1643;p114"/>
          <p:cNvCxnSpPr/>
          <p:nvPr/>
        </p:nvCxnSpPr>
        <p:spPr>
          <a:xfrm rot="10800000">
            <a:off x="8422640" y="1605280"/>
            <a:ext cx="0" cy="1178560"/>
          </a:xfrm>
          <a:prstGeom prst="straightConnector1">
            <a:avLst/>
          </a:prstGeom>
          <a:noFill/>
          <a:ln cap="flat" cmpd="sng" w="38100">
            <a:solidFill>
              <a:srgbClr val="00B0F0"/>
            </a:solidFill>
            <a:prstDash val="solid"/>
            <a:miter lim="800000"/>
            <a:headEnd len="sm" w="sm" type="none"/>
            <a:tailEnd len="med" w="med" type="triangle"/>
          </a:ln>
        </p:spPr>
      </p:cxnSp>
      <p:cxnSp>
        <p:nvCxnSpPr>
          <p:cNvPr id="1644" name="Google Shape;1644;p114"/>
          <p:cNvCxnSpPr/>
          <p:nvPr/>
        </p:nvCxnSpPr>
        <p:spPr>
          <a:xfrm rot="10800000">
            <a:off x="8564880" y="1605280"/>
            <a:ext cx="0" cy="1178560"/>
          </a:xfrm>
          <a:prstGeom prst="straightConnector1">
            <a:avLst/>
          </a:prstGeom>
          <a:noFill/>
          <a:ln cap="flat" cmpd="sng" w="38100">
            <a:solidFill>
              <a:srgbClr val="00B0F0"/>
            </a:solidFill>
            <a:prstDash val="solid"/>
            <a:miter lim="800000"/>
            <a:headEnd len="sm" w="sm" type="none"/>
            <a:tailEnd len="med" w="med" type="triangle"/>
          </a:ln>
        </p:spPr>
      </p:cxnSp>
      <p:cxnSp>
        <p:nvCxnSpPr>
          <p:cNvPr id="1645" name="Google Shape;1645;p114"/>
          <p:cNvCxnSpPr/>
          <p:nvPr/>
        </p:nvCxnSpPr>
        <p:spPr>
          <a:xfrm rot="10800000">
            <a:off x="7193280" y="1605280"/>
            <a:ext cx="66040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46" name="Google Shape;1646;p114"/>
          <p:cNvCxnSpPr/>
          <p:nvPr/>
        </p:nvCxnSpPr>
        <p:spPr>
          <a:xfrm>
            <a:off x="5445760" y="3840481"/>
            <a:ext cx="72136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47" name="Google Shape;1647;p114"/>
          <p:cNvCxnSpPr/>
          <p:nvPr/>
        </p:nvCxnSpPr>
        <p:spPr>
          <a:xfrm>
            <a:off x="6136640" y="3840481"/>
            <a:ext cx="0" cy="2072639"/>
          </a:xfrm>
          <a:prstGeom prst="straightConnector1">
            <a:avLst/>
          </a:prstGeom>
          <a:noFill/>
          <a:ln cap="flat" cmpd="sng" w="38100">
            <a:solidFill>
              <a:srgbClr val="00B0F0"/>
            </a:solidFill>
            <a:prstDash val="solid"/>
            <a:miter lim="800000"/>
            <a:headEnd len="sm" w="sm" type="none"/>
            <a:tailEnd len="med" w="med" type="triangle"/>
          </a:ln>
        </p:spPr>
      </p:cxnSp>
      <p:cxnSp>
        <p:nvCxnSpPr>
          <p:cNvPr id="1648" name="Google Shape;1648;p114"/>
          <p:cNvCxnSpPr/>
          <p:nvPr/>
        </p:nvCxnSpPr>
        <p:spPr>
          <a:xfrm rot="10800000">
            <a:off x="5059680" y="5892800"/>
            <a:ext cx="109728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49" name="Google Shape;1649;p114"/>
          <p:cNvCxnSpPr/>
          <p:nvPr/>
        </p:nvCxnSpPr>
        <p:spPr>
          <a:xfrm rot="10800000">
            <a:off x="4734560" y="5842000"/>
            <a:ext cx="28448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50" name="Google Shape;1650;p114"/>
          <p:cNvCxnSpPr/>
          <p:nvPr/>
        </p:nvCxnSpPr>
        <p:spPr>
          <a:xfrm rot="10800000">
            <a:off x="4155440" y="5842000"/>
            <a:ext cx="45720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51" name="Google Shape;1651;p114"/>
          <p:cNvCxnSpPr/>
          <p:nvPr/>
        </p:nvCxnSpPr>
        <p:spPr>
          <a:xfrm>
            <a:off x="4155440" y="5831840"/>
            <a:ext cx="0" cy="518160"/>
          </a:xfrm>
          <a:prstGeom prst="straightConnector1">
            <a:avLst/>
          </a:prstGeom>
          <a:noFill/>
          <a:ln cap="flat" cmpd="sng" w="38100">
            <a:solidFill>
              <a:srgbClr val="00B0F0"/>
            </a:solidFill>
            <a:prstDash val="solid"/>
            <a:miter lim="800000"/>
            <a:headEnd len="sm" w="sm" type="none"/>
            <a:tailEnd len="med" w="med" type="triangle"/>
          </a:ln>
        </p:spPr>
      </p:cxnSp>
      <p:cxnSp>
        <p:nvCxnSpPr>
          <p:cNvPr id="1652" name="Google Shape;1652;p114"/>
          <p:cNvCxnSpPr/>
          <p:nvPr/>
        </p:nvCxnSpPr>
        <p:spPr>
          <a:xfrm rot="10800000">
            <a:off x="7160229" y="1333041"/>
            <a:ext cx="0" cy="272239"/>
          </a:xfrm>
          <a:prstGeom prst="straightConnector1">
            <a:avLst/>
          </a:prstGeom>
          <a:noFill/>
          <a:ln cap="flat" cmpd="sng" w="38100">
            <a:solidFill>
              <a:srgbClr val="00B0F0"/>
            </a:solidFill>
            <a:prstDash val="solid"/>
            <a:miter lim="800000"/>
            <a:headEnd len="sm" w="sm" type="none"/>
            <a:tailEnd len="med" w="med" type="triangle"/>
          </a:ln>
        </p:spPr>
      </p:cxnSp>
      <p:cxnSp>
        <p:nvCxnSpPr>
          <p:cNvPr id="1653" name="Google Shape;1653;p114"/>
          <p:cNvCxnSpPr/>
          <p:nvPr/>
        </p:nvCxnSpPr>
        <p:spPr>
          <a:xfrm rot="10800000">
            <a:off x="5557520" y="1355075"/>
            <a:ext cx="163576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54" name="Google Shape;1654;p114"/>
          <p:cNvCxnSpPr/>
          <p:nvPr/>
        </p:nvCxnSpPr>
        <p:spPr>
          <a:xfrm>
            <a:off x="5567680" y="1343201"/>
            <a:ext cx="0" cy="2334719"/>
          </a:xfrm>
          <a:prstGeom prst="straightConnector1">
            <a:avLst/>
          </a:prstGeom>
          <a:noFill/>
          <a:ln cap="flat" cmpd="sng" w="38100">
            <a:solidFill>
              <a:srgbClr val="00B0F0"/>
            </a:solidFill>
            <a:prstDash val="solid"/>
            <a:miter lim="800000"/>
            <a:headEnd len="sm" w="sm" type="none"/>
            <a:tailEnd len="med" w="med" type="triangle"/>
          </a:ln>
        </p:spPr>
      </p:cxnSp>
      <p:cxnSp>
        <p:nvCxnSpPr>
          <p:cNvPr id="1655" name="Google Shape;1655;p114"/>
          <p:cNvCxnSpPr/>
          <p:nvPr/>
        </p:nvCxnSpPr>
        <p:spPr>
          <a:xfrm rot="10800000">
            <a:off x="4612640" y="3667760"/>
            <a:ext cx="94488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56" name="Google Shape;1656;p114"/>
          <p:cNvCxnSpPr/>
          <p:nvPr/>
        </p:nvCxnSpPr>
        <p:spPr>
          <a:xfrm>
            <a:off x="4656708" y="3678777"/>
            <a:ext cx="0" cy="194755"/>
          </a:xfrm>
          <a:prstGeom prst="straightConnector1">
            <a:avLst/>
          </a:prstGeom>
          <a:noFill/>
          <a:ln cap="flat" cmpd="sng" w="38100">
            <a:solidFill>
              <a:srgbClr val="00B0F0"/>
            </a:solidFill>
            <a:prstDash val="solid"/>
            <a:miter lim="800000"/>
            <a:headEnd len="sm" w="sm" type="none"/>
            <a:tailEnd len="med" w="med" type="triangle"/>
          </a:ln>
        </p:spPr>
      </p:cxnSp>
      <p:cxnSp>
        <p:nvCxnSpPr>
          <p:cNvPr id="1657" name="Google Shape;1657;p114"/>
          <p:cNvCxnSpPr/>
          <p:nvPr/>
        </p:nvCxnSpPr>
        <p:spPr>
          <a:xfrm>
            <a:off x="4645691" y="3851498"/>
            <a:ext cx="609355" cy="0"/>
          </a:xfrm>
          <a:prstGeom prst="straightConnector1">
            <a:avLst/>
          </a:prstGeom>
          <a:noFill/>
          <a:ln cap="flat" cmpd="sng" w="38100">
            <a:solidFill>
              <a:srgbClr val="00B0F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41"/>
                                        </p:tgtEl>
                                        <p:attrNameLst>
                                          <p:attrName>style.visibility</p:attrName>
                                        </p:attrNameLst>
                                      </p:cBhvr>
                                      <p:to>
                                        <p:strVal val="visible"/>
                                      </p:to>
                                    </p:set>
                                    <p:animEffect filter="fade" transition="in">
                                      <p:cBhvr>
                                        <p:cTn dur="500"/>
                                        <p:tgtEl>
                                          <p:spTgt spid="1641"/>
                                        </p:tgtEl>
                                      </p:cBhvr>
                                    </p:animEffect>
                                  </p:childTnLst>
                                </p:cTn>
                              </p:par>
                              <p:par>
                                <p:cTn fill="hold" nodeType="withEffect" presetClass="entr" presetID="10" presetSubtype="0">
                                  <p:stCondLst>
                                    <p:cond delay="0"/>
                                  </p:stCondLst>
                                  <p:childTnLst>
                                    <p:set>
                                      <p:cBhvr>
                                        <p:cTn dur="1" fill="hold">
                                          <p:stCondLst>
                                            <p:cond delay="0"/>
                                          </p:stCondLst>
                                        </p:cTn>
                                        <p:tgtEl>
                                          <p:spTgt spid="1642"/>
                                        </p:tgtEl>
                                        <p:attrNameLst>
                                          <p:attrName>style.visibility</p:attrName>
                                        </p:attrNameLst>
                                      </p:cBhvr>
                                      <p:to>
                                        <p:strVal val="visible"/>
                                      </p:to>
                                    </p:set>
                                    <p:animEffect filter="fade" transition="in">
                                      <p:cBhvr>
                                        <p:cTn dur="500"/>
                                        <p:tgtEl>
                                          <p:spTgt spid="1642"/>
                                        </p:tgtEl>
                                      </p:cBhvr>
                                    </p:animEffect>
                                  </p:childTnLst>
                                </p:cTn>
                              </p:par>
                              <p:par>
                                <p:cTn fill="hold" nodeType="withEffect" presetClass="entr" presetID="10" presetSubtype="0">
                                  <p:stCondLst>
                                    <p:cond delay="0"/>
                                  </p:stCondLst>
                                  <p:childTnLst>
                                    <p:set>
                                      <p:cBhvr>
                                        <p:cTn dur="1" fill="hold">
                                          <p:stCondLst>
                                            <p:cond delay="0"/>
                                          </p:stCondLst>
                                        </p:cTn>
                                        <p:tgtEl>
                                          <p:spTgt spid="1643"/>
                                        </p:tgtEl>
                                        <p:attrNameLst>
                                          <p:attrName>style.visibility</p:attrName>
                                        </p:attrNameLst>
                                      </p:cBhvr>
                                      <p:to>
                                        <p:strVal val="visible"/>
                                      </p:to>
                                    </p:set>
                                    <p:animEffect filter="fade" transition="in">
                                      <p:cBhvr>
                                        <p:cTn dur="500"/>
                                        <p:tgtEl>
                                          <p:spTgt spid="1643"/>
                                        </p:tgtEl>
                                      </p:cBhvr>
                                    </p:animEffect>
                                  </p:childTnLst>
                                </p:cTn>
                              </p:par>
                              <p:par>
                                <p:cTn fill="hold" nodeType="withEffect" presetClass="entr" presetID="10" presetSubtype="0">
                                  <p:stCondLst>
                                    <p:cond delay="0"/>
                                  </p:stCondLst>
                                  <p:childTnLst>
                                    <p:set>
                                      <p:cBhvr>
                                        <p:cTn dur="1" fill="hold">
                                          <p:stCondLst>
                                            <p:cond delay="0"/>
                                          </p:stCondLst>
                                        </p:cTn>
                                        <p:tgtEl>
                                          <p:spTgt spid="1644"/>
                                        </p:tgtEl>
                                        <p:attrNameLst>
                                          <p:attrName>style.visibility</p:attrName>
                                        </p:attrNameLst>
                                      </p:cBhvr>
                                      <p:to>
                                        <p:strVal val="visible"/>
                                      </p:to>
                                    </p:set>
                                    <p:animEffect filter="fade" transition="in">
                                      <p:cBhvr>
                                        <p:cTn dur="500"/>
                                        <p:tgtEl>
                                          <p:spTgt spid="164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45"/>
                                        </p:tgtEl>
                                        <p:attrNameLst>
                                          <p:attrName>style.visibility</p:attrName>
                                        </p:attrNameLst>
                                      </p:cBhvr>
                                      <p:to>
                                        <p:strVal val="visible"/>
                                      </p:to>
                                    </p:set>
                                    <p:animEffect filter="fade" transition="in">
                                      <p:cBhvr>
                                        <p:cTn dur="500"/>
                                        <p:tgtEl>
                                          <p:spTgt spid="164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52"/>
                                        </p:tgtEl>
                                        <p:attrNameLst>
                                          <p:attrName>style.visibility</p:attrName>
                                        </p:attrNameLst>
                                      </p:cBhvr>
                                      <p:to>
                                        <p:strVal val="visible"/>
                                      </p:to>
                                    </p:set>
                                    <p:animEffect filter="fade" transition="in">
                                      <p:cBhvr>
                                        <p:cTn dur="500"/>
                                        <p:tgtEl>
                                          <p:spTgt spid="1652"/>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53"/>
                                        </p:tgtEl>
                                        <p:attrNameLst>
                                          <p:attrName>style.visibility</p:attrName>
                                        </p:attrNameLst>
                                      </p:cBhvr>
                                      <p:to>
                                        <p:strVal val="visible"/>
                                      </p:to>
                                    </p:set>
                                    <p:animEffect filter="fade" transition="in">
                                      <p:cBhvr>
                                        <p:cTn dur="500"/>
                                        <p:tgtEl>
                                          <p:spTgt spid="1653"/>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54"/>
                                        </p:tgtEl>
                                        <p:attrNameLst>
                                          <p:attrName>style.visibility</p:attrName>
                                        </p:attrNameLst>
                                      </p:cBhvr>
                                      <p:to>
                                        <p:strVal val="visible"/>
                                      </p:to>
                                    </p:set>
                                    <p:animEffect filter="fade" transition="in">
                                      <p:cBhvr>
                                        <p:cTn dur="500"/>
                                        <p:tgtEl>
                                          <p:spTgt spid="1654"/>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55"/>
                                        </p:tgtEl>
                                        <p:attrNameLst>
                                          <p:attrName>style.visibility</p:attrName>
                                        </p:attrNameLst>
                                      </p:cBhvr>
                                      <p:to>
                                        <p:strVal val="visible"/>
                                      </p:to>
                                    </p:set>
                                    <p:animEffect filter="fade" transition="in">
                                      <p:cBhvr>
                                        <p:cTn dur="500"/>
                                        <p:tgtEl>
                                          <p:spTgt spid="1655"/>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56"/>
                                        </p:tgtEl>
                                        <p:attrNameLst>
                                          <p:attrName>style.visibility</p:attrName>
                                        </p:attrNameLst>
                                      </p:cBhvr>
                                      <p:to>
                                        <p:strVal val="visible"/>
                                      </p:to>
                                    </p:set>
                                    <p:animEffect filter="fade" transition="in">
                                      <p:cBhvr>
                                        <p:cTn dur="500"/>
                                        <p:tgtEl>
                                          <p:spTgt spid="1656"/>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57"/>
                                        </p:tgtEl>
                                        <p:attrNameLst>
                                          <p:attrName>style.visibility</p:attrName>
                                        </p:attrNameLst>
                                      </p:cBhvr>
                                      <p:to>
                                        <p:strVal val="visible"/>
                                      </p:to>
                                    </p:set>
                                    <p:animEffect filter="fade" transition="in">
                                      <p:cBhvr>
                                        <p:cTn dur="500"/>
                                        <p:tgtEl>
                                          <p:spTgt spid="1657"/>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46"/>
                                        </p:tgtEl>
                                        <p:attrNameLst>
                                          <p:attrName>style.visibility</p:attrName>
                                        </p:attrNameLst>
                                      </p:cBhvr>
                                      <p:to>
                                        <p:strVal val="visible"/>
                                      </p:to>
                                    </p:set>
                                    <p:animEffect filter="fade" transition="in">
                                      <p:cBhvr>
                                        <p:cTn dur="500"/>
                                        <p:tgtEl>
                                          <p:spTgt spid="1646"/>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647"/>
                                        </p:tgtEl>
                                        <p:attrNameLst>
                                          <p:attrName>style.visibility</p:attrName>
                                        </p:attrNameLst>
                                      </p:cBhvr>
                                      <p:to>
                                        <p:strVal val="visible"/>
                                      </p:to>
                                    </p:set>
                                    <p:animEffect filter="fade" transition="in">
                                      <p:cBhvr>
                                        <p:cTn dur="500"/>
                                        <p:tgtEl>
                                          <p:spTgt spid="1647"/>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48"/>
                                        </p:tgtEl>
                                        <p:attrNameLst>
                                          <p:attrName>style.visibility</p:attrName>
                                        </p:attrNameLst>
                                      </p:cBhvr>
                                      <p:to>
                                        <p:strVal val="visible"/>
                                      </p:to>
                                    </p:set>
                                    <p:animEffect filter="fade" transition="in">
                                      <p:cBhvr>
                                        <p:cTn dur="500"/>
                                        <p:tgtEl>
                                          <p:spTgt spid="1648"/>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649"/>
                                        </p:tgtEl>
                                        <p:attrNameLst>
                                          <p:attrName>style.visibility</p:attrName>
                                        </p:attrNameLst>
                                      </p:cBhvr>
                                      <p:to>
                                        <p:strVal val="visible"/>
                                      </p:to>
                                    </p:set>
                                    <p:animEffect filter="fade" transition="in">
                                      <p:cBhvr>
                                        <p:cTn dur="500"/>
                                        <p:tgtEl>
                                          <p:spTgt spid="1649"/>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650"/>
                                        </p:tgtEl>
                                        <p:attrNameLst>
                                          <p:attrName>style.visibility</p:attrName>
                                        </p:attrNameLst>
                                      </p:cBhvr>
                                      <p:to>
                                        <p:strVal val="visible"/>
                                      </p:to>
                                    </p:set>
                                    <p:animEffect filter="fade" transition="in">
                                      <p:cBhvr>
                                        <p:cTn dur="500"/>
                                        <p:tgtEl>
                                          <p:spTgt spid="1650"/>
                                        </p:tgtEl>
                                      </p:cBhvr>
                                    </p:animEffect>
                                  </p:childTnLst>
                                </p:cTn>
                              </p:par>
                            </p:childTnLst>
                          </p:cTn>
                        </p:par>
                        <p:par>
                          <p:cTn fill="hold">
                            <p:stCondLst>
                              <p:cond delay="6500"/>
                            </p:stCondLst>
                            <p:childTnLst>
                              <p:par>
                                <p:cTn fill="hold" nodeType="afterEffect" presetClass="entr" presetID="10" presetSubtype="0">
                                  <p:stCondLst>
                                    <p:cond delay="0"/>
                                  </p:stCondLst>
                                  <p:childTnLst>
                                    <p:set>
                                      <p:cBhvr>
                                        <p:cTn dur="1" fill="hold">
                                          <p:stCondLst>
                                            <p:cond delay="0"/>
                                          </p:stCondLst>
                                        </p:cTn>
                                        <p:tgtEl>
                                          <p:spTgt spid="1651"/>
                                        </p:tgtEl>
                                        <p:attrNameLst>
                                          <p:attrName>style.visibility</p:attrName>
                                        </p:attrNameLst>
                                      </p:cBhvr>
                                      <p:to>
                                        <p:strVal val="visible"/>
                                      </p:to>
                                    </p:set>
                                    <p:animEffect filter="fade" transition="in">
                                      <p:cBhvr>
                                        <p:cTn dur="500"/>
                                        <p:tgtEl>
                                          <p:spTgt spid="165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2" name="Shape 1662"/>
        <p:cNvGrpSpPr/>
        <p:nvPr/>
      </p:nvGrpSpPr>
      <p:grpSpPr>
        <a:xfrm>
          <a:off x="0" y="0"/>
          <a:ext cx="0" cy="0"/>
          <a:chOff x="0" y="0"/>
          <a:chExt cx="0" cy="0"/>
        </a:xfrm>
      </p:grpSpPr>
      <p:pic>
        <p:nvPicPr>
          <p:cNvPr id="1663" name="Google Shape;1663;p115"/>
          <p:cNvPicPr preferRelativeResize="0"/>
          <p:nvPr/>
        </p:nvPicPr>
        <p:blipFill rotWithShape="1">
          <a:blip r:embed="rId3">
            <a:alphaModFix/>
          </a:blip>
          <a:srcRect b="0" l="0" r="0" t="0"/>
          <a:stretch/>
        </p:blipFill>
        <p:spPr>
          <a:xfrm>
            <a:off x="2040553" y="1010374"/>
            <a:ext cx="8116433" cy="5668166"/>
          </a:xfrm>
          <a:prstGeom prst="rect">
            <a:avLst/>
          </a:prstGeom>
          <a:noFill/>
          <a:ln>
            <a:noFill/>
          </a:ln>
        </p:spPr>
      </p:pic>
      <p:sp>
        <p:nvSpPr>
          <p:cNvPr id="1664" name="Google Shape;1664;p115"/>
          <p:cNvSpPr txBox="1"/>
          <p:nvPr>
            <p:ph idx="1" type="body"/>
          </p:nvPr>
        </p:nvSpPr>
        <p:spPr>
          <a:xfrm>
            <a:off x="7391402" y="324513"/>
            <a:ext cx="4441369" cy="583654"/>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2400"/>
              <a:buNone/>
            </a:pPr>
            <a:r>
              <a:rPr lang="en-US" sz="2400">
                <a:latin typeface="Arial"/>
                <a:ea typeface="Arial"/>
                <a:cs typeface="Arial"/>
                <a:sym typeface="Arial"/>
              </a:rPr>
              <a:t>Exhaust bubble and condensate</a:t>
            </a:r>
            <a:endParaRPr/>
          </a:p>
        </p:txBody>
      </p:sp>
      <p:cxnSp>
        <p:nvCxnSpPr>
          <p:cNvPr id="1665" name="Google Shape;1665;p115"/>
          <p:cNvCxnSpPr/>
          <p:nvPr/>
        </p:nvCxnSpPr>
        <p:spPr>
          <a:xfrm rot="10800000">
            <a:off x="3454400" y="3850640"/>
            <a:ext cx="0" cy="528320"/>
          </a:xfrm>
          <a:prstGeom prst="straightConnector1">
            <a:avLst/>
          </a:prstGeom>
          <a:noFill/>
          <a:ln cap="flat" cmpd="sng" w="38100">
            <a:solidFill>
              <a:srgbClr val="00B050"/>
            </a:solidFill>
            <a:prstDash val="solid"/>
            <a:miter lim="800000"/>
            <a:headEnd len="sm" w="sm" type="none"/>
            <a:tailEnd len="med" w="med" type="triangle"/>
          </a:ln>
        </p:spPr>
      </p:cxnSp>
      <p:cxnSp>
        <p:nvCxnSpPr>
          <p:cNvPr id="1666" name="Google Shape;1666;p115"/>
          <p:cNvCxnSpPr/>
          <p:nvPr/>
        </p:nvCxnSpPr>
        <p:spPr>
          <a:xfrm>
            <a:off x="3444240" y="3891280"/>
            <a:ext cx="131064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667" name="Google Shape;1667;p115"/>
          <p:cNvCxnSpPr/>
          <p:nvPr/>
        </p:nvCxnSpPr>
        <p:spPr>
          <a:xfrm>
            <a:off x="4754880" y="3850640"/>
            <a:ext cx="53848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668" name="Google Shape;1668;p115"/>
          <p:cNvCxnSpPr/>
          <p:nvPr/>
        </p:nvCxnSpPr>
        <p:spPr>
          <a:xfrm>
            <a:off x="5354320" y="3850640"/>
            <a:ext cx="83312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669" name="Google Shape;1669;p115"/>
          <p:cNvCxnSpPr/>
          <p:nvPr/>
        </p:nvCxnSpPr>
        <p:spPr>
          <a:xfrm>
            <a:off x="6146800" y="3840480"/>
            <a:ext cx="0" cy="2113280"/>
          </a:xfrm>
          <a:prstGeom prst="straightConnector1">
            <a:avLst/>
          </a:prstGeom>
          <a:noFill/>
          <a:ln cap="flat" cmpd="sng" w="38100">
            <a:solidFill>
              <a:srgbClr val="00B050"/>
            </a:solidFill>
            <a:prstDash val="solid"/>
            <a:miter lim="800000"/>
            <a:headEnd len="sm" w="sm" type="none"/>
            <a:tailEnd len="med" w="med" type="triangle"/>
          </a:ln>
        </p:spPr>
      </p:cxnSp>
      <p:cxnSp>
        <p:nvCxnSpPr>
          <p:cNvPr id="1670" name="Google Shape;1670;p115"/>
          <p:cNvCxnSpPr/>
          <p:nvPr/>
        </p:nvCxnSpPr>
        <p:spPr>
          <a:xfrm rot="10800000">
            <a:off x="5039360" y="5882640"/>
            <a:ext cx="113792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671" name="Google Shape;1671;p115"/>
          <p:cNvCxnSpPr/>
          <p:nvPr/>
        </p:nvCxnSpPr>
        <p:spPr>
          <a:xfrm rot="10800000">
            <a:off x="4124960" y="5831840"/>
            <a:ext cx="914400" cy="0"/>
          </a:xfrm>
          <a:prstGeom prst="straightConnector1">
            <a:avLst/>
          </a:prstGeom>
          <a:noFill/>
          <a:ln cap="flat" cmpd="sng" w="38100">
            <a:solidFill>
              <a:srgbClr val="00B050"/>
            </a:solidFill>
            <a:prstDash val="solid"/>
            <a:miter lim="800000"/>
            <a:headEnd len="sm" w="sm" type="none"/>
            <a:tailEnd len="med" w="med" type="triangle"/>
          </a:ln>
        </p:spPr>
      </p:cxnSp>
      <p:cxnSp>
        <p:nvCxnSpPr>
          <p:cNvPr id="1672" name="Google Shape;1672;p115"/>
          <p:cNvCxnSpPr/>
          <p:nvPr/>
        </p:nvCxnSpPr>
        <p:spPr>
          <a:xfrm>
            <a:off x="4165600" y="5821680"/>
            <a:ext cx="0" cy="497840"/>
          </a:xfrm>
          <a:prstGeom prst="straightConnector1">
            <a:avLst/>
          </a:prstGeom>
          <a:noFill/>
          <a:ln cap="flat" cmpd="sng" w="38100">
            <a:solidFill>
              <a:srgbClr val="00B050"/>
            </a:solidFill>
            <a:prstDash val="solid"/>
            <a:miter lim="800000"/>
            <a:headEnd len="sm" w="sm" type="none"/>
            <a:tailEnd len="med" w="med" type="triangle"/>
          </a:ln>
        </p:spPr>
      </p:cxnSp>
      <p:cxnSp>
        <p:nvCxnSpPr>
          <p:cNvPr id="1673" name="Google Shape;1673;p115"/>
          <p:cNvCxnSpPr/>
          <p:nvPr/>
        </p:nvCxnSpPr>
        <p:spPr>
          <a:xfrm rot="10800000">
            <a:off x="4074160" y="5029200"/>
            <a:ext cx="0" cy="1300480"/>
          </a:xfrm>
          <a:prstGeom prst="straightConnector1">
            <a:avLst/>
          </a:prstGeom>
          <a:noFill/>
          <a:ln cap="flat" cmpd="sng" w="38100">
            <a:solidFill>
              <a:srgbClr val="00B0F0"/>
            </a:solidFill>
            <a:prstDash val="solid"/>
            <a:miter lim="800000"/>
            <a:headEnd len="sm" w="sm" type="none"/>
            <a:tailEnd len="med" w="med" type="triangle"/>
          </a:ln>
        </p:spPr>
      </p:cxnSp>
      <p:cxnSp>
        <p:nvCxnSpPr>
          <p:cNvPr id="1674" name="Google Shape;1674;p115"/>
          <p:cNvCxnSpPr/>
          <p:nvPr/>
        </p:nvCxnSpPr>
        <p:spPr>
          <a:xfrm rot="10800000">
            <a:off x="3406142" y="5090160"/>
            <a:ext cx="668018"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75" name="Google Shape;1675;p115"/>
          <p:cNvCxnSpPr/>
          <p:nvPr/>
        </p:nvCxnSpPr>
        <p:spPr>
          <a:xfrm>
            <a:off x="3423920" y="4954270"/>
            <a:ext cx="48768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76" name="Google Shape;1676;p115"/>
          <p:cNvCxnSpPr/>
          <p:nvPr/>
        </p:nvCxnSpPr>
        <p:spPr>
          <a:xfrm>
            <a:off x="3870960" y="4947920"/>
            <a:ext cx="0" cy="711200"/>
          </a:xfrm>
          <a:prstGeom prst="straightConnector1">
            <a:avLst/>
          </a:prstGeom>
          <a:noFill/>
          <a:ln cap="flat" cmpd="sng" w="38100">
            <a:solidFill>
              <a:srgbClr val="00B0F0"/>
            </a:solidFill>
            <a:prstDash val="solid"/>
            <a:miter lim="800000"/>
            <a:headEnd len="sm" w="sm" type="none"/>
            <a:tailEnd len="med" w="med" type="triangle"/>
          </a:ln>
        </p:spPr>
      </p:cxnSp>
      <p:cxnSp>
        <p:nvCxnSpPr>
          <p:cNvPr id="1677" name="Google Shape;1677;p115"/>
          <p:cNvCxnSpPr/>
          <p:nvPr/>
        </p:nvCxnSpPr>
        <p:spPr>
          <a:xfrm rot="10800000">
            <a:off x="2407920" y="5618480"/>
            <a:ext cx="150368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78" name="Google Shape;1678;p115"/>
          <p:cNvCxnSpPr/>
          <p:nvPr/>
        </p:nvCxnSpPr>
        <p:spPr>
          <a:xfrm rot="10800000">
            <a:off x="2552700" y="4549775"/>
            <a:ext cx="0" cy="1068705"/>
          </a:xfrm>
          <a:prstGeom prst="straightConnector1">
            <a:avLst/>
          </a:prstGeom>
          <a:noFill/>
          <a:ln cap="flat" cmpd="sng" w="38100">
            <a:solidFill>
              <a:srgbClr val="00B0F0"/>
            </a:solidFill>
            <a:prstDash val="solid"/>
            <a:miter lim="800000"/>
            <a:headEnd len="sm" w="sm" type="none"/>
            <a:tailEnd len="med" w="med" type="triangle"/>
          </a:ln>
        </p:spPr>
      </p:cxnSp>
      <p:cxnSp>
        <p:nvCxnSpPr>
          <p:cNvPr id="1679" name="Google Shape;1679;p115"/>
          <p:cNvCxnSpPr/>
          <p:nvPr/>
        </p:nvCxnSpPr>
        <p:spPr>
          <a:xfrm>
            <a:off x="2420620" y="5557837"/>
            <a:ext cx="168593"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80" name="Google Shape;1680;p115"/>
          <p:cNvCxnSpPr/>
          <p:nvPr/>
        </p:nvCxnSpPr>
        <p:spPr>
          <a:xfrm>
            <a:off x="2552700" y="4562475"/>
            <a:ext cx="336550"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81" name="Google Shape;1681;p115"/>
          <p:cNvCxnSpPr/>
          <p:nvPr/>
        </p:nvCxnSpPr>
        <p:spPr>
          <a:xfrm rot="10800000">
            <a:off x="3005667" y="4119033"/>
            <a:ext cx="0" cy="259927"/>
          </a:xfrm>
          <a:prstGeom prst="straightConnector1">
            <a:avLst/>
          </a:prstGeom>
          <a:noFill/>
          <a:ln cap="flat" cmpd="sng" w="38100">
            <a:solidFill>
              <a:srgbClr val="00B0F0"/>
            </a:solidFill>
            <a:prstDash val="solid"/>
            <a:miter lim="800000"/>
            <a:headEnd len="sm" w="sm" type="none"/>
            <a:tailEnd len="med" w="med" type="triangle"/>
          </a:ln>
        </p:spPr>
      </p:cxnSp>
      <p:cxnSp>
        <p:nvCxnSpPr>
          <p:cNvPr id="1682" name="Google Shape;1682;p115"/>
          <p:cNvCxnSpPr/>
          <p:nvPr/>
        </p:nvCxnSpPr>
        <p:spPr>
          <a:xfrm>
            <a:off x="2988733" y="4144431"/>
            <a:ext cx="2112434"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83" name="Google Shape;1683;p115"/>
          <p:cNvCxnSpPr/>
          <p:nvPr/>
        </p:nvCxnSpPr>
        <p:spPr>
          <a:xfrm>
            <a:off x="5080000" y="4152900"/>
            <a:ext cx="0" cy="1729740"/>
          </a:xfrm>
          <a:prstGeom prst="straightConnector1">
            <a:avLst/>
          </a:prstGeom>
          <a:noFill/>
          <a:ln cap="flat" cmpd="sng" w="38100">
            <a:solidFill>
              <a:srgbClr val="00B0F0"/>
            </a:solidFill>
            <a:prstDash val="solid"/>
            <a:miter lim="800000"/>
            <a:headEnd len="sm" w="sm" type="none"/>
            <a:tailEnd len="med" w="med" type="triangle"/>
          </a:ln>
        </p:spPr>
      </p:cxnSp>
      <p:cxnSp>
        <p:nvCxnSpPr>
          <p:cNvPr id="1684" name="Google Shape;1684;p115"/>
          <p:cNvCxnSpPr/>
          <p:nvPr/>
        </p:nvCxnSpPr>
        <p:spPr>
          <a:xfrm rot="10800000">
            <a:off x="4124960" y="5831840"/>
            <a:ext cx="976208" cy="0"/>
          </a:xfrm>
          <a:prstGeom prst="straightConnector1">
            <a:avLst/>
          </a:prstGeom>
          <a:noFill/>
          <a:ln cap="flat" cmpd="sng" w="38100">
            <a:solidFill>
              <a:srgbClr val="00B0F0"/>
            </a:solidFill>
            <a:prstDash val="solid"/>
            <a:miter lim="800000"/>
            <a:headEnd len="sm" w="sm" type="none"/>
            <a:tailEnd len="med" w="med" type="triangle"/>
          </a:ln>
        </p:spPr>
      </p:cxnSp>
      <p:cxnSp>
        <p:nvCxnSpPr>
          <p:cNvPr id="1685" name="Google Shape;1685;p115"/>
          <p:cNvCxnSpPr/>
          <p:nvPr/>
        </p:nvCxnSpPr>
        <p:spPr>
          <a:xfrm>
            <a:off x="4161367" y="5831840"/>
            <a:ext cx="0" cy="487680"/>
          </a:xfrm>
          <a:prstGeom prst="straightConnector1">
            <a:avLst/>
          </a:prstGeom>
          <a:noFill/>
          <a:ln cap="flat" cmpd="sng" w="38100">
            <a:solidFill>
              <a:srgbClr val="00B0F0"/>
            </a:solidFill>
            <a:prstDash val="solid"/>
            <a:miter lim="800000"/>
            <a:headEnd len="sm" w="sm" type="none"/>
            <a:tailEnd len="med" w="med" type="triangle"/>
          </a:ln>
        </p:spPr>
      </p:cxnSp>
      <p:cxnSp>
        <p:nvCxnSpPr>
          <p:cNvPr id="1686" name="Google Shape;1686;p115"/>
          <p:cNvCxnSpPr/>
          <p:nvPr/>
        </p:nvCxnSpPr>
        <p:spPr>
          <a:xfrm>
            <a:off x="7589520" y="3302000"/>
            <a:ext cx="0" cy="690880"/>
          </a:xfrm>
          <a:prstGeom prst="straightConnector1">
            <a:avLst/>
          </a:prstGeom>
          <a:noFill/>
          <a:ln cap="flat" cmpd="sng" w="38100">
            <a:solidFill>
              <a:srgbClr val="FFFF00"/>
            </a:solidFill>
            <a:prstDash val="solid"/>
            <a:miter lim="800000"/>
            <a:headEnd len="sm" w="sm" type="none"/>
            <a:tailEnd len="med" w="med" type="triangle"/>
          </a:ln>
        </p:spPr>
      </p:cxnSp>
      <p:cxnSp>
        <p:nvCxnSpPr>
          <p:cNvPr id="1687" name="Google Shape;1687;p115"/>
          <p:cNvCxnSpPr/>
          <p:nvPr/>
        </p:nvCxnSpPr>
        <p:spPr>
          <a:xfrm rot="10800000">
            <a:off x="6654800" y="3952240"/>
            <a:ext cx="934720" cy="0"/>
          </a:xfrm>
          <a:prstGeom prst="straightConnector1">
            <a:avLst/>
          </a:prstGeom>
          <a:noFill/>
          <a:ln cap="flat" cmpd="sng" w="38100">
            <a:solidFill>
              <a:srgbClr val="FFFF00"/>
            </a:solidFill>
            <a:prstDash val="solid"/>
            <a:miter lim="800000"/>
            <a:headEnd len="sm" w="sm" type="none"/>
            <a:tailEnd len="med" w="med" type="triangle"/>
          </a:ln>
        </p:spPr>
      </p:cxnSp>
      <p:cxnSp>
        <p:nvCxnSpPr>
          <p:cNvPr id="1688" name="Google Shape;1688;p115"/>
          <p:cNvCxnSpPr/>
          <p:nvPr/>
        </p:nvCxnSpPr>
        <p:spPr>
          <a:xfrm>
            <a:off x="6695440" y="3942080"/>
            <a:ext cx="0" cy="2265680"/>
          </a:xfrm>
          <a:prstGeom prst="straightConnector1">
            <a:avLst/>
          </a:prstGeom>
          <a:noFill/>
          <a:ln cap="flat" cmpd="sng" w="38100">
            <a:solidFill>
              <a:srgbClr val="FFFF00"/>
            </a:solidFill>
            <a:prstDash val="solid"/>
            <a:miter lim="800000"/>
            <a:headEnd len="sm" w="sm"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65"/>
                                        </p:tgtEl>
                                        <p:attrNameLst>
                                          <p:attrName>style.visibility</p:attrName>
                                        </p:attrNameLst>
                                      </p:cBhvr>
                                      <p:to>
                                        <p:strVal val="visible"/>
                                      </p:to>
                                    </p:set>
                                    <p:animEffect filter="fade" transition="in">
                                      <p:cBhvr>
                                        <p:cTn dur="500"/>
                                        <p:tgtEl>
                                          <p:spTgt spid="1665"/>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66"/>
                                        </p:tgtEl>
                                        <p:attrNameLst>
                                          <p:attrName>style.visibility</p:attrName>
                                        </p:attrNameLst>
                                      </p:cBhvr>
                                      <p:to>
                                        <p:strVal val="visible"/>
                                      </p:to>
                                    </p:set>
                                    <p:animEffect filter="fade" transition="in">
                                      <p:cBhvr>
                                        <p:cTn dur="500"/>
                                        <p:tgtEl>
                                          <p:spTgt spid="1666"/>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67"/>
                                        </p:tgtEl>
                                        <p:attrNameLst>
                                          <p:attrName>style.visibility</p:attrName>
                                        </p:attrNameLst>
                                      </p:cBhvr>
                                      <p:to>
                                        <p:strVal val="visible"/>
                                      </p:to>
                                    </p:set>
                                    <p:animEffect filter="fade" transition="in">
                                      <p:cBhvr>
                                        <p:cTn dur="500"/>
                                        <p:tgtEl>
                                          <p:spTgt spid="1667"/>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68"/>
                                        </p:tgtEl>
                                        <p:attrNameLst>
                                          <p:attrName>style.visibility</p:attrName>
                                        </p:attrNameLst>
                                      </p:cBhvr>
                                      <p:to>
                                        <p:strVal val="visible"/>
                                      </p:to>
                                    </p:set>
                                    <p:animEffect filter="fade" transition="in">
                                      <p:cBhvr>
                                        <p:cTn dur="500"/>
                                        <p:tgtEl>
                                          <p:spTgt spid="1668"/>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69"/>
                                        </p:tgtEl>
                                        <p:attrNameLst>
                                          <p:attrName>style.visibility</p:attrName>
                                        </p:attrNameLst>
                                      </p:cBhvr>
                                      <p:to>
                                        <p:strVal val="visible"/>
                                      </p:to>
                                    </p:set>
                                    <p:animEffect filter="fade" transition="in">
                                      <p:cBhvr>
                                        <p:cTn dur="500"/>
                                        <p:tgtEl>
                                          <p:spTgt spid="1669"/>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70"/>
                                        </p:tgtEl>
                                        <p:attrNameLst>
                                          <p:attrName>style.visibility</p:attrName>
                                        </p:attrNameLst>
                                      </p:cBhvr>
                                      <p:to>
                                        <p:strVal val="visible"/>
                                      </p:to>
                                    </p:set>
                                    <p:animEffect filter="fade" transition="in">
                                      <p:cBhvr>
                                        <p:cTn dur="500"/>
                                        <p:tgtEl>
                                          <p:spTgt spid="1670"/>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71"/>
                                        </p:tgtEl>
                                        <p:attrNameLst>
                                          <p:attrName>style.visibility</p:attrName>
                                        </p:attrNameLst>
                                      </p:cBhvr>
                                      <p:to>
                                        <p:strVal val="visible"/>
                                      </p:to>
                                    </p:set>
                                    <p:animEffect filter="fade" transition="in">
                                      <p:cBhvr>
                                        <p:cTn dur="500"/>
                                        <p:tgtEl>
                                          <p:spTgt spid="1671"/>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72"/>
                                        </p:tgtEl>
                                        <p:attrNameLst>
                                          <p:attrName>style.visibility</p:attrName>
                                        </p:attrNameLst>
                                      </p:cBhvr>
                                      <p:to>
                                        <p:strVal val="visible"/>
                                      </p:to>
                                    </p:set>
                                    <p:animEffect filter="fade" transition="in">
                                      <p:cBhvr>
                                        <p:cTn dur="500"/>
                                        <p:tgtEl>
                                          <p:spTgt spid="16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73"/>
                                        </p:tgtEl>
                                        <p:attrNameLst>
                                          <p:attrName>style.visibility</p:attrName>
                                        </p:attrNameLst>
                                      </p:cBhvr>
                                      <p:to>
                                        <p:strVal val="visible"/>
                                      </p:to>
                                    </p:set>
                                    <p:animEffect filter="fade" transition="in">
                                      <p:cBhvr>
                                        <p:cTn dur="500"/>
                                        <p:tgtEl>
                                          <p:spTgt spid="167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74"/>
                                        </p:tgtEl>
                                        <p:attrNameLst>
                                          <p:attrName>style.visibility</p:attrName>
                                        </p:attrNameLst>
                                      </p:cBhvr>
                                      <p:to>
                                        <p:strVal val="visible"/>
                                      </p:to>
                                    </p:set>
                                    <p:animEffect filter="fade" transition="in">
                                      <p:cBhvr>
                                        <p:cTn dur="500"/>
                                        <p:tgtEl>
                                          <p:spTgt spid="1674"/>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75"/>
                                        </p:tgtEl>
                                        <p:attrNameLst>
                                          <p:attrName>style.visibility</p:attrName>
                                        </p:attrNameLst>
                                      </p:cBhvr>
                                      <p:to>
                                        <p:strVal val="visible"/>
                                      </p:to>
                                    </p:set>
                                    <p:animEffect filter="fade" transition="in">
                                      <p:cBhvr>
                                        <p:cTn dur="500"/>
                                        <p:tgtEl>
                                          <p:spTgt spid="1675"/>
                                        </p:tgtEl>
                                      </p:cBhvr>
                                    </p:animEffect>
                                  </p:childTnLst>
                                </p:cTn>
                              </p:par>
                            </p:childTnLst>
                          </p:cTn>
                        </p:par>
                        <p:par>
                          <p:cTn fill="hold">
                            <p:stCondLst>
                              <p:cond delay="1500"/>
                            </p:stCondLst>
                            <p:childTnLst>
                              <p:par>
                                <p:cTn fill="hold" nodeType="afterEffect" presetClass="entr" presetID="10" presetSubtype="0">
                                  <p:stCondLst>
                                    <p:cond delay="0"/>
                                  </p:stCondLst>
                                  <p:childTnLst>
                                    <p:set>
                                      <p:cBhvr>
                                        <p:cTn dur="1" fill="hold">
                                          <p:stCondLst>
                                            <p:cond delay="0"/>
                                          </p:stCondLst>
                                        </p:cTn>
                                        <p:tgtEl>
                                          <p:spTgt spid="1676"/>
                                        </p:tgtEl>
                                        <p:attrNameLst>
                                          <p:attrName>style.visibility</p:attrName>
                                        </p:attrNameLst>
                                      </p:cBhvr>
                                      <p:to>
                                        <p:strVal val="visible"/>
                                      </p:to>
                                    </p:set>
                                    <p:animEffect filter="fade" transition="in">
                                      <p:cBhvr>
                                        <p:cTn dur="500"/>
                                        <p:tgtEl>
                                          <p:spTgt spid="1676"/>
                                        </p:tgtEl>
                                      </p:cBhvr>
                                    </p:animEffect>
                                  </p:childTnLst>
                                </p:cTn>
                              </p:par>
                            </p:childTnLst>
                          </p:cTn>
                        </p:par>
                        <p:par>
                          <p:cTn fill="hold">
                            <p:stCondLst>
                              <p:cond delay="2000"/>
                            </p:stCondLst>
                            <p:childTnLst>
                              <p:par>
                                <p:cTn fill="hold" nodeType="afterEffect" presetClass="entr" presetID="10" presetSubtype="0">
                                  <p:stCondLst>
                                    <p:cond delay="0"/>
                                  </p:stCondLst>
                                  <p:childTnLst>
                                    <p:set>
                                      <p:cBhvr>
                                        <p:cTn dur="1" fill="hold">
                                          <p:stCondLst>
                                            <p:cond delay="0"/>
                                          </p:stCondLst>
                                        </p:cTn>
                                        <p:tgtEl>
                                          <p:spTgt spid="1677"/>
                                        </p:tgtEl>
                                        <p:attrNameLst>
                                          <p:attrName>style.visibility</p:attrName>
                                        </p:attrNameLst>
                                      </p:cBhvr>
                                      <p:to>
                                        <p:strVal val="visible"/>
                                      </p:to>
                                    </p:set>
                                    <p:animEffect filter="fade" transition="in">
                                      <p:cBhvr>
                                        <p:cTn dur="500"/>
                                        <p:tgtEl>
                                          <p:spTgt spid="1677"/>
                                        </p:tgtEl>
                                      </p:cBhvr>
                                    </p:animEffect>
                                  </p:childTnLst>
                                </p:cTn>
                              </p:par>
                            </p:childTnLst>
                          </p:cTn>
                        </p:par>
                        <p:par>
                          <p:cTn fill="hold">
                            <p:stCondLst>
                              <p:cond delay="2500"/>
                            </p:stCondLst>
                            <p:childTnLst>
                              <p:par>
                                <p:cTn fill="hold" nodeType="afterEffect" presetClass="entr" presetID="10" presetSubtype="0">
                                  <p:stCondLst>
                                    <p:cond delay="0"/>
                                  </p:stCondLst>
                                  <p:childTnLst>
                                    <p:set>
                                      <p:cBhvr>
                                        <p:cTn dur="1" fill="hold">
                                          <p:stCondLst>
                                            <p:cond delay="0"/>
                                          </p:stCondLst>
                                        </p:cTn>
                                        <p:tgtEl>
                                          <p:spTgt spid="1679"/>
                                        </p:tgtEl>
                                        <p:attrNameLst>
                                          <p:attrName>style.visibility</p:attrName>
                                        </p:attrNameLst>
                                      </p:cBhvr>
                                      <p:to>
                                        <p:strVal val="visible"/>
                                      </p:to>
                                    </p:set>
                                    <p:animEffect filter="fade" transition="in">
                                      <p:cBhvr>
                                        <p:cTn dur="500"/>
                                        <p:tgtEl>
                                          <p:spTgt spid="1679"/>
                                        </p:tgtEl>
                                      </p:cBhvr>
                                    </p:animEffect>
                                  </p:childTnLst>
                                </p:cTn>
                              </p:par>
                            </p:childTnLst>
                          </p:cTn>
                        </p:par>
                        <p:par>
                          <p:cTn fill="hold">
                            <p:stCondLst>
                              <p:cond delay="3000"/>
                            </p:stCondLst>
                            <p:childTnLst>
                              <p:par>
                                <p:cTn fill="hold" nodeType="afterEffect" presetClass="entr" presetID="10" presetSubtype="0">
                                  <p:stCondLst>
                                    <p:cond delay="0"/>
                                  </p:stCondLst>
                                  <p:childTnLst>
                                    <p:set>
                                      <p:cBhvr>
                                        <p:cTn dur="1" fill="hold">
                                          <p:stCondLst>
                                            <p:cond delay="0"/>
                                          </p:stCondLst>
                                        </p:cTn>
                                        <p:tgtEl>
                                          <p:spTgt spid="1678"/>
                                        </p:tgtEl>
                                        <p:attrNameLst>
                                          <p:attrName>style.visibility</p:attrName>
                                        </p:attrNameLst>
                                      </p:cBhvr>
                                      <p:to>
                                        <p:strVal val="visible"/>
                                      </p:to>
                                    </p:set>
                                    <p:animEffect filter="fade" transition="in">
                                      <p:cBhvr>
                                        <p:cTn dur="500"/>
                                        <p:tgtEl>
                                          <p:spTgt spid="1678"/>
                                        </p:tgtEl>
                                      </p:cBhvr>
                                    </p:animEffect>
                                  </p:childTnLst>
                                </p:cTn>
                              </p:par>
                            </p:childTnLst>
                          </p:cTn>
                        </p:par>
                        <p:par>
                          <p:cTn fill="hold">
                            <p:stCondLst>
                              <p:cond delay="3500"/>
                            </p:stCondLst>
                            <p:childTnLst>
                              <p:par>
                                <p:cTn fill="hold" nodeType="afterEffect" presetClass="entr" presetID="10" presetSubtype="0">
                                  <p:stCondLst>
                                    <p:cond delay="0"/>
                                  </p:stCondLst>
                                  <p:childTnLst>
                                    <p:set>
                                      <p:cBhvr>
                                        <p:cTn dur="1" fill="hold">
                                          <p:stCondLst>
                                            <p:cond delay="0"/>
                                          </p:stCondLst>
                                        </p:cTn>
                                        <p:tgtEl>
                                          <p:spTgt spid="1680"/>
                                        </p:tgtEl>
                                        <p:attrNameLst>
                                          <p:attrName>style.visibility</p:attrName>
                                        </p:attrNameLst>
                                      </p:cBhvr>
                                      <p:to>
                                        <p:strVal val="visible"/>
                                      </p:to>
                                    </p:set>
                                    <p:animEffect filter="fade" transition="in">
                                      <p:cBhvr>
                                        <p:cTn dur="500"/>
                                        <p:tgtEl>
                                          <p:spTgt spid="1680"/>
                                        </p:tgtEl>
                                      </p:cBhvr>
                                    </p:animEffect>
                                  </p:childTnLst>
                                </p:cTn>
                              </p:par>
                            </p:childTnLst>
                          </p:cTn>
                        </p:par>
                        <p:par>
                          <p:cTn fill="hold">
                            <p:stCondLst>
                              <p:cond delay="4000"/>
                            </p:stCondLst>
                            <p:childTnLst>
                              <p:par>
                                <p:cTn fill="hold" nodeType="afterEffect" presetClass="entr" presetID="10" presetSubtype="0">
                                  <p:stCondLst>
                                    <p:cond delay="0"/>
                                  </p:stCondLst>
                                  <p:childTnLst>
                                    <p:set>
                                      <p:cBhvr>
                                        <p:cTn dur="1" fill="hold">
                                          <p:stCondLst>
                                            <p:cond delay="0"/>
                                          </p:stCondLst>
                                        </p:cTn>
                                        <p:tgtEl>
                                          <p:spTgt spid="1681"/>
                                        </p:tgtEl>
                                        <p:attrNameLst>
                                          <p:attrName>style.visibility</p:attrName>
                                        </p:attrNameLst>
                                      </p:cBhvr>
                                      <p:to>
                                        <p:strVal val="visible"/>
                                      </p:to>
                                    </p:set>
                                    <p:animEffect filter="fade" transition="in">
                                      <p:cBhvr>
                                        <p:cTn dur="500"/>
                                        <p:tgtEl>
                                          <p:spTgt spid="1681"/>
                                        </p:tgtEl>
                                      </p:cBhvr>
                                    </p:animEffect>
                                  </p:childTnLst>
                                </p:cTn>
                              </p:par>
                            </p:childTnLst>
                          </p:cTn>
                        </p:par>
                        <p:par>
                          <p:cTn fill="hold">
                            <p:stCondLst>
                              <p:cond delay="4500"/>
                            </p:stCondLst>
                            <p:childTnLst>
                              <p:par>
                                <p:cTn fill="hold" nodeType="afterEffect" presetClass="entr" presetID="10" presetSubtype="0">
                                  <p:stCondLst>
                                    <p:cond delay="0"/>
                                  </p:stCondLst>
                                  <p:childTnLst>
                                    <p:set>
                                      <p:cBhvr>
                                        <p:cTn dur="1" fill="hold">
                                          <p:stCondLst>
                                            <p:cond delay="0"/>
                                          </p:stCondLst>
                                        </p:cTn>
                                        <p:tgtEl>
                                          <p:spTgt spid="1682"/>
                                        </p:tgtEl>
                                        <p:attrNameLst>
                                          <p:attrName>style.visibility</p:attrName>
                                        </p:attrNameLst>
                                      </p:cBhvr>
                                      <p:to>
                                        <p:strVal val="visible"/>
                                      </p:to>
                                    </p:set>
                                    <p:animEffect filter="fade" transition="in">
                                      <p:cBhvr>
                                        <p:cTn dur="500"/>
                                        <p:tgtEl>
                                          <p:spTgt spid="1682"/>
                                        </p:tgtEl>
                                      </p:cBhvr>
                                    </p:animEffect>
                                  </p:childTnLst>
                                </p:cTn>
                              </p:par>
                            </p:childTnLst>
                          </p:cTn>
                        </p:par>
                        <p:par>
                          <p:cTn fill="hold">
                            <p:stCondLst>
                              <p:cond delay="5000"/>
                            </p:stCondLst>
                            <p:childTnLst>
                              <p:par>
                                <p:cTn fill="hold" nodeType="afterEffect" presetClass="entr" presetID="10" presetSubtype="0">
                                  <p:stCondLst>
                                    <p:cond delay="0"/>
                                  </p:stCondLst>
                                  <p:childTnLst>
                                    <p:set>
                                      <p:cBhvr>
                                        <p:cTn dur="1" fill="hold">
                                          <p:stCondLst>
                                            <p:cond delay="0"/>
                                          </p:stCondLst>
                                        </p:cTn>
                                        <p:tgtEl>
                                          <p:spTgt spid="1683"/>
                                        </p:tgtEl>
                                        <p:attrNameLst>
                                          <p:attrName>style.visibility</p:attrName>
                                        </p:attrNameLst>
                                      </p:cBhvr>
                                      <p:to>
                                        <p:strVal val="visible"/>
                                      </p:to>
                                    </p:set>
                                    <p:animEffect filter="fade" transition="in">
                                      <p:cBhvr>
                                        <p:cTn dur="500"/>
                                        <p:tgtEl>
                                          <p:spTgt spid="1683"/>
                                        </p:tgtEl>
                                      </p:cBhvr>
                                    </p:animEffect>
                                  </p:childTnLst>
                                </p:cTn>
                              </p:par>
                            </p:childTnLst>
                          </p:cTn>
                        </p:par>
                        <p:par>
                          <p:cTn fill="hold">
                            <p:stCondLst>
                              <p:cond delay="5500"/>
                            </p:stCondLst>
                            <p:childTnLst>
                              <p:par>
                                <p:cTn fill="hold" nodeType="after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500"/>
                                        <p:tgtEl>
                                          <p:spTgt spid="1684"/>
                                        </p:tgtEl>
                                      </p:cBhvr>
                                    </p:animEffect>
                                  </p:childTnLst>
                                </p:cTn>
                              </p:par>
                            </p:childTnLst>
                          </p:cTn>
                        </p:par>
                        <p:par>
                          <p:cTn fill="hold">
                            <p:stCondLst>
                              <p:cond delay="6000"/>
                            </p:stCondLst>
                            <p:childTnLst>
                              <p:par>
                                <p:cTn fill="hold" nodeType="afterEffect" presetClass="entr" presetID="10" presetSubtype="0">
                                  <p:stCondLst>
                                    <p:cond delay="0"/>
                                  </p:stCondLst>
                                  <p:childTnLst>
                                    <p:set>
                                      <p:cBhvr>
                                        <p:cTn dur="1" fill="hold">
                                          <p:stCondLst>
                                            <p:cond delay="0"/>
                                          </p:stCondLst>
                                        </p:cTn>
                                        <p:tgtEl>
                                          <p:spTgt spid="1685"/>
                                        </p:tgtEl>
                                        <p:attrNameLst>
                                          <p:attrName>style.visibility</p:attrName>
                                        </p:attrNameLst>
                                      </p:cBhvr>
                                      <p:to>
                                        <p:strVal val="visible"/>
                                      </p:to>
                                    </p:set>
                                    <p:animEffect filter="fade" transition="in">
                                      <p:cBhvr>
                                        <p:cTn dur="500"/>
                                        <p:tgtEl>
                                          <p:spTgt spid="16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6"/>
                                        </p:tgtEl>
                                        <p:attrNameLst>
                                          <p:attrName>style.visibility</p:attrName>
                                        </p:attrNameLst>
                                      </p:cBhvr>
                                      <p:to>
                                        <p:strVal val="visible"/>
                                      </p:to>
                                    </p:set>
                                    <p:animEffect filter="fade" transition="in">
                                      <p:cBhvr>
                                        <p:cTn dur="500"/>
                                        <p:tgtEl>
                                          <p:spTgt spid="1686"/>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687"/>
                                        </p:tgtEl>
                                        <p:attrNameLst>
                                          <p:attrName>style.visibility</p:attrName>
                                        </p:attrNameLst>
                                      </p:cBhvr>
                                      <p:to>
                                        <p:strVal val="visible"/>
                                      </p:to>
                                    </p:set>
                                    <p:animEffect filter="fade" transition="in">
                                      <p:cBhvr>
                                        <p:cTn dur="500"/>
                                        <p:tgtEl>
                                          <p:spTgt spid="1687"/>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500"/>
                                        <p:tgtEl>
                                          <p:spTgt spid="16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2" name="Shape 1692"/>
        <p:cNvGrpSpPr/>
        <p:nvPr/>
      </p:nvGrpSpPr>
      <p:grpSpPr>
        <a:xfrm>
          <a:off x="0" y="0"/>
          <a:ext cx="0" cy="0"/>
          <a:chOff x="0" y="0"/>
          <a:chExt cx="0" cy="0"/>
        </a:xfrm>
      </p:grpSpPr>
      <p:sp>
        <p:nvSpPr>
          <p:cNvPr id="1693" name="Google Shape;1693;p116"/>
          <p:cNvSpPr txBox="1"/>
          <p:nvPr>
            <p:ph type="title"/>
          </p:nvPr>
        </p:nvSpPr>
        <p:spPr>
          <a:xfrm>
            <a:off x="1408109" y="2561960"/>
            <a:ext cx="5102003" cy="664221"/>
          </a:xfrm>
          <a:prstGeom prst="rect">
            <a:avLst/>
          </a:prstGeom>
          <a:noFill/>
          <a:ln>
            <a:noFill/>
          </a:ln>
        </p:spPr>
        <p:txBody>
          <a:bodyPr anchorCtr="0" anchor="ctr" bIns="0" lIns="0" spcFirstLastPara="1" rIns="0" wrap="square" tIns="12700">
            <a:spAutoFit/>
          </a:bodyPr>
          <a:lstStyle/>
          <a:p>
            <a:pPr indent="0" lvl="0" marL="13334" rtl="0" algn="l">
              <a:lnSpc>
                <a:spcPct val="100000"/>
              </a:lnSpc>
              <a:spcBef>
                <a:spcPts val="0"/>
              </a:spcBef>
              <a:spcAft>
                <a:spcPts val="0"/>
              </a:spcAft>
              <a:buClr>
                <a:srgbClr val="00B0F0"/>
              </a:buClr>
              <a:buSzPts val="4235"/>
              <a:buFont typeface="Arial"/>
              <a:buNone/>
            </a:pPr>
            <a:r>
              <a:rPr lang="en-US" sz="4235">
                <a:solidFill>
                  <a:srgbClr val="00B0F0"/>
                </a:solidFill>
                <a:latin typeface="Arial"/>
                <a:ea typeface="Arial"/>
                <a:cs typeface="Arial"/>
                <a:sym typeface="Arial"/>
              </a:rPr>
              <a:t>07</a:t>
            </a:r>
            <a:endParaRPr/>
          </a:p>
        </p:txBody>
      </p:sp>
      <p:sp>
        <p:nvSpPr>
          <p:cNvPr id="1694" name="Google Shape;1694;p116"/>
          <p:cNvSpPr txBox="1"/>
          <p:nvPr>
            <p:ph idx="1" type="body"/>
          </p:nvPr>
        </p:nvSpPr>
        <p:spPr>
          <a:xfrm>
            <a:off x="1323962" y="3706883"/>
            <a:ext cx="6516612" cy="104096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B0F0"/>
              </a:buClr>
              <a:buSzPts val="4235"/>
              <a:buNone/>
            </a:pPr>
            <a:r>
              <a:rPr lang="en-US" sz="4235">
                <a:solidFill>
                  <a:srgbClr val="00B0F0"/>
                </a:solidFill>
                <a:latin typeface="Arial"/>
                <a:ea typeface="Arial"/>
                <a:cs typeface="Arial"/>
                <a:sym typeface="Arial"/>
              </a:rPr>
              <a:t>Trouble Shooting</a:t>
            </a:r>
            <a:endParaRPr sz="4020">
              <a:solidFill>
                <a:srgbClr val="00B0F0"/>
              </a:solidFill>
              <a:latin typeface="Arial"/>
              <a:ea typeface="Arial"/>
              <a:cs typeface="Arial"/>
              <a:sym typeface="Arial"/>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sp>
        <p:nvSpPr>
          <p:cNvPr id="1699" name="Google Shape;1699;p117"/>
          <p:cNvSpPr/>
          <p:nvPr/>
        </p:nvSpPr>
        <p:spPr>
          <a:xfrm rot="10800000">
            <a:off x="465894" y="1427588"/>
            <a:ext cx="3137274" cy="475001"/>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0" name="Google Shape;1700;p117"/>
          <p:cNvSpPr txBox="1"/>
          <p:nvPr/>
        </p:nvSpPr>
        <p:spPr>
          <a:xfrm>
            <a:off x="335267" y="2179876"/>
            <a:ext cx="11100176" cy="4524315"/>
          </a:xfrm>
          <a:prstGeom prst="rect">
            <a:avLst/>
          </a:prstGeom>
          <a:noFill/>
          <a:ln>
            <a:noFill/>
          </a:ln>
        </p:spPr>
        <p:txBody>
          <a:bodyPr anchorCtr="0" anchor="t" bIns="45700" lIns="91425" spcFirstLastPara="1" rIns="91425" wrap="square" tIns="45700">
            <a:spAutoFit/>
          </a:bodyPr>
          <a:lstStyle/>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Fault phenomenon：</a:t>
            </a:r>
            <a:endParaRPr b="1"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Light source is too weak;</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 Dirty cuvette.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Causes：</a:t>
            </a:r>
            <a:endParaRPr b="1"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The interior /exterior of cuvettes are dirty, such as liquid overflow from  reaction disk to cuvettes;</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Cuvettes damaged;</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AD resistance configuration too low;</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Lamp aging or damaged.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Solution：</a:t>
            </a:r>
            <a:endParaRPr b="1"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the interior /exterior surface of </a:t>
            </a:r>
            <a:r>
              <a:rPr lang="en-US" sz="1800">
                <a:solidFill>
                  <a:srgbClr val="FF0000"/>
                </a:solidFill>
                <a:latin typeface="Arial"/>
                <a:ea typeface="Arial"/>
                <a:cs typeface="Arial"/>
                <a:sym typeface="Arial"/>
              </a:rPr>
              <a:t>cuvette</a:t>
            </a:r>
            <a:r>
              <a:rPr lang="en-US" sz="1800">
                <a:solidFill>
                  <a:schemeClr val="dk1"/>
                </a:solidFill>
                <a:latin typeface="Arial"/>
                <a:ea typeface="Arial"/>
                <a:cs typeface="Arial"/>
                <a:sym typeface="Arial"/>
              </a:rPr>
              <a:t>,  do the cleaning if cuvettes are dirty;</a:t>
            </a:r>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whether there is  any liquid dropping from cleaning needles or liquid overflow from the reaction disk, and ensure that </a:t>
            </a:r>
            <a:r>
              <a:rPr lang="en-US" sz="1800">
                <a:solidFill>
                  <a:srgbClr val="FF0000"/>
                </a:solidFill>
                <a:latin typeface="Arial"/>
                <a:ea typeface="Arial"/>
                <a:cs typeface="Arial"/>
                <a:sym typeface="Arial"/>
              </a:rPr>
              <a:t>wash station </a:t>
            </a:r>
            <a:r>
              <a:rPr lang="en-US" sz="1800">
                <a:solidFill>
                  <a:schemeClr val="dk1"/>
                </a:solidFill>
                <a:latin typeface="Arial"/>
                <a:ea typeface="Arial"/>
                <a:cs typeface="Arial"/>
                <a:sym typeface="Arial"/>
              </a:rPr>
              <a:t>injection and drainage are normal;</a:t>
            </a:r>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If AD value is too low, configure the resistance value according to debugging process. If the configuration is not successful, light source is defective, replace it.</a:t>
            </a:r>
            <a:endParaRPr/>
          </a:p>
        </p:txBody>
      </p:sp>
      <p:sp>
        <p:nvSpPr>
          <p:cNvPr id="1701" name="Google Shape;1701;p117"/>
          <p:cNvSpPr txBox="1"/>
          <p:nvPr/>
        </p:nvSpPr>
        <p:spPr>
          <a:xfrm>
            <a:off x="465894" y="1440982"/>
            <a:ext cx="3137275" cy="4619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Too weak light source</a:t>
            </a:r>
            <a:endParaRPr/>
          </a:p>
        </p:txBody>
      </p:sp>
      <p:sp>
        <p:nvSpPr>
          <p:cNvPr id="1702" name="Google Shape;1702;p117"/>
          <p:cNvSpPr txBox="1"/>
          <p:nvPr/>
        </p:nvSpPr>
        <p:spPr>
          <a:xfrm>
            <a:off x="9174103" y="360454"/>
            <a:ext cx="310992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Trouble Shooting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0"/>
                                        </p:tgtEl>
                                        <p:attrNameLst>
                                          <p:attrName>style.visibility</p:attrName>
                                        </p:attrNameLst>
                                      </p:cBhvr>
                                      <p:to>
                                        <p:strVal val="visible"/>
                                      </p:to>
                                    </p:set>
                                    <p:animEffect filter="fade" transition="in">
                                      <p:cBhvr>
                                        <p:cTn dur="500"/>
                                        <p:tgtEl>
                                          <p:spTgt spid="17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7" name="Shape 1707"/>
        <p:cNvGrpSpPr/>
        <p:nvPr/>
      </p:nvGrpSpPr>
      <p:grpSpPr>
        <a:xfrm>
          <a:off x="0" y="0"/>
          <a:ext cx="0" cy="0"/>
          <a:chOff x="0" y="0"/>
          <a:chExt cx="0" cy="0"/>
        </a:xfrm>
      </p:grpSpPr>
      <p:sp>
        <p:nvSpPr>
          <p:cNvPr id="1708" name="Google Shape;1708;p118"/>
          <p:cNvSpPr/>
          <p:nvPr/>
        </p:nvSpPr>
        <p:spPr>
          <a:xfrm rot="10800000">
            <a:off x="463637" y="1508421"/>
            <a:ext cx="3192879" cy="475001"/>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09" name="Google Shape;1709;p118"/>
          <p:cNvSpPr txBox="1"/>
          <p:nvPr/>
        </p:nvSpPr>
        <p:spPr>
          <a:xfrm>
            <a:off x="320784" y="2339599"/>
            <a:ext cx="10679574" cy="406265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 </a:t>
            </a:r>
            <a:r>
              <a:rPr b="1" lang="en-US" sz="2000">
                <a:solidFill>
                  <a:schemeClr val="dk1"/>
                </a:solidFill>
                <a:latin typeface="Arial"/>
                <a:ea typeface="Arial"/>
                <a:cs typeface="Arial"/>
                <a:sym typeface="Arial"/>
              </a:rPr>
              <a:t>Fault phenomenon：</a:t>
            </a:r>
            <a:endParaRPr b="1" sz="20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Cuvette blank test out of range;</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Light source intensity is too high.</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Causes:</a:t>
            </a:r>
            <a:endParaRPr b="1"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Cuvette damaged;</a:t>
            </a:r>
            <a:endParaRPr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AD resistance configuration too high;</a:t>
            </a:r>
            <a:endParaRPr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Lamp aging or damaged.</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Solution：</a:t>
            </a:r>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If cuvette damaged, replace it;</a:t>
            </a:r>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If light source configuration is too high, reconfigure the AD value according to the debugging process;</a:t>
            </a:r>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If AD value cannot be configured, and AD value of some channels exceeds 32000, then lamp is aging, replace the lamp.</a:t>
            </a:r>
            <a:endParaRPr sz="1800">
              <a:solidFill>
                <a:schemeClr val="dk1"/>
              </a:solidFill>
              <a:latin typeface="Arial"/>
              <a:ea typeface="Arial"/>
              <a:cs typeface="Arial"/>
              <a:sym typeface="Arial"/>
            </a:endParaRPr>
          </a:p>
        </p:txBody>
      </p:sp>
      <p:sp>
        <p:nvSpPr>
          <p:cNvPr id="1710" name="Google Shape;1710;p118"/>
          <p:cNvSpPr txBox="1"/>
          <p:nvPr/>
        </p:nvSpPr>
        <p:spPr>
          <a:xfrm>
            <a:off x="449572" y="1536554"/>
            <a:ext cx="3192879" cy="4619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Too bright light source</a:t>
            </a:r>
            <a:endParaRPr/>
          </a:p>
        </p:txBody>
      </p:sp>
      <p:sp>
        <p:nvSpPr>
          <p:cNvPr id="1711" name="Google Shape;1711;p118"/>
          <p:cNvSpPr txBox="1"/>
          <p:nvPr/>
        </p:nvSpPr>
        <p:spPr>
          <a:xfrm>
            <a:off x="9174103" y="360454"/>
            <a:ext cx="310992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Trouble Shooting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09"/>
                                        </p:tgtEl>
                                        <p:attrNameLst>
                                          <p:attrName>style.visibility</p:attrName>
                                        </p:attrNameLst>
                                      </p:cBhvr>
                                      <p:to>
                                        <p:strVal val="visible"/>
                                      </p:to>
                                    </p:set>
                                    <p:animEffect filter="fade" transition="in">
                                      <p:cBhvr>
                                        <p:cTn dur="500"/>
                                        <p:tgtEl>
                                          <p:spTgt spid="170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6" name="Shape 1716"/>
        <p:cNvGrpSpPr/>
        <p:nvPr/>
      </p:nvGrpSpPr>
      <p:grpSpPr>
        <a:xfrm>
          <a:off x="0" y="0"/>
          <a:ext cx="0" cy="0"/>
          <a:chOff x="0" y="0"/>
          <a:chExt cx="0" cy="0"/>
        </a:xfrm>
      </p:grpSpPr>
      <p:sp>
        <p:nvSpPr>
          <p:cNvPr id="1717" name="Google Shape;1717;p119"/>
          <p:cNvSpPr/>
          <p:nvPr/>
        </p:nvSpPr>
        <p:spPr>
          <a:xfrm rot="10800000">
            <a:off x="728792" y="1623611"/>
            <a:ext cx="9427585" cy="523157"/>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18" name="Google Shape;1718;p119"/>
          <p:cNvSpPr txBox="1"/>
          <p:nvPr/>
        </p:nvSpPr>
        <p:spPr>
          <a:xfrm>
            <a:off x="717906" y="2426353"/>
            <a:ext cx="10150656" cy="4247317"/>
          </a:xfrm>
          <a:prstGeom prst="rect">
            <a:avLst/>
          </a:prstGeom>
          <a:noFill/>
          <a:ln>
            <a:noFill/>
          </a:ln>
        </p:spPr>
        <p:txBody>
          <a:bodyPr anchorCtr="0" anchor="t" bIns="45700" lIns="91425" spcFirstLastPara="1" rIns="91425" wrap="square" tIns="45700">
            <a:spAutoFit/>
          </a:bodyPr>
          <a:lstStyle/>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Fault phenomenon：</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Insufficient reagents or samples.</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Causes:</a:t>
            </a:r>
            <a:endParaRPr b="1"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Liquid drop hanging on sampling probe;</a:t>
            </a:r>
            <a:endParaRPr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The sampling probe is stuck;</a:t>
            </a:r>
            <a:endParaRPr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Liquid level detection board defective.</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Solution:</a:t>
            </a:r>
            <a:endParaRPr b="1"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If the sampling probe is filled with water, ensure the tightness for the tubing of sampling probe, dry the probe by cotton swab, then assemble it back;</a:t>
            </a:r>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Replace the </a:t>
            </a:r>
            <a:r>
              <a:rPr lang="en-US" sz="1800">
                <a:solidFill>
                  <a:srgbClr val="FF0000"/>
                </a:solidFill>
                <a:latin typeface="Arial"/>
                <a:ea typeface="Arial"/>
                <a:cs typeface="Arial"/>
                <a:sym typeface="Arial"/>
              </a:rPr>
              <a:t>sampling probe</a:t>
            </a:r>
            <a:r>
              <a:rPr lang="en-US" sz="1800">
                <a:solidFill>
                  <a:schemeClr val="dk1"/>
                </a:solidFill>
                <a:latin typeface="Arial"/>
                <a:ea typeface="Arial"/>
                <a:cs typeface="Arial"/>
                <a:sym typeface="Arial"/>
              </a:rPr>
              <a:t>. If the fault phenomenon</a:t>
            </a:r>
            <a:r>
              <a:rPr b="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disappears, then the problem from the sampling probe . Replace it;</a:t>
            </a:r>
            <a:endParaRPr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Replace the </a:t>
            </a:r>
            <a:r>
              <a:rPr lang="en-US" sz="1800">
                <a:solidFill>
                  <a:srgbClr val="FF0000"/>
                </a:solidFill>
                <a:latin typeface="Arial"/>
                <a:ea typeface="Arial"/>
                <a:cs typeface="Arial"/>
                <a:sym typeface="Arial"/>
              </a:rPr>
              <a:t>liquid level detection board</a:t>
            </a:r>
            <a:r>
              <a:rPr lang="en-US" sz="1800">
                <a:solidFill>
                  <a:schemeClr val="dk1"/>
                </a:solidFill>
                <a:latin typeface="Arial"/>
                <a:ea typeface="Arial"/>
                <a:cs typeface="Arial"/>
                <a:sym typeface="Arial"/>
              </a:rPr>
              <a:t>. If the fault phenomenon</a:t>
            </a:r>
            <a:r>
              <a:rPr b="1" lang="en-US" sz="1800">
                <a:solidFill>
                  <a:schemeClr val="dk1"/>
                </a:solidFill>
                <a:latin typeface="Arial"/>
                <a:ea typeface="Arial"/>
                <a:cs typeface="Arial"/>
                <a:sym typeface="Arial"/>
              </a:rPr>
              <a:t> </a:t>
            </a:r>
            <a:r>
              <a:rPr lang="en-US" sz="1800">
                <a:solidFill>
                  <a:schemeClr val="dk1"/>
                </a:solidFill>
                <a:latin typeface="Arial"/>
                <a:ea typeface="Arial"/>
                <a:cs typeface="Arial"/>
                <a:sym typeface="Arial"/>
              </a:rPr>
              <a:t>disappears , then the problem from the liquid level detection board. Replace it.</a:t>
            </a:r>
            <a:endParaRPr sz="1800">
              <a:solidFill>
                <a:schemeClr val="dk1"/>
              </a:solidFill>
              <a:latin typeface="Arial"/>
              <a:ea typeface="Arial"/>
              <a:cs typeface="Arial"/>
              <a:sym typeface="Arial"/>
            </a:endParaRPr>
          </a:p>
        </p:txBody>
      </p:sp>
      <p:sp>
        <p:nvSpPr>
          <p:cNvPr id="1719" name="Google Shape;1719;p119"/>
          <p:cNvSpPr txBox="1"/>
          <p:nvPr/>
        </p:nvSpPr>
        <p:spPr>
          <a:xfrm>
            <a:off x="728792" y="1623611"/>
            <a:ext cx="9532808"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Liquid level detection issue (Probe touch the bottom of bottle / cuvette)</a:t>
            </a:r>
            <a:endParaRPr/>
          </a:p>
        </p:txBody>
      </p:sp>
      <p:sp>
        <p:nvSpPr>
          <p:cNvPr id="1720" name="Google Shape;1720;p119"/>
          <p:cNvSpPr txBox="1"/>
          <p:nvPr/>
        </p:nvSpPr>
        <p:spPr>
          <a:xfrm>
            <a:off x="9174103" y="360454"/>
            <a:ext cx="310992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Trouble Shooting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18"/>
                                        </p:tgtEl>
                                        <p:attrNameLst>
                                          <p:attrName>style.visibility</p:attrName>
                                        </p:attrNameLst>
                                      </p:cBhvr>
                                      <p:to>
                                        <p:strVal val="visible"/>
                                      </p:to>
                                    </p:set>
                                    <p:animEffect filter="fade" transition="in">
                                      <p:cBhvr>
                                        <p:cTn dur="500"/>
                                        <p:tgtEl>
                                          <p:spTgt spid="17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2" name="Shape 262"/>
        <p:cNvGrpSpPr/>
        <p:nvPr/>
      </p:nvGrpSpPr>
      <p:grpSpPr>
        <a:xfrm>
          <a:off x="0" y="0"/>
          <a:ext cx="0" cy="0"/>
          <a:chOff x="0" y="0"/>
          <a:chExt cx="0" cy="0"/>
        </a:xfrm>
      </p:grpSpPr>
      <p:sp>
        <p:nvSpPr>
          <p:cNvPr id="263" name="Google Shape;263;p12"/>
          <p:cNvSpPr/>
          <p:nvPr/>
        </p:nvSpPr>
        <p:spPr>
          <a:xfrm>
            <a:off x="4966663" y="2051956"/>
            <a:ext cx="6706164" cy="3610219"/>
          </a:xfrm>
          <a:prstGeom prst="rect">
            <a:avLst/>
          </a:prstGeom>
          <a:noFill/>
          <a:ln>
            <a:noFill/>
          </a:ln>
        </p:spPr>
        <p:txBody>
          <a:bodyPr anchorCtr="0" anchor="t" bIns="45700" lIns="91425" spcFirstLastPara="1" rIns="91425" wrap="square" tIns="45700">
            <a:spAutoFit/>
          </a:bodyPr>
          <a:lstStyle/>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Basic Principle : Colorimetric assay ; turbidimetry</a:t>
            </a:r>
            <a:endParaRPr sz="1904">
              <a:solidFill>
                <a:schemeClr val="dk1"/>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Test Method : End-point assay, Fixed time assay  </a:t>
            </a:r>
            <a:endParaRPr/>
          </a:p>
          <a:p>
            <a:pPr indent="0" lvl="0" marL="0" marR="0" rtl="0" algn="l">
              <a:lnSpc>
                <a:spcPct val="150000"/>
              </a:lnSpc>
              <a:spcBef>
                <a:spcPts val="0"/>
              </a:spcBef>
              <a:spcAft>
                <a:spcPts val="0"/>
              </a:spcAft>
              <a:buNone/>
            </a:pPr>
            <a:r>
              <a:rPr lang="en-US" sz="1904">
                <a:solidFill>
                  <a:schemeClr val="dk1"/>
                </a:solidFill>
                <a:latin typeface="Arial"/>
                <a:ea typeface="Arial"/>
                <a:cs typeface="Arial"/>
                <a:sym typeface="Arial"/>
              </a:rPr>
              <a:t>      Kinetic assay(rate assay)</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Software operation : Win 10</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Dimension(mm) : 710mm*705mm*635mm </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Weight : ＜75kg</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Power Supply : 100-240V, 50/60HZ</a:t>
            </a:r>
            <a:endParaRPr/>
          </a:p>
          <a:p>
            <a:pPr indent="-302260" lvl="0" marL="302260" marR="0" rtl="0" algn="l">
              <a:lnSpc>
                <a:spcPct val="150000"/>
              </a:lnSpc>
              <a:spcBef>
                <a:spcPts val="0"/>
              </a:spcBef>
              <a:spcAft>
                <a:spcPts val="0"/>
              </a:spcAft>
              <a:buClr>
                <a:schemeClr val="dk1"/>
              </a:buClr>
              <a:buSzPts val="1904"/>
              <a:buFont typeface="Noto Sans Symbols"/>
              <a:buChar char="●"/>
            </a:pPr>
            <a:r>
              <a:rPr lang="en-US" sz="1904">
                <a:solidFill>
                  <a:schemeClr val="dk1"/>
                </a:solidFill>
                <a:latin typeface="Arial"/>
                <a:ea typeface="Arial"/>
                <a:cs typeface="Arial"/>
                <a:sym typeface="Arial"/>
              </a:rPr>
              <a:t>Power：&lt;500VA</a:t>
            </a:r>
            <a:endParaRPr/>
          </a:p>
        </p:txBody>
      </p:sp>
      <p:pic>
        <p:nvPicPr>
          <p:cNvPr descr="E-37" id="264" name="Google Shape;264;p12"/>
          <p:cNvPicPr preferRelativeResize="0"/>
          <p:nvPr/>
        </p:nvPicPr>
        <p:blipFill rotWithShape="1">
          <a:blip r:embed="rId3">
            <a:alphaModFix/>
          </a:blip>
          <a:srcRect b="0" l="0" r="0" t="0"/>
          <a:stretch/>
        </p:blipFill>
        <p:spPr>
          <a:xfrm>
            <a:off x="519174" y="1839272"/>
            <a:ext cx="4368162" cy="3536918"/>
          </a:xfrm>
          <a:prstGeom prst="rect">
            <a:avLst/>
          </a:prstGeom>
          <a:noFill/>
          <a:ln>
            <a:noFill/>
          </a:ln>
        </p:spPr>
      </p:pic>
      <p:sp>
        <p:nvSpPr>
          <p:cNvPr id="265" name="Google Shape;265;p12"/>
          <p:cNvSpPr/>
          <p:nvPr/>
        </p:nvSpPr>
        <p:spPr>
          <a:xfrm rot="10800000">
            <a:off x="394401" y="1297855"/>
            <a:ext cx="1528329" cy="502757"/>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chemeClr val="lt1"/>
              </a:solidFill>
              <a:latin typeface="Arial"/>
              <a:ea typeface="Arial"/>
              <a:cs typeface="Arial"/>
              <a:sym typeface="Arial"/>
            </a:endParaRPr>
          </a:p>
        </p:txBody>
      </p:sp>
      <p:sp>
        <p:nvSpPr>
          <p:cNvPr id="266" name="Google Shape;266;p12"/>
          <p:cNvSpPr/>
          <p:nvPr/>
        </p:nvSpPr>
        <p:spPr>
          <a:xfrm>
            <a:off x="394403" y="1338177"/>
            <a:ext cx="1528331" cy="417743"/>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lang="en-US" sz="2540">
                <a:solidFill>
                  <a:srgbClr val="FFFFFF"/>
                </a:solidFill>
                <a:latin typeface="Arial"/>
                <a:ea typeface="Arial"/>
                <a:cs typeface="Arial"/>
                <a:sym typeface="Arial"/>
              </a:rPr>
              <a:t>Overview</a:t>
            </a:r>
            <a:endParaRPr/>
          </a:p>
        </p:txBody>
      </p:sp>
      <p:sp>
        <p:nvSpPr>
          <p:cNvPr id="267" name="Google Shape;267;p12"/>
          <p:cNvSpPr txBox="1"/>
          <p:nvPr/>
        </p:nvSpPr>
        <p:spPr>
          <a:xfrm>
            <a:off x="10175183" y="336013"/>
            <a:ext cx="1639737"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Overview</a:t>
            </a:r>
            <a:endParaRPr sz="2400">
              <a:solidFill>
                <a:schemeClr val="lt1"/>
              </a:solidFill>
              <a:latin typeface="Arial"/>
              <a:ea typeface="Arial"/>
              <a:cs typeface="Arial"/>
              <a:sym typeface="Arial"/>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5" name="Shape 1725"/>
        <p:cNvGrpSpPr/>
        <p:nvPr/>
      </p:nvGrpSpPr>
      <p:grpSpPr>
        <a:xfrm>
          <a:off x="0" y="0"/>
          <a:ext cx="0" cy="0"/>
          <a:chOff x="0" y="0"/>
          <a:chExt cx="0" cy="0"/>
        </a:xfrm>
      </p:grpSpPr>
      <p:sp>
        <p:nvSpPr>
          <p:cNvPr id="1726" name="Google Shape;1726;p120"/>
          <p:cNvSpPr/>
          <p:nvPr/>
        </p:nvSpPr>
        <p:spPr>
          <a:xfrm rot="10800000">
            <a:off x="347663" y="1278926"/>
            <a:ext cx="2447384" cy="477965"/>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27" name="Google Shape;1727;p120"/>
          <p:cNvSpPr txBox="1"/>
          <p:nvPr/>
        </p:nvSpPr>
        <p:spPr>
          <a:xfrm>
            <a:off x="181583" y="1959969"/>
            <a:ext cx="11379043" cy="4801314"/>
          </a:xfrm>
          <a:prstGeom prst="rect">
            <a:avLst/>
          </a:prstGeom>
          <a:noFill/>
          <a:ln>
            <a:noFill/>
          </a:ln>
        </p:spPr>
        <p:txBody>
          <a:bodyPr anchorCtr="0" anchor="t" bIns="45700" lIns="91425" spcFirstLastPara="1" rIns="91425" wrap="square" tIns="45700">
            <a:spAutoFit/>
          </a:bodyPr>
          <a:lstStyle/>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Fault phenomenon：</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Reagent/sample probe collided in vertical direction.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Causes :</a:t>
            </a:r>
            <a:endParaRPr b="1"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1. The reagent/sample probe is not above the wash pool before start up, the movement is blocked;</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2. Insufficient reagents, samples, and acid &amp; alkali cleaning solutions;</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3. Reagent/sample probe stuck in probe sleeve;</a:t>
            </a:r>
            <a:endParaRPr sz="1800">
              <a:solidFill>
                <a:schemeClr val="dk1"/>
              </a:solidFill>
              <a:latin typeface="Arial"/>
              <a:ea typeface="Arial"/>
              <a:cs typeface="Arial"/>
              <a:sym typeface="Arial"/>
            </a:endParaRPr>
          </a:p>
          <a:p>
            <a:pPr indent="0" lvl="0" marL="0" marR="0" rtl="0" algn="l">
              <a:spcBef>
                <a:spcPts val="0"/>
              </a:spcBef>
              <a:spcAft>
                <a:spcPts val="0"/>
              </a:spcAft>
              <a:buNone/>
            </a:pPr>
            <a:r>
              <a:rPr lang="en-US" sz="1800">
                <a:solidFill>
                  <a:schemeClr val="dk1"/>
                </a:solidFill>
                <a:latin typeface="Arial"/>
                <a:ea typeface="Arial"/>
                <a:cs typeface="Arial"/>
                <a:sym typeface="Arial"/>
              </a:rPr>
              <a:t>4. Signal transmission error due to abnormal power supply.</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Solution:</a:t>
            </a:r>
            <a:endParaRPr b="1"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if the collision caused by insufficient reagents/samples. If yes, replace the reagents/samples and refresh software status/re-enter the reagent information；</a:t>
            </a:r>
            <a:endParaRPr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If reagent/sample probe  movement is blocked, shut down analyzer, move the probe above the wash pool, and restart the analyzer；</a:t>
            </a:r>
            <a:endParaRPr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If the reagent/sample probe stuck in probe sleeve, readjust the position of the sliding sleeve , clean rusty spot from the surface of the probe；</a:t>
            </a:r>
            <a:endParaRPr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Turn off the machine, move the reagent/sample probe and stirrer above the wash pool, and restart the analyzer.</a:t>
            </a:r>
            <a:endParaRPr sz="1800">
              <a:solidFill>
                <a:schemeClr val="dk1"/>
              </a:solidFill>
              <a:latin typeface="Arial"/>
              <a:ea typeface="Arial"/>
              <a:cs typeface="Arial"/>
              <a:sym typeface="Arial"/>
            </a:endParaRPr>
          </a:p>
        </p:txBody>
      </p:sp>
      <p:sp>
        <p:nvSpPr>
          <p:cNvPr id="1728" name="Google Shape;1728;p120"/>
          <p:cNvSpPr txBox="1"/>
          <p:nvPr/>
        </p:nvSpPr>
        <p:spPr>
          <a:xfrm>
            <a:off x="347663" y="1305132"/>
            <a:ext cx="2275613" cy="4619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Needle collision</a:t>
            </a:r>
            <a:endParaRPr/>
          </a:p>
        </p:txBody>
      </p:sp>
      <p:sp>
        <p:nvSpPr>
          <p:cNvPr id="1729" name="Google Shape;1729;p120"/>
          <p:cNvSpPr txBox="1"/>
          <p:nvPr/>
        </p:nvSpPr>
        <p:spPr>
          <a:xfrm>
            <a:off x="9174103" y="360454"/>
            <a:ext cx="310992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Trouble Shooting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27"/>
                                        </p:tgtEl>
                                        <p:attrNameLst>
                                          <p:attrName>style.visibility</p:attrName>
                                        </p:attrNameLst>
                                      </p:cBhvr>
                                      <p:to>
                                        <p:strVal val="visible"/>
                                      </p:to>
                                    </p:set>
                                    <p:animEffect filter="fade" transition="in">
                                      <p:cBhvr>
                                        <p:cTn dur="500"/>
                                        <p:tgtEl>
                                          <p:spTgt spid="17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sp>
        <p:nvSpPr>
          <p:cNvPr id="1735" name="Google Shape;1735;p121"/>
          <p:cNvSpPr/>
          <p:nvPr/>
        </p:nvSpPr>
        <p:spPr>
          <a:xfrm rot="10800000">
            <a:off x="1033553" y="1651072"/>
            <a:ext cx="3285446" cy="543634"/>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36" name="Google Shape;1736;p121"/>
          <p:cNvSpPr txBox="1"/>
          <p:nvPr/>
        </p:nvSpPr>
        <p:spPr>
          <a:xfrm>
            <a:off x="1033553" y="2452835"/>
            <a:ext cx="10238604" cy="3416320"/>
          </a:xfrm>
          <a:prstGeom prst="rect">
            <a:avLst/>
          </a:prstGeom>
          <a:noFill/>
          <a:ln>
            <a:noFill/>
          </a:ln>
        </p:spPr>
        <p:txBody>
          <a:bodyPr anchorCtr="0" anchor="t" bIns="45700" lIns="91425" spcFirstLastPara="1" rIns="91425" wrap="square" tIns="45700">
            <a:spAutoFit/>
          </a:bodyPr>
          <a:lstStyle/>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Cause:</a:t>
            </a:r>
            <a:endParaRPr b="1"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There is crystals inside the tube of cleaning needles, and aspirating needles is blocked;</a:t>
            </a:r>
            <a:endParaRPr sz="1800">
              <a:solidFill>
                <a:schemeClr val="dk1"/>
              </a:solidFill>
              <a:latin typeface="Arial"/>
              <a:ea typeface="Arial"/>
              <a:cs typeface="Arial"/>
              <a:sym typeface="Arial"/>
            </a:endParaRPr>
          </a:p>
          <a:p>
            <a:pPr indent="-362585" lvl="0" marL="362585" marR="0" rtl="0" algn="l">
              <a:spcBef>
                <a:spcPts val="0"/>
              </a:spcBef>
              <a:spcAft>
                <a:spcPts val="0"/>
              </a:spcAft>
              <a:buClr>
                <a:srgbClr val="FF0000"/>
              </a:buClr>
              <a:buSzPts val="1800"/>
              <a:buFont typeface="Arial"/>
              <a:buAutoNum type="arabicPeriod"/>
            </a:pPr>
            <a:r>
              <a:rPr lang="en-US" sz="1800">
                <a:solidFill>
                  <a:srgbClr val="FF0000"/>
                </a:solidFill>
                <a:latin typeface="Arial"/>
                <a:ea typeface="Arial"/>
                <a:cs typeface="Arial"/>
                <a:sym typeface="Arial"/>
              </a:rPr>
              <a:t>Fluid confluence module leaking or blocked;</a:t>
            </a:r>
            <a:endParaRPr sz="1800">
              <a:solidFill>
                <a:srgbClr val="FF0000"/>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Too much liquid injected from cleaning needles;</a:t>
            </a:r>
            <a:endParaRPr/>
          </a:p>
          <a:p>
            <a:pPr indent="-362585" lvl="0" marL="362585" marR="0" rtl="0" algn="l">
              <a:spcBef>
                <a:spcPts val="0"/>
              </a:spcBef>
              <a:spcAft>
                <a:spcPts val="0"/>
              </a:spcAft>
              <a:buClr>
                <a:srgbClr val="FF0000"/>
              </a:buClr>
              <a:buSzPts val="1800"/>
              <a:buFont typeface="Arial"/>
              <a:buAutoNum type="arabicPeriod"/>
            </a:pPr>
            <a:r>
              <a:rPr lang="en-US" sz="1800">
                <a:solidFill>
                  <a:srgbClr val="FF0000"/>
                </a:solidFill>
                <a:latin typeface="Arial"/>
                <a:ea typeface="Arial"/>
                <a:cs typeface="Arial"/>
                <a:sym typeface="Arial"/>
              </a:rPr>
              <a:t>Suction pump damaged.</a:t>
            </a:r>
            <a:endParaRPr/>
          </a:p>
          <a:p>
            <a:pPr indent="0" lvl="0" marL="0" marR="0" rtl="0" algn="l">
              <a:spcBef>
                <a:spcPts val="0"/>
              </a:spcBef>
              <a:spcAft>
                <a:spcPts val="0"/>
              </a:spcAft>
              <a:buNone/>
            </a:pPr>
            <a:r>
              <a:t/>
            </a:r>
            <a:endParaRPr sz="1800">
              <a:solidFill>
                <a:srgbClr val="FF0000"/>
              </a:solidFill>
              <a:latin typeface="Arial"/>
              <a:ea typeface="Arial"/>
              <a:cs typeface="Arial"/>
              <a:sym typeface="Arial"/>
            </a:endParaRPr>
          </a:p>
          <a:p>
            <a:pPr indent="-302260" lvl="0" marL="302260" marR="0" rtl="0" algn="l">
              <a:spcBef>
                <a:spcPts val="0"/>
              </a:spcBef>
              <a:spcAft>
                <a:spcPts val="0"/>
              </a:spcAft>
              <a:buClr>
                <a:schemeClr val="dk1"/>
              </a:buClr>
              <a:buSzPts val="1800"/>
              <a:buFont typeface="Noto Sans Symbols"/>
              <a:buChar char="◆"/>
            </a:pPr>
            <a:r>
              <a:rPr b="1" lang="en-US" sz="1800">
                <a:solidFill>
                  <a:schemeClr val="dk1"/>
                </a:solidFill>
                <a:latin typeface="Arial"/>
                <a:ea typeface="Arial"/>
                <a:cs typeface="Arial"/>
                <a:sym typeface="Arial"/>
              </a:rPr>
              <a:t>Solution:</a:t>
            </a:r>
            <a:endParaRPr b="1"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 the cleaning needle(Wash station), check whether the fluid </a:t>
            </a:r>
            <a:r>
              <a:rPr lang="en-US" sz="1800">
                <a:solidFill>
                  <a:srgbClr val="FF0000"/>
                </a:solidFill>
                <a:latin typeface="Arial"/>
                <a:ea typeface="Arial"/>
                <a:cs typeface="Arial"/>
                <a:sym typeface="Arial"/>
              </a:rPr>
              <a:t>confluence module</a:t>
            </a:r>
            <a:r>
              <a:rPr lang="en-US" sz="1800">
                <a:solidFill>
                  <a:schemeClr val="dk1"/>
                </a:solidFill>
                <a:latin typeface="Arial"/>
                <a:ea typeface="Arial"/>
                <a:cs typeface="Arial"/>
                <a:sym typeface="Arial"/>
              </a:rPr>
              <a:t> is blocked;</a:t>
            </a:r>
            <a:endParaRPr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Enter debugging interface of software, execute the combined cleaning command, confirm the liquid flow speed from output side of cleaning needle;</a:t>
            </a:r>
            <a:endParaRPr sz="1800">
              <a:solidFill>
                <a:schemeClr val="dk1"/>
              </a:solidFill>
              <a:latin typeface="Arial"/>
              <a:ea typeface="Arial"/>
              <a:cs typeface="Arial"/>
              <a:sym typeface="Arial"/>
            </a:endParaRPr>
          </a:p>
          <a:p>
            <a:pPr indent="-362585" lvl="0" marL="362585" marR="0" rtl="0" algn="just">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whether the </a:t>
            </a:r>
            <a:r>
              <a:rPr lang="en-US" sz="1800">
                <a:solidFill>
                  <a:srgbClr val="FF0000"/>
                </a:solidFill>
                <a:latin typeface="Arial"/>
                <a:ea typeface="Arial"/>
                <a:cs typeface="Arial"/>
                <a:sym typeface="Arial"/>
              </a:rPr>
              <a:t>suction pump </a:t>
            </a:r>
            <a:r>
              <a:rPr lang="en-US" sz="1800">
                <a:solidFill>
                  <a:schemeClr val="dk1"/>
                </a:solidFill>
                <a:latin typeface="Arial"/>
                <a:ea typeface="Arial"/>
                <a:cs typeface="Arial"/>
                <a:sym typeface="Arial"/>
              </a:rPr>
              <a:t>works normally or not. If the </a:t>
            </a:r>
            <a:r>
              <a:rPr lang="en-US" sz="1800">
                <a:solidFill>
                  <a:srgbClr val="FF0000"/>
                </a:solidFill>
                <a:latin typeface="Arial"/>
                <a:ea typeface="Arial"/>
                <a:cs typeface="Arial"/>
                <a:sym typeface="Arial"/>
              </a:rPr>
              <a:t>suction pump </a:t>
            </a:r>
            <a:r>
              <a:rPr lang="en-US" sz="1800">
                <a:solidFill>
                  <a:schemeClr val="dk1"/>
                </a:solidFill>
                <a:latin typeface="Arial"/>
                <a:ea typeface="Arial"/>
                <a:cs typeface="Arial"/>
                <a:sym typeface="Arial"/>
              </a:rPr>
              <a:t> damaged, liquid will drop from cleaning needle.</a:t>
            </a:r>
            <a:endParaRPr sz="1800">
              <a:solidFill>
                <a:schemeClr val="dk1"/>
              </a:solidFill>
              <a:latin typeface="Arial"/>
              <a:ea typeface="Arial"/>
              <a:cs typeface="Arial"/>
              <a:sym typeface="Arial"/>
            </a:endParaRPr>
          </a:p>
        </p:txBody>
      </p:sp>
      <p:sp>
        <p:nvSpPr>
          <p:cNvPr id="1737" name="Google Shape;1737;p121"/>
          <p:cNvSpPr txBox="1"/>
          <p:nvPr/>
        </p:nvSpPr>
        <p:spPr>
          <a:xfrm>
            <a:off x="1033554" y="1695835"/>
            <a:ext cx="338100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Reaction disk overflow</a:t>
            </a:r>
            <a:endParaRPr/>
          </a:p>
        </p:txBody>
      </p:sp>
      <p:sp>
        <p:nvSpPr>
          <p:cNvPr id="1738" name="Google Shape;1738;p121"/>
          <p:cNvSpPr txBox="1"/>
          <p:nvPr/>
        </p:nvSpPr>
        <p:spPr>
          <a:xfrm>
            <a:off x="9174103" y="360454"/>
            <a:ext cx="310992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Trouble Shooting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36"/>
                                        </p:tgtEl>
                                        <p:attrNameLst>
                                          <p:attrName>style.visibility</p:attrName>
                                        </p:attrNameLst>
                                      </p:cBhvr>
                                      <p:to>
                                        <p:strVal val="visible"/>
                                      </p:to>
                                    </p:set>
                                    <p:animEffect filter="fade" transition="in">
                                      <p:cBhvr>
                                        <p:cTn dur="500"/>
                                        <p:tgtEl>
                                          <p:spTgt spid="17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sp>
        <p:nvSpPr>
          <p:cNvPr id="1743" name="Google Shape;1743;p122"/>
          <p:cNvSpPr/>
          <p:nvPr/>
        </p:nvSpPr>
        <p:spPr>
          <a:xfrm rot="10800000">
            <a:off x="1005420" y="1604089"/>
            <a:ext cx="3918416" cy="562484"/>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744" name="Google Shape;1744;p122"/>
          <p:cNvSpPr txBox="1"/>
          <p:nvPr/>
        </p:nvSpPr>
        <p:spPr>
          <a:xfrm>
            <a:off x="916388" y="2413463"/>
            <a:ext cx="9071133" cy="203132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Cause :</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Insufficient or expired reagents;</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Uncalibrated or expired calibration.</a:t>
            </a:r>
            <a:endParaRPr/>
          </a:p>
          <a:p>
            <a:pPr indent="0" lvl="0" marL="0" marR="0" rtl="0" algn="l">
              <a:spcBef>
                <a:spcPts val="0"/>
              </a:spcBef>
              <a:spcAft>
                <a:spcPts val="0"/>
              </a:spcAft>
              <a:buNone/>
            </a:pPr>
            <a:r>
              <a:t/>
            </a:r>
            <a:endParaRPr sz="1800">
              <a:solidFill>
                <a:schemeClr val="dk1"/>
              </a:solidFill>
              <a:latin typeface="Arial"/>
              <a:ea typeface="Arial"/>
              <a:cs typeface="Arial"/>
              <a:sym typeface="Arial"/>
            </a:endParaRPr>
          </a:p>
          <a:p>
            <a:pPr indent="0" lvl="0" marL="0" marR="0" rtl="0" algn="l">
              <a:spcBef>
                <a:spcPts val="0"/>
              </a:spcBef>
              <a:spcAft>
                <a:spcPts val="0"/>
              </a:spcAft>
              <a:buNone/>
            </a:pPr>
            <a:r>
              <a:rPr b="1" lang="en-US" sz="1800">
                <a:solidFill>
                  <a:schemeClr val="dk1"/>
                </a:solidFill>
                <a:latin typeface="Arial"/>
                <a:ea typeface="Arial"/>
                <a:cs typeface="Arial"/>
                <a:sym typeface="Arial"/>
              </a:rPr>
              <a:t>Solution:</a:t>
            </a:r>
            <a:endParaRPr b="1"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the actual remaining volume &amp; status of reagents;</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Confirm that whether reagents had calibrated or whether calibration already expired.</a:t>
            </a:r>
            <a:endParaRPr sz="1800">
              <a:solidFill>
                <a:schemeClr val="dk1"/>
              </a:solidFill>
              <a:latin typeface="Arial"/>
              <a:ea typeface="Arial"/>
              <a:cs typeface="Arial"/>
              <a:sym typeface="Arial"/>
            </a:endParaRPr>
          </a:p>
        </p:txBody>
      </p:sp>
      <p:sp>
        <p:nvSpPr>
          <p:cNvPr id="1745" name="Google Shape;1745;p122"/>
          <p:cNvSpPr txBox="1"/>
          <p:nvPr/>
        </p:nvSpPr>
        <p:spPr>
          <a:xfrm>
            <a:off x="1005419" y="1682976"/>
            <a:ext cx="3918415" cy="461986"/>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400">
                <a:solidFill>
                  <a:schemeClr val="lt1"/>
                </a:solidFill>
                <a:latin typeface="Arial"/>
                <a:ea typeface="Arial"/>
                <a:cs typeface="Arial"/>
                <a:sym typeface="Arial"/>
              </a:rPr>
              <a:t>Unable to apply sample test</a:t>
            </a:r>
            <a:endParaRPr/>
          </a:p>
        </p:txBody>
      </p:sp>
      <p:sp>
        <p:nvSpPr>
          <p:cNvPr id="1746" name="Google Shape;1746;p122"/>
          <p:cNvSpPr txBox="1"/>
          <p:nvPr/>
        </p:nvSpPr>
        <p:spPr>
          <a:xfrm>
            <a:off x="9174103" y="360454"/>
            <a:ext cx="3109923"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Trouble Shooting</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744"/>
                                        </p:tgtEl>
                                        <p:attrNameLst>
                                          <p:attrName>style.visibility</p:attrName>
                                        </p:attrNameLst>
                                      </p:cBhvr>
                                      <p:to>
                                        <p:strVal val="visible"/>
                                      </p:to>
                                    </p:set>
                                    <p:animEffect filter="fade" transition="in">
                                      <p:cBhvr>
                                        <p:cTn dur="500"/>
                                        <p:tgtEl>
                                          <p:spTgt spid="17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123"/>
          <p:cNvSpPr txBox="1"/>
          <p:nvPr>
            <p:ph idx="4294967295" type="title"/>
          </p:nvPr>
        </p:nvSpPr>
        <p:spPr>
          <a:xfrm>
            <a:off x="1323961" y="3004618"/>
            <a:ext cx="7263230" cy="1067845"/>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0070C0"/>
              </a:buClr>
              <a:buSzPts val="6350"/>
              <a:buFont typeface="Arial"/>
              <a:buNone/>
            </a:pPr>
            <a:r>
              <a:rPr b="1" lang="en-US" sz="6350">
                <a:solidFill>
                  <a:srgbClr val="0070C0"/>
                </a:solidFill>
                <a:latin typeface="Arial"/>
                <a:ea typeface="Arial"/>
                <a:cs typeface="Arial"/>
                <a:sym typeface="Arial"/>
              </a:rPr>
              <a:t>THANK YOU</a:t>
            </a:r>
            <a:br>
              <a:rPr b="1" lang="en-US" sz="6350">
                <a:solidFill>
                  <a:srgbClr val="0070C0"/>
                </a:solidFill>
                <a:latin typeface="Arial"/>
                <a:ea typeface="Arial"/>
                <a:cs typeface="Arial"/>
                <a:sym typeface="Arial"/>
              </a:rPr>
            </a:br>
            <a:endParaRPr b="1" sz="6350">
              <a:solidFill>
                <a:srgbClr val="0070C0"/>
              </a:solidFill>
              <a:latin typeface="Arial"/>
              <a:ea typeface="Arial"/>
              <a:cs typeface="Arial"/>
              <a:sym typeface="Arial"/>
            </a:endParaRPr>
          </a:p>
        </p:txBody>
      </p:sp>
      <p:sp>
        <p:nvSpPr>
          <p:cNvPr id="1752" name="Google Shape;1752;p123"/>
          <p:cNvSpPr txBox="1"/>
          <p:nvPr>
            <p:ph idx="4294967295" type="body"/>
          </p:nvPr>
        </p:nvSpPr>
        <p:spPr>
          <a:xfrm>
            <a:off x="1323962" y="5277402"/>
            <a:ext cx="5957488" cy="1040964"/>
          </a:xfrm>
          <a:prstGeom prst="rect">
            <a:avLst/>
          </a:prstGeom>
          <a:noFill/>
          <a:ln>
            <a:noFill/>
          </a:ln>
        </p:spPr>
        <p:txBody>
          <a:bodyPr anchorCtr="0" anchor="t" bIns="45700" lIns="91425" spcFirstLastPara="1" rIns="91425" wrap="square" tIns="45700">
            <a:normAutofit lnSpcReduction="10000"/>
          </a:bodyPr>
          <a:lstStyle/>
          <a:p>
            <a:pPr indent="-13334" lvl="0" marL="13334" rtl="0" algn="l">
              <a:lnSpc>
                <a:spcPct val="150000"/>
              </a:lnSpc>
              <a:spcBef>
                <a:spcPts val="0"/>
              </a:spcBef>
              <a:spcAft>
                <a:spcPts val="0"/>
              </a:spcAft>
              <a:buClr>
                <a:srgbClr val="0070C0"/>
              </a:buClr>
              <a:buSzPts val="1060"/>
              <a:buChar char="•"/>
            </a:pPr>
            <a:r>
              <a:rPr b="1" lang="en-US" sz="1060">
                <a:solidFill>
                  <a:srgbClr val="0070C0"/>
                </a:solidFill>
              </a:rPr>
              <a:t>Zybio Inc.</a:t>
            </a:r>
            <a:r>
              <a:rPr lang="en-US" sz="1060">
                <a:solidFill>
                  <a:srgbClr val="0070C0"/>
                </a:solidFill>
              </a:rPr>
              <a:t>, Floor 1 to Floor 4, Building 30, No.6 of Taikang Road,</a:t>
            </a:r>
            <a:endParaRPr sz="1060">
              <a:solidFill>
                <a:srgbClr val="0070C0"/>
              </a:solidFill>
            </a:endParaRPr>
          </a:p>
          <a:p>
            <a:pPr indent="-13334" lvl="0" marL="13334" rtl="0" algn="l">
              <a:lnSpc>
                <a:spcPct val="150000"/>
              </a:lnSpc>
              <a:spcBef>
                <a:spcPts val="30"/>
              </a:spcBef>
              <a:spcAft>
                <a:spcPts val="0"/>
              </a:spcAft>
              <a:buClr>
                <a:srgbClr val="0070C0"/>
              </a:buClr>
              <a:buSzPts val="1060"/>
              <a:buChar char="•"/>
            </a:pPr>
            <a:r>
              <a:rPr lang="en-US" sz="1060">
                <a:solidFill>
                  <a:srgbClr val="0070C0"/>
                </a:solidFill>
              </a:rPr>
              <a:t>Block C of Jianqiao Industrial Park, Dadukou District, Chongqing, China 400082</a:t>
            </a:r>
            <a:endParaRPr sz="1060">
              <a:solidFill>
                <a:srgbClr val="0070C0"/>
              </a:solidFill>
            </a:endParaRPr>
          </a:p>
          <a:p>
            <a:pPr indent="-13334" lvl="0" marL="13334" rtl="0" algn="l">
              <a:lnSpc>
                <a:spcPct val="150000"/>
              </a:lnSpc>
              <a:spcBef>
                <a:spcPts val="170"/>
              </a:spcBef>
              <a:spcAft>
                <a:spcPts val="0"/>
              </a:spcAft>
              <a:buClr>
                <a:srgbClr val="0070C0"/>
              </a:buClr>
              <a:buSzPts val="1060"/>
              <a:buChar char="•"/>
            </a:pPr>
            <a:r>
              <a:rPr lang="en-US" sz="1060">
                <a:solidFill>
                  <a:srgbClr val="0070C0"/>
                </a:solidFill>
              </a:rPr>
              <a:t>Tel: +86 (0)23 6865 5509	Fax: +86 (0)23 6869 9779</a:t>
            </a:r>
            <a:endParaRPr sz="1060">
              <a:solidFill>
                <a:srgbClr val="0070C0"/>
              </a:solidFill>
            </a:endParaRPr>
          </a:p>
          <a:p>
            <a:pPr indent="-13334" lvl="0" marL="13334" rtl="0" algn="l">
              <a:lnSpc>
                <a:spcPct val="150000"/>
              </a:lnSpc>
              <a:spcBef>
                <a:spcPts val="30"/>
              </a:spcBef>
              <a:spcAft>
                <a:spcPts val="0"/>
              </a:spcAft>
              <a:buClr>
                <a:srgbClr val="0070C0"/>
              </a:buClr>
              <a:buSzPts val="1060"/>
              <a:buChar char="•"/>
            </a:pPr>
            <a:r>
              <a:rPr lang="en-US" sz="1060">
                <a:solidFill>
                  <a:srgbClr val="0070C0"/>
                </a:solidFill>
              </a:rPr>
              <a:t>Email: info@zybio.com      Website: www.zybio.com</a:t>
            </a:r>
            <a:endParaRPr sz="1060">
              <a:solidFill>
                <a:srgbClr val="0070C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13"/>
          <p:cNvSpPr/>
          <p:nvPr/>
        </p:nvSpPr>
        <p:spPr>
          <a:xfrm rot="10800000">
            <a:off x="716773" y="1032628"/>
            <a:ext cx="2478913" cy="444091"/>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rgbClr val="FFFFFF"/>
              </a:solidFill>
              <a:latin typeface="Arial"/>
              <a:ea typeface="Arial"/>
              <a:cs typeface="Arial"/>
              <a:sym typeface="Arial"/>
            </a:endParaRPr>
          </a:p>
        </p:txBody>
      </p:sp>
      <p:cxnSp>
        <p:nvCxnSpPr>
          <p:cNvPr id="274" name="Google Shape;274;p13"/>
          <p:cNvCxnSpPr/>
          <p:nvPr/>
        </p:nvCxnSpPr>
        <p:spPr>
          <a:xfrm>
            <a:off x="688288" y="1794121"/>
            <a:ext cx="5072156" cy="4784"/>
          </a:xfrm>
          <a:prstGeom prst="straightConnector1">
            <a:avLst/>
          </a:prstGeom>
          <a:noFill/>
          <a:ln cap="flat" cmpd="sng" w="19050">
            <a:solidFill>
              <a:srgbClr val="00AFEC"/>
            </a:solidFill>
            <a:prstDash val="solid"/>
            <a:miter lim="800000"/>
            <a:headEnd len="sm" w="sm" type="none"/>
            <a:tailEnd len="sm" w="sm" type="none"/>
          </a:ln>
        </p:spPr>
      </p:cxnSp>
      <p:sp>
        <p:nvSpPr>
          <p:cNvPr id="275" name="Google Shape;275;p13"/>
          <p:cNvSpPr txBox="1"/>
          <p:nvPr/>
        </p:nvSpPr>
        <p:spPr>
          <a:xfrm>
            <a:off x="704966" y="1798906"/>
            <a:ext cx="5058617" cy="287771"/>
          </a:xfrm>
          <a:prstGeom prst="rect">
            <a:avLst/>
          </a:prstGeom>
          <a:solidFill>
            <a:srgbClr val="D8E2F3"/>
          </a:solidFill>
          <a:ln cap="flat" cmpd="sng" w="9525">
            <a:solidFill>
              <a:srgbClr val="B3C6E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rgbClr val="2E75B5"/>
                </a:solidFill>
                <a:latin typeface="Arial"/>
                <a:ea typeface="Arial"/>
                <a:cs typeface="Arial"/>
                <a:sym typeface="Arial"/>
              </a:rPr>
              <a:t>Liver function(19)</a:t>
            </a:r>
            <a:endParaRPr sz="1270">
              <a:solidFill>
                <a:srgbClr val="2E75B5"/>
              </a:solidFill>
              <a:latin typeface="Arial"/>
              <a:ea typeface="Arial"/>
              <a:cs typeface="Arial"/>
              <a:sym typeface="Arial"/>
            </a:endParaRPr>
          </a:p>
        </p:txBody>
      </p:sp>
      <p:cxnSp>
        <p:nvCxnSpPr>
          <p:cNvPr id="276" name="Google Shape;276;p13"/>
          <p:cNvCxnSpPr/>
          <p:nvPr/>
        </p:nvCxnSpPr>
        <p:spPr>
          <a:xfrm>
            <a:off x="689674" y="2111520"/>
            <a:ext cx="5070770" cy="0"/>
          </a:xfrm>
          <a:prstGeom prst="straightConnector1">
            <a:avLst/>
          </a:prstGeom>
          <a:noFill/>
          <a:ln cap="flat" cmpd="sng" w="19050">
            <a:solidFill>
              <a:srgbClr val="4FADE7"/>
            </a:solidFill>
            <a:prstDash val="dot"/>
            <a:miter lim="800000"/>
            <a:headEnd len="sm" w="sm" type="none"/>
            <a:tailEnd len="sm" w="sm" type="none"/>
          </a:ln>
        </p:spPr>
      </p:cxnSp>
      <p:sp>
        <p:nvSpPr>
          <p:cNvPr id="277" name="Google Shape;277;p13"/>
          <p:cNvSpPr txBox="1"/>
          <p:nvPr/>
        </p:nvSpPr>
        <p:spPr>
          <a:xfrm>
            <a:off x="689676" y="2148060"/>
            <a:ext cx="5070769" cy="7867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600">
                <a:solidFill>
                  <a:srgbClr val="000000"/>
                </a:solidFill>
                <a:latin typeface="Arial"/>
                <a:ea typeface="Arial"/>
                <a:cs typeface="Arial"/>
                <a:sym typeface="Arial"/>
              </a:rPr>
              <a:t>ALT  AST  ALP  ALB  TP  TBIL  DBIL  GGT  TBA  ADA PA  CG  CHE  5’-NT  AFU   mAST   GLDH  LAP  MAO</a:t>
            </a:r>
            <a:endParaRPr sz="1600">
              <a:solidFill>
                <a:srgbClr val="000000"/>
              </a:solidFill>
              <a:latin typeface="Arial"/>
              <a:ea typeface="Arial"/>
              <a:cs typeface="Arial"/>
              <a:sym typeface="Arial"/>
            </a:endParaRPr>
          </a:p>
        </p:txBody>
      </p:sp>
      <p:cxnSp>
        <p:nvCxnSpPr>
          <p:cNvPr id="278" name="Google Shape;278;p13"/>
          <p:cNvCxnSpPr/>
          <p:nvPr/>
        </p:nvCxnSpPr>
        <p:spPr>
          <a:xfrm>
            <a:off x="689676" y="3006213"/>
            <a:ext cx="5070769" cy="0"/>
          </a:xfrm>
          <a:prstGeom prst="straightConnector1">
            <a:avLst/>
          </a:prstGeom>
          <a:noFill/>
          <a:ln cap="flat" cmpd="sng" w="12700">
            <a:solidFill>
              <a:srgbClr val="00AFEC"/>
            </a:solidFill>
            <a:prstDash val="dot"/>
            <a:miter lim="800000"/>
            <a:headEnd len="sm" w="sm" type="none"/>
            <a:tailEnd len="sm" w="sm" type="none"/>
          </a:ln>
        </p:spPr>
      </p:cxnSp>
      <p:sp>
        <p:nvSpPr>
          <p:cNvPr id="279" name="Google Shape;279;p13"/>
          <p:cNvSpPr txBox="1"/>
          <p:nvPr/>
        </p:nvSpPr>
        <p:spPr>
          <a:xfrm>
            <a:off x="689675" y="3010997"/>
            <a:ext cx="5070769" cy="287771"/>
          </a:xfrm>
          <a:prstGeom prst="rect">
            <a:avLst/>
          </a:prstGeom>
          <a:solidFill>
            <a:srgbClr val="D8E2F3"/>
          </a:solidFill>
          <a:ln cap="flat" cmpd="sng" w="9525">
            <a:solidFill>
              <a:srgbClr val="B3C6E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rgbClr val="2E75B5"/>
                </a:solidFill>
                <a:latin typeface="Arial"/>
                <a:ea typeface="Arial"/>
                <a:cs typeface="Arial"/>
                <a:sym typeface="Arial"/>
              </a:rPr>
              <a:t>Renal function(11)</a:t>
            </a:r>
            <a:endParaRPr sz="1270">
              <a:solidFill>
                <a:srgbClr val="2E75B5"/>
              </a:solidFill>
              <a:latin typeface="Arial"/>
              <a:ea typeface="Arial"/>
              <a:cs typeface="Arial"/>
              <a:sym typeface="Arial"/>
            </a:endParaRPr>
          </a:p>
        </p:txBody>
      </p:sp>
      <p:cxnSp>
        <p:nvCxnSpPr>
          <p:cNvPr id="280" name="Google Shape;280;p13"/>
          <p:cNvCxnSpPr/>
          <p:nvPr/>
        </p:nvCxnSpPr>
        <p:spPr>
          <a:xfrm>
            <a:off x="691063" y="3323611"/>
            <a:ext cx="5069382" cy="0"/>
          </a:xfrm>
          <a:prstGeom prst="straightConnector1">
            <a:avLst/>
          </a:prstGeom>
          <a:noFill/>
          <a:ln cap="flat" cmpd="sng" w="19050">
            <a:solidFill>
              <a:srgbClr val="4FADE7"/>
            </a:solidFill>
            <a:prstDash val="dot"/>
            <a:miter lim="800000"/>
            <a:headEnd len="sm" w="sm" type="none"/>
            <a:tailEnd len="sm" w="sm" type="none"/>
          </a:ln>
        </p:spPr>
      </p:cxnSp>
      <p:sp>
        <p:nvSpPr>
          <p:cNvPr id="281" name="Google Shape;281;p13"/>
          <p:cNvSpPr txBox="1"/>
          <p:nvPr/>
        </p:nvSpPr>
        <p:spPr>
          <a:xfrm>
            <a:off x="688288" y="3359461"/>
            <a:ext cx="5098582" cy="7867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600">
                <a:solidFill>
                  <a:srgbClr val="000000"/>
                </a:solidFill>
                <a:latin typeface="Arial"/>
                <a:ea typeface="Arial"/>
                <a:cs typeface="Arial"/>
                <a:sym typeface="Arial"/>
              </a:rPr>
              <a:t>UREA  UA  CREA  CysC  RBP  α1-MG  UTRF  β2-MG</a:t>
            </a:r>
            <a:endParaRPr/>
          </a:p>
          <a:p>
            <a:pPr indent="0" lvl="0" marL="0" marR="0" rtl="0" algn="l">
              <a:lnSpc>
                <a:spcPct val="150000"/>
              </a:lnSpc>
              <a:spcBef>
                <a:spcPts val="0"/>
              </a:spcBef>
              <a:spcAft>
                <a:spcPts val="0"/>
              </a:spcAft>
              <a:buNone/>
            </a:pPr>
            <a:r>
              <a:rPr lang="en-US" sz="1600">
                <a:solidFill>
                  <a:srgbClr val="000000"/>
                </a:solidFill>
                <a:latin typeface="Arial"/>
                <a:ea typeface="Arial"/>
                <a:cs typeface="Arial"/>
                <a:sym typeface="Arial"/>
              </a:rPr>
              <a:t>NGAL  NAG  mALB</a:t>
            </a:r>
            <a:endParaRPr sz="1600">
              <a:solidFill>
                <a:srgbClr val="000000"/>
              </a:solidFill>
              <a:latin typeface="Arial"/>
              <a:ea typeface="Arial"/>
              <a:cs typeface="Arial"/>
              <a:sym typeface="Arial"/>
            </a:endParaRPr>
          </a:p>
        </p:txBody>
      </p:sp>
      <p:cxnSp>
        <p:nvCxnSpPr>
          <p:cNvPr id="282" name="Google Shape;282;p13"/>
          <p:cNvCxnSpPr/>
          <p:nvPr/>
        </p:nvCxnSpPr>
        <p:spPr>
          <a:xfrm>
            <a:off x="707051" y="4291464"/>
            <a:ext cx="5070769" cy="0"/>
          </a:xfrm>
          <a:prstGeom prst="straightConnector1">
            <a:avLst/>
          </a:prstGeom>
          <a:noFill/>
          <a:ln cap="flat" cmpd="sng" w="12700">
            <a:solidFill>
              <a:srgbClr val="00AFEC"/>
            </a:solidFill>
            <a:prstDash val="dot"/>
            <a:miter lim="800000"/>
            <a:headEnd len="sm" w="sm" type="none"/>
            <a:tailEnd len="sm" w="sm" type="none"/>
          </a:ln>
        </p:spPr>
      </p:cxnSp>
      <p:sp>
        <p:nvSpPr>
          <p:cNvPr id="283" name="Google Shape;283;p13"/>
          <p:cNvSpPr txBox="1"/>
          <p:nvPr/>
        </p:nvSpPr>
        <p:spPr>
          <a:xfrm>
            <a:off x="707050" y="4296248"/>
            <a:ext cx="5070769" cy="287771"/>
          </a:xfrm>
          <a:prstGeom prst="rect">
            <a:avLst/>
          </a:prstGeom>
          <a:solidFill>
            <a:srgbClr val="D8E2F3"/>
          </a:solidFill>
          <a:ln cap="flat" cmpd="sng" w="9525">
            <a:solidFill>
              <a:srgbClr val="B3C6E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rgbClr val="2E75B5"/>
                </a:solidFill>
                <a:latin typeface="Arial"/>
                <a:ea typeface="Arial"/>
                <a:cs typeface="Arial"/>
                <a:sym typeface="Arial"/>
              </a:rPr>
              <a:t>Blood lipid(10)</a:t>
            </a:r>
            <a:endParaRPr sz="1270">
              <a:solidFill>
                <a:srgbClr val="2E75B5"/>
              </a:solidFill>
              <a:latin typeface="Arial"/>
              <a:ea typeface="Arial"/>
              <a:cs typeface="Arial"/>
              <a:sym typeface="Arial"/>
            </a:endParaRPr>
          </a:p>
        </p:txBody>
      </p:sp>
      <p:cxnSp>
        <p:nvCxnSpPr>
          <p:cNvPr id="284" name="Google Shape;284;p13"/>
          <p:cNvCxnSpPr/>
          <p:nvPr/>
        </p:nvCxnSpPr>
        <p:spPr>
          <a:xfrm>
            <a:off x="708438" y="4608862"/>
            <a:ext cx="5069382" cy="0"/>
          </a:xfrm>
          <a:prstGeom prst="straightConnector1">
            <a:avLst/>
          </a:prstGeom>
          <a:noFill/>
          <a:ln cap="flat" cmpd="sng" w="19050">
            <a:solidFill>
              <a:srgbClr val="4FADE7"/>
            </a:solidFill>
            <a:prstDash val="dot"/>
            <a:miter lim="800000"/>
            <a:headEnd len="sm" w="sm" type="none"/>
            <a:tailEnd len="sm" w="sm" type="none"/>
          </a:ln>
        </p:spPr>
      </p:cxnSp>
      <p:sp>
        <p:nvSpPr>
          <p:cNvPr id="285" name="Google Shape;285;p13"/>
          <p:cNvSpPr txBox="1"/>
          <p:nvPr/>
        </p:nvSpPr>
        <p:spPr>
          <a:xfrm>
            <a:off x="704965" y="4606107"/>
            <a:ext cx="5098582" cy="786754"/>
          </a:xfrm>
          <a:prstGeom prst="rect">
            <a:avLst/>
          </a:prstGeom>
          <a:noFill/>
          <a:ln>
            <a:noFill/>
          </a:ln>
        </p:spPr>
        <p:txBody>
          <a:bodyPr anchorCtr="0" anchor="t" bIns="45700" lIns="91425" spcFirstLastPara="1" rIns="91425" wrap="square" tIns="45700">
            <a:spAutoFit/>
          </a:bodyPr>
          <a:lstStyle/>
          <a:p>
            <a:pPr indent="0" lvl="0" marL="0" marR="0" rtl="0" algn="l">
              <a:lnSpc>
                <a:spcPct val="150000"/>
              </a:lnSpc>
              <a:spcBef>
                <a:spcPts val="0"/>
              </a:spcBef>
              <a:spcAft>
                <a:spcPts val="0"/>
              </a:spcAft>
              <a:buNone/>
            </a:pPr>
            <a:r>
              <a:rPr lang="en-US" sz="1600">
                <a:solidFill>
                  <a:srgbClr val="000000"/>
                </a:solidFill>
                <a:latin typeface="Arial"/>
                <a:ea typeface="Arial"/>
                <a:cs typeface="Arial"/>
                <a:sym typeface="Arial"/>
              </a:rPr>
              <a:t>CHOL  TG  HDL-C  LDL-C  ApoA1  ApoB  ApoE  Lp(a)  </a:t>
            </a:r>
            <a:endParaRPr/>
          </a:p>
          <a:p>
            <a:pPr indent="0" lvl="0" marL="0" marR="0" rtl="0" algn="l">
              <a:lnSpc>
                <a:spcPct val="150000"/>
              </a:lnSpc>
              <a:spcBef>
                <a:spcPts val="0"/>
              </a:spcBef>
              <a:spcAft>
                <a:spcPts val="0"/>
              </a:spcAft>
              <a:buNone/>
            </a:pPr>
            <a:r>
              <a:rPr lang="en-US" sz="1600">
                <a:solidFill>
                  <a:srgbClr val="000000"/>
                </a:solidFill>
                <a:latin typeface="Arial"/>
                <a:ea typeface="Arial"/>
                <a:cs typeface="Arial"/>
                <a:sym typeface="Arial"/>
              </a:rPr>
              <a:t>sdLDL-C  NEFA</a:t>
            </a:r>
            <a:endParaRPr sz="1600">
              <a:solidFill>
                <a:srgbClr val="000000"/>
              </a:solidFill>
              <a:latin typeface="Arial"/>
              <a:ea typeface="Arial"/>
              <a:cs typeface="Arial"/>
              <a:sym typeface="Arial"/>
            </a:endParaRPr>
          </a:p>
        </p:txBody>
      </p:sp>
      <p:cxnSp>
        <p:nvCxnSpPr>
          <p:cNvPr id="286" name="Google Shape;286;p13"/>
          <p:cNvCxnSpPr/>
          <p:nvPr/>
        </p:nvCxnSpPr>
        <p:spPr>
          <a:xfrm>
            <a:off x="716781" y="5621259"/>
            <a:ext cx="5070769" cy="0"/>
          </a:xfrm>
          <a:prstGeom prst="straightConnector1">
            <a:avLst/>
          </a:prstGeom>
          <a:noFill/>
          <a:ln cap="flat" cmpd="sng" w="12700">
            <a:solidFill>
              <a:srgbClr val="00AFEC"/>
            </a:solidFill>
            <a:prstDash val="dot"/>
            <a:miter lim="800000"/>
            <a:headEnd len="sm" w="sm" type="none"/>
            <a:tailEnd len="sm" w="sm" type="none"/>
          </a:ln>
        </p:spPr>
      </p:cxnSp>
      <p:sp>
        <p:nvSpPr>
          <p:cNvPr id="287" name="Google Shape;287;p13"/>
          <p:cNvSpPr txBox="1"/>
          <p:nvPr/>
        </p:nvSpPr>
        <p:spPr>
          <a:xfrm>
            <a:off x="716780" y="5626043"/>
            <a:ext cx="5070769" cy="287771"/>
          </a:xfrm>
          <a:prstGeom prst="rect">
            <a:avLst/>
          </a:prstGeom>
          <a:solidFill>
            <a:srgbClr val="D8E2F3"/>
          </a:solidFill>
          <a:ln cap="flat" cmpd="sng" w="9525">
            <a:solidFill>
              <a:srgbClr val="B3C6E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rgbClr val="2E75B5"/>
                </a:solidFill>
                <a:latin typeface="Arial"/>
                <a:ea typeface="Arial"/>
                <a:cs typeface="Arial"/>
                <a:sym typeface="Arial"/>
              </a:rPr>
              <a:t>Glucose homeostasis(7)</a:t>
            </a:r>
            <a:endParaRPr sz="1270">
              <a:solidFill>
                <a:srgbClr val="2E75B5"/>
              </a:solidFill>
              <a:latin typeface="Arial"/>
              <a:ea typeface="Arial"/>
              <a:cs typeface="Arial"/>
              <a:sym typeface="Arial"/>
            </a:endParaRPr>
          </a:p>
        </p:txBody>
      </p:sp>
      <p:cxnSp>
        <p:nvCxnSpPr>
          <p:cNvPr id="288" name="Google Shape;288;p13"/>
          <p:cNvCxnSpPr/>
          <p:nvPr/>
        </p:nvCxnSpPr>
        <p:spPr>
          <a:xfrm>
            <a:off x="718168" y="5938657"/>
            <a:ext cx="5069382" cy="0"/>
          </a:xfrm>
          <a:prstGeom prst="straightConnector1">
            <a:avLst/>
          </a:prstGeom>
          <a:noFill/>
          <a:ln cap="flat" cmpd="sng" w="19050">
            <a:solidFill>
              <a:srgbClr val="4FADE7"/>
            </a:solidFill>
            <a:prstDash val="dot"/>
            <a:miter lim="800000"/>
            <a:headEnd len="sm" w="sm" type="none"/>
            <a:tailEnd len="sm" w="sm" type="none"/>
          </a:ln>
        </p:spPr>
      </p:cxnSp>
      <p:sp>
        <p:nvSpPr>
          <p:cNvPr id="289" name="Google Shape;289;p13"/>
          <p:cNvSpPr txBox="1"/>
          <p:nvPr/>
        </p:nvSpPr>
        <p:spPr>
          <a:xfrm>
            <a:off x="718167" y="5942970"/>
            <a:ext cx="5098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GLU  HbA1c  GSP GA  LAC  β-HB  Insulin  </a:t>
            </a:r>
            <a:endParaRPr sz="1600">
              <a:solidFill>
                <a:srgbClr val="000000"/>
              </a:solidFill>
              <a:latin typeface="Arial"/>
              <a:ea typeface="Arial"/>
              <a:cs typeface="Arial"/>
              <a:sym typeface="Arial"/>
            </a:endParaRPr>
          </a:p>
        </p:txBody>
      </p:sp>
      <p:sp>
        <p:nvSpPr>
          <p:cNvPr id="290" name="Google Shape;290;p13"/>
          <p:cNvSpPr txBox="1"/>
          <p:nvPr/>
        </p:nvSpPr>
        <p:spPr>
          <a:xfrm>
            <a:off x="6002372" y="1798906"/>
            <a:ext cx="5072156" cy="287771"/>
          </a:xfrm>
          <a:prstGeom prst="rect">
            <a:avLst/>
          </a:prstGeom>
          <a:solidFill>
            <a:srgbClr val="D8E2F3"/>
          </a:solidFill>
          <a:ln cap="flat" cmpd="sng" w="9525">
            <a:solidFill>
              <a:srgbClr val="B3C6E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rgbClr val="2E75B5"/>
                </a:solidFill>
                <a:latin typeface="Arial"/>
                <a:ea typeface="Arial"/>
                <a:cs typeface="Arial"/>
                <a:sym typeface="Arial"/>
              </a:rPr>
              <a:t>Cardiac Markers(8)</a:t>
            </a:r>
            <a:endParaRPr sz="1270">
              <a:solidFill>
                <a:srgbClr val="2E75B5"/>
              </a:solidFill>
              <a:latin typeface="Arial"/>
              <a:ea typeface="Arial"/>
              <a:cs typeface="Arial"/>
              <a:sym typeface="Arial"/>
            </a:endParaRPr>
          </a:p>
        </p:txBody>
      </p:sp>
      <p:cxnSp>
        <p:nvCxnSpPr>
          <p:cNvPr id="291" name="Google Shape;291;p13"/>
          <p:cNvCxnSpPr/>
          <p:nvPr/>
        </p:nvCxnSpPr>
        <p:spPr>
          <a:xfrm>
            <a:off x="6003758" y="2111520"/>
            <a:ext cx="5070770" cy="0"/>
          </a:xfrm>
          <a:prstGeom prst="straightConnector1">
            <a:avLst/>
          </a:prstGeom>
          <a:noFill/>
          <a:ln cap="flat" cmpd="sng" w="19050">
            <a:solidFill>
              <a:srgbClr val="4FADE7"/>
            </a:solidFill>
            <a:prstDash val="dot"/>
            <a:miter lim="800000"/>
            <a:headEnd len="sm" w="sm" type="none"/>
            <a:tailEnd len="sm" w="sm" type="none"/>
          </a:ln>
        </p:spPr>
      </p:cxnSp>
      <p:sp>
        <p:nvSpPr>
          <p:cNvPr id="292" name="Google Shape;292;p13"/>
          <p:cNvSpPr txBox="1"/>
          <p:nvPr/>
        </p:nvSpPr>
        <p:spPr>
          <a:xfrm>
            <a:off x="6002372" y="2186181"/>
            <a:ext cx="5098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LDH  LDH1  CK   CK-MB   α-HBDH  MYO  cTnI   IMA  </a:t>
            </a:r>
            <a:endParaRPr sz="1600">
              <a:solidFill>
                <a:srgbClr val="000000"/>
              </a:solidFill>
              <a:latin typeface="Arial"/>
              <a:ea typeface="Arial"/>
              <a:cs typeface="Arial"/>
              <a:sym typeface="Arial"/>
            </a:endParaRPr>
          </a:p>
        </p:txBody>
      </p:sp>
      <p:cxnSp>
        <p:nvCxnSpPr>
          <p:cNvPr id="293" name="Google Shape;293;p13"/>
          <p:cNvCxnSpPr/>
          <p:nvPr/>
        </p:nvCxnSpPr>
        <p:spPr>
          <a:xfrm>
            <a:off x="6002373" y="2993087"/>
            <a:ext cx="5070769" cy="0"/>
          </a:xfrm>
          <a:prstGeom prst="straightConnector1">
            <a:avLst/>
          </a:prstGeom>
          <a:noFill/>
          <a:ln cap="flat" cmpd="sng" w="12700">
            <a:solidFill>
              <a:srgbClr val="00AFEC"/>
            </a:solidFill>
            <a:prstDash val="dot"/>
            <a:miter lim="800000"/>
            <a:headEnd len="sm" w="sm" type="none"/>
            <a:tailEnd len="sm" w="sm" type="none"/>
          </a:ln>
        </p:spPr>
      </p:cxnSp>
      <p:sp>
        <p:nvSpPr>
          <p:cNvPr id="294" name="Google Shape;294;p13"/>
          <p:cNvSpPr txBox="1"/>
          <p:nvPr/>
        </p:nvSpPr>
        <p:spPr>
          <a:xfrm>
            <a:off x="6002372" y="2997871"/>
            <a:ext cx="5070769" cy="287771"/>
          </a:xfrm>
          <a:prstGeom prst="rect">
            <a:avLst/>
          </a:prstGeom>
          <a:solidFill>
            <a:srgbClr val="D8E2F3"/>
          </a:solidFill>
          <a:ln cap="flat" cmpd="sng" w="9525">
            <a:solidFill>
              <a:srgbClr val="B3C6E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rgbClr val="2E75B5"/>
                </a:solidFill>
                <a:latin typeface="Arial"/>
                <a:ea typeface="Arial"/>
                <a:cs typeface="Arial"/>
                <a:sym typeface="Arial"/>
              </a:rPr>
              <a:t>Cardiovascular(5)</a:t>
            </a:r>
            <a:endParaRPr sz="1270">
              <a:solidFill>
                <a:srgbClr val="2E75B5"/>
              </a:solidFill>
              <a:latin typeface="Arial"/>
              <a:ea typeface="Arial"/>
              <a:cs typeface="Arial"/>
              <a:sym typeface="Arial"/>
            </a:endParaRPr>
          </a:p>
        </p:txBody>
      </p:sp>
      <p:cxnSp>
        <p:nvCxnSpPr>
          <p:cNvPr id="295" name="Google Shape;295;p13"/>
          <p:cNvCxnSpPr/>
          <p:nvPr/>
        </p:nvCxnSpPr>
        <p:spPr>
          <a:xfrm>
            <a:off x="6003760" y="3310485"/>
            <a:ext cx="5069382" cy="0"/>
          </a:xfrm>
          <a:prstGeom prst="straightConnector1">
            <a:avLst/>
          </a:prstGeom>
          <a:noFill/>
          <a:ln cap="flat" cmpd="sng" w="19050">
            <a:solidFill>
              <a:srgbClr val="4FADE7"/>
            </a:solidFill>
            <a:prstDash val="dot"/>
            <a:miter lim="800000"/>
            <a:headEnd len="sm" w="sm" type="none"/>
            <a:tailEnd len="sm" w="sm" type="none"/>
          </a:ln>
        </p:spPr>
      </p:cxnSp>
      <p:sp>
        <p:nvSpPr>
          <p:cNvPr id="296" name="Google Shape;296;p13"/>
          <p:cNvSpPr txBox="1"/>
          <p:nvPr/>
        </p:nvSpPr>
        <p:spPr>
          <a:xfrm>
            <a:off x="6004452" y="3359461"/>
            <a:ext cx="5098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ACE  hs-CRP  HCY  MPO  MP-PLA2</a:t>
            </a:r>
            <a:endParaRPr sz="1600">
              <a:solidFill>
                <a:srgbClr val="000000"/>
              </a:solidFill>
              <a:latin typeface="Arial"/>
              <a:ea typeface="Arial"/>
              <a:cs typeface="Arial"/>
              <a:sym typeface="Arial"/>
            </a:endParaRPr>
          </a:p>
        </p:txBody>
      </p:sp>
      <p:cxnSp>
        <p:nvCxnSpPr>
          <p:cNvPr id="297" name="Google Shape;297;p13"/>
          <p:cNvCxnSpPr/>
          <p:nvPr/>
        </p:nvCxnSpPr>
        <p:spPr>
          <a:xfrm>
            <a:off x="6032960" y="4291464"/>
            <a:ext cx="5070769" cy="0"/>
          </a:xfrm>
          <a:prstGeom prst="straightConnector1">
            <a:avLst/>
          </a:prstGeom>
          <a:noFill/>
          <a:ln cap="flat" cmpd="sng" w="12700">
            <a:solidFill>
              <a:srgbClr val="00AFEC"/>
            </a:solidFill>
            <a:prstDash val="dot"/>
            <a:miter lim="800000"/>
            <a:headEnd len="sm" w="sm" type="none"/>
            <a:tailEnd len="sm" w="sm" type="none"/>
          </a:ln>
        </p:spPr>
      </p:cxnSp>
      <p:sp>
        <p:nvSpPr>
          <p:cNvPr id="298" name="Google Shape;298;p13"/>
          <p:cNvSpPr txBox="1"/>
          <p:nvPr/>
        </p:nvSpPr>
        <p:spPr>
          <a:xfrm>
            <a:off x="6032959" y="4296248"/>
            <a:ext cx="5070769" cy="287771"/>
          </a:xfrm>
          <a:prstGeom prst="rect">
            <a:avLst/>
          </a:prstGeom>
          <a:solidFill>
            <a:srgbClr val="D8E2F3"/>
          </a:solidFill>
          <a:ln cap="flat" cmpd="sng" w="9525">
            <a:solidFill>
              <a:srgbClr val="B3C6E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rgbClr val="2E75B5"/>
                </a:solidFill>
                <a:latin typeface="Arial"/>
                <a:ea typeface="Arial"/>
                <a:cs typeface="Arial"/>
                <a:sym typeface="Arial"/>
              </a:rPr>
              <a:t>Rheumatism(3)</a:t>
            </a:r>
            <a:endParaRPr sz="1270">
              <a:solidFill>
                <a:srgbClr val="2E75B5"/>
              </a:solidFill>
              <a:latin typeface="Arial"/>
              <a:ea typeface="Arial"/>
              <a:cs typeface="Arial"/>
              <a:sym typeface="Arial"/>
            </a:endParaRPr>
          </a:p>
        </p:txBody>
      </p:sp>
      <p:cxnSp>
        <p:nvCxnSpPr>
          <p:cNvPr id="299" name="Google Shape;299;p13"/>
          <p:cNvCxnSpPr/>
          <p:nvPr/>
        </p:nvCxnSpPr>
        <p:spPr>
          <a:xfrm>
            <a:off x="6034347" y="4608862"/>
            <a:ext cx="5069382" cy="0"/>
          </a:xfrm>
          <a:prstGeom prst="straightConnector1">
            <a:avLst/>
          </a:prstGeom>
          <a:noFill/>
          <a:ln cap="flat" cmpd="sng" w="19050">
            <a:solidFill>
              <a:srgbClr val="4FADE7"/>
            </a:solidFill>
            <a:prstDash val="dot"/>
            <a:miter lim="800000"/>
            <a:headEnd len="sm" w="sm" type="none"/>
            <a:tailEnd len="sm" w="sm" type="none"/>
          </a:ln>
        </p:spPr>
      </p:cxnSp>
      <p:sp>
        <p:nvSpPr>
          <p:cNvPr id="300" name="Google Shape;300;p13"/>
          <p:cNvSpPr txBox="1"/>
          <p:nvPr/>
        </p:nvSpPr>
        <p:spPr>
          <a:xfrm>
            <a:off x="6032959" y="4633106"/>
            <a:ext cx="507077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ASO  RF  anti-CCP </a:t>
            </a:r>
            <a:endParaRPr sz="1600">
              <a:solidFill>
                <a:srgbClr val="000000"/>
              </a:solidFill>
              <a:latin typeface="Arial"/>
              <a:ea typeface="Arial"/>
              <a:cs typeface="Arial"/>
              <a:sym typeface="Arial"/>
            </a:endParaRPr>
          </a:p>
        </p:txBody>
      </p:sp>
      <p:cxnSp>
        <p:nvCxnSpPr>
          <p:cNvPr id="301" name="Google Shape;301;p13"/>
          <p:cNvCxnSpPr/>
          <p:nvPr/>
        </p:nvCxnSpPr>
        <p:spPr>
          <a:xfrm>
            <a:off x="6056598" y="5616476"/>
            <a:ext cx="5070769" cy="0"/>
          </a:xfrm>
          <a:prstGeom prst="straightConnector1">
            <a:avLst/>
          </a:prstGeom>
          <a:noFill/>
          <a:ln cap="flat" cmpd="sng" w="12700">
            <a:solidFill>
              <a:srgbClr val="00AFEC"/>
            </a:solidFill>
            <a:prstDash val="dot"/>
            <a:miter lim="800000"/>
            <a:headEnd len="sm" w="sm" type="none"/>
            <a:tailEnd len="sm" w="sm" type="none"/>
          </a:ln>
        </p:spPr>
      </p:cxnSp>
      <p:sp>
        <p:nvSpPr>
          <p:cNvPr id="302" name="Google Shape;302;p13"/>
          <p:cNvSpPr txBox="1"/>
          <p:nvPr/>
        </p:nvSpPr>
        <p:spPr>
          <a:xfrm>
            <a:off x="6056597" y="5621260"/>
            <a:ext cx="5070769" cy="287771"/>
          </a:xfrm>
          <a:prstGeom prst="rect">
            <a:avLst/>
          </a:prstGeom>
          <a:solidFill>
            <a:srgbClr val="D8E2F3"/>
          </a:solidFill>
          <a:ln cap="flat" cmpd="sng" w="9525">
            <a:solidFill>
              <a:srgbClr val="B3C6E7"/>
            </a:solidFill>
            <a:prstDash val="solid"/>
            <a:round/>
            <a:headEnd len="sm" w="sm" type="none"/>
            <a:tailEnd len="sm" w="sm" type="none"/>
          </a:ln>
        </p:spPr>
        <p:txBody>
          <a:bodyPr anchorCtr="0" anchor="t" bIns="45700" lIns="91425" spcFirstLastPara="1" rIns="91425" wrap="square" tIns="45700">
            <a:spAutoFit/>
          </a:bodyPr>
          <a:lstStyle/>
          <a:p>
            <a:pPr indent="0" lvl="0" marL="0" marR="0" rtl="0" algn="l">
              <a:spcBef>
                <a:spcPts val="0"/>
              </a:spcBef>
              <a:spcAft>
                <a:spcPts val="0"/>
              </a:spcAft>
              <a:buNone/>
            </a:pPr>
            <a:r>
              <a:rPr lang="en-US" sz="1270">
                <a:solidFill>
                  <a:srgbClr val="2E75B5"/>
                </a:solidFill>
                <a:latin typeface="Arial"/>
                <a:ea typeface="Arial"/>
                <a:cs typeface="Arial"/>
                <a:sym typeface="Arial"/>
              </a:rPr>
              <a:t>Ion(7)</a:t>
            </a:r>
            <a:endParaRPr sz="1270">
              <a:solidFill>
                <a:srgbClr val="2E75B5"/>
              </a:solidFill>
              <a:latin typeface="Arial"/>
              <a:ea typeface="Arial"/>
              <a:cs typeface="Arial"/>
              <a:sym typeface="Arial"/>
            </a:endParaRPr>
          </a:p>
        </p:txBody>
      </p:sp>
      <p:cxnSp>
        <p:nvCxnSpPr>
          <p:cNvPr id="303" name="Google Shape;303;p13"/>
          <p:cNvCxnSpPr/>
          <p:nvPr/>
        </p:nvCxnSpPr>
        <p:spPr>
          <a:xfrm>
            <a:off x="6057984" y="5933874"/>
            <a:ext cx="5069382" cy="0"/>
          </a:xfrm>
          <a:prstGeom prst="straightConnector1">
            <a:avLst/>
          </a:prstGeom>
          <a:noFill/>
          <a:ln cap="flat" cmpd="sng" w="19050">
            <a:solidFill>
              <a:srgbClr val="4FADE7"/>
            </a:solidFill>
            <a:prstDash val="dot"/>
            <a:miter lim="800000"/>
            <a:headEnd len="sm" w="sm" type="none"/>
            <a:tailEnd len="sm" w="sm" type="none"/>
          </a:ln>
        </p:spPr>
      </p:cxnSp>
      <p:sp>
        <p:nvSpPr>
          <p:cNvPr id="304" name="Google Shape;304;p13"/>
          <p:cNvSpPr txBox="1"/>
          <p:nvPr/>
        </p:nvSpPr>
        <p:spPr>
          <a:xfrm>
            <a:off x="6049641" y="5957200"/>
            <a:ext cx="509858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rgbClr val="000000"/>
                </a:solidFill>
                <a:latin typeface="Arial"/>
                <a:ea typeface="Arial"/>
                <a:cs typeface="Arial"/>
                <a:sym typeface="Arial"/>
              </a:rPr>
              <a:t>Ca  Mg  P  CO2   Fe  Zn   Cu</a:t>
            </a:r>
            <a:endParaRPr sz="1600">
              <a:solidFill>
                <a:srgbClr val="000000"/>
              </a:solidFill>
              <a:latin typeface="Arial"/>
              <a:ea typeface="Arial"/>
              <a:cs typeface="Arial"/>
              <a:sym typeface="Arial"/>
            </a:endParaRPr>
          </a:p>
        </p:txBody>
      </p:sp>
      <p:sp>
        <p:nvSpPr>
          <p:cNvPr id="305" name="Google Shape;305;p13"/>
          <p:cNvSpPr/>
          <p:nvPr/>
        </p:nvSpPr>
        <p:spPr>
          <a:xfrm>
            <a:off x="655651" y="993566"/>
            <a:ext cx="2983091" cy="5232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800">
                <a:solidFill>
                  <a:schemeClr val="dk1"/>
                </a:solidFill>
                <a:latin typeface="Arial"/>
                <a:ea typeface="Arial"/>
                <a:cs typeface="Arial"/>
                <a:sym typeface="Arial"/>
              </a:rPr>
              <a:t>Testable items</a:t>
            </a:r>
            <a:endParaRPr b="1" sz="2800">
              <a:solidFill>
                <a:schemeClr val="dk1"/>
              </a:solidFill>
              <a:latin typeface="Arial"/>
              <a:ea typeface="Arial"/>
              <a:cs typeface="Arial"/>
              <a:sym typeface="Arial"/>
            </a:endParaRPr>
          </a:p>
        </p:txBody>
      </p:sp>
      <p:sp>
        <p:nvSpPr>
          <p:cNvPr id="306" name="Google Shape;306;p13"/>
          <p:cNvSpPr txBox="1"/>
          <p:nvPr/>
        </p:nvSpPr>
        <p:spPr>
          <a:xfrm>
            <a:off x="10175183" y="336013"/>
            <a:ext cx="1639737"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Overview</a:t>
            </a:r>
            <a:endParaRPr sz="2400">
              <a:solidFill>
                <a:schemeClr val="lt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14"/>
          <p:cNvSpPr txBox="1"/>
          <p:nvPr>
            <p:ph type="title"/>
          </p:nvPr>
        </p:nvSpPr>
        <p:spPr>
          <a:xfrm>
            <a:off x="1323961" y="2561960"/>
            <a:ext cx="5102003" cy="664221"/>
          </a:xfrm>
          <a:prstGeom prst="rect">
            <a:avLst/>
          </a:prstGeom>
          <a:noFill/>
          <a:ln>
            <a:noFill/>
          </a:ln>
        </p:spPr>
        <p:txBody>
          <a:bodyPr anchorCtr="0" anchor="ctr" bIns="0" lIns="0" spcFirstLastPara="1" rIns="0" wrap="square" tIns="12700">
            <a:spAutoFit/>
          </a:bodyPr>
          <a:lstStyle/>
          <a:p>
            <a:pPr indent="0" lvl="0" marL="13334" rtl="0" algn="l">
              <a:lnSpc>
                <a:spcPct val="100000"/>
              </a:lnSpc>
              <a:spcBef>
                <a:spcPts val="0"/>
              </a:spcBef>
              <a:spcAft>
                <a:spcPts val="0"/>
              </a:spcAft>
              <a:buClr>
                <a:srgbClr val="00B0F0"/>
              </a:buClr>
              <a:buSzPts val="4235"/>
              <a:buFont typeface="Arial"/>
              <a:buNone/>
            </a:pPr>
            <a:r>
              <a:rPr lang="en-US" sz="4235">
                <a:solidFill>
                  <a:srgbClr val="00B0F0"/>
                </a:solidFill>
                <a:latin typeface="Arial"/>
                <a:ea typeface="Arial"/>
                <a:cs typeface="Arial"/>
                <a:sym typeface="Arial"/>
              </a:rPr>
              <a:t>02</a:t>
            </a:r>
            <a:endParaRPr sz="4235">
              <a:solidFill>
                <a:srgbClr val="00B0F0"/>
              </a:solidFill>
              <a:latin typeface="Arial"/>
              <a:ea typeface="Arial"/>
              <a:cs typeface="Arial"/>
              <a:sym typeface="Arial"/>
            </a:endParaRPr>
          </a:p>
        </p:txBody>
      </p:sp>
      <p:sp>
        <p:nvSpPr>
          <p:cNvPr id="312" name="Google Shape;312;p14"/>
          <p:cNvSpPr txBox="1"/>
          <p:nvPr>
            <p:ph idx="1" type="body"/>
          </p:nvPr>
        </p:nvSpPr>
        <p:spPr>
          <a:xfrm>
            <a:off x="1323962" y="3706883"/>
            <a:ext cx="6516612" cy="104096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B0F0"/>
              </a:buClr>
              <a:buSzPts val="4235"/>
              <a:buNone/>
            </a:pPr>
            <a:r>
              <a:rPr lang="en-US" sz="4235">
                <a:solidFill>
                  <a:srgbClr val="00B0F0"/>
                </a:solidFill>
                <a:latin typeface="Arial"/>
                <a:ea typeface="Arial"/>
                <a:cs typeface="Arial"/>
                <a:sym typeface="Arial"/>
              </a:rPr>
              <a:t>Analysis Principle</a:t>
            </a:r>
            <a:endParaRPr sz="4235">
              <a:solidFill>
                <a:srgbClr val="00B0F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15"/>
          <p:cNvSpPr/>
          <p:nvPr/>
        </p:nvSpPr>
        <p:spPr>
          <a:xfrm>
            <a:off x="928576" y="1327919"/>
            <a:ext cx="11263423" cy="687364"/>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4235">
                <a:solidFill>
                  <a:srgbClr val="2F5496"/>
                </a:solidFill>
                <a:latin typeface="Arial"/>
                <a:ea typeface="Arial"/>
                <a:cs typeface="Arial"/>
                <a:sym typeface="Arial"/>
              </a:rPr>
              <a:t>Lamber-Beer law</a:t>
            </a:r>
            <a:r>
              <a:rPr lang="en-US" sz="4235">
                <a:solidFill>
                  <a:srgbClr val="2F5496"/>
                </a:solidFill>
                <a:latin typeface="Arial"/>
                <a:ea typeface="Arial"/>
                <a:cs typeface="Arial"/>
                <a:sym typeface="Arial"/>
              </a:rPr>
              <a:t> </a:t>
            </a:r>
            <a:r>
              <a:rPr b="1" lang="en-US" sz="3809">
                <a:solidFill>
                  <a:srgbClr val="2F5496"/>
                </a:solidFill>
                <a:latin typeface="Arial"/>
                <a:ea typeface="Arial"/>
                <a:cs typeface="Arial"/>
                <a:sym typeface="Arial"/>
              </a:rPr>
              <a:t>：</a:t>
            </a:r>
            <a:r>
              <a:rPr b="1" lang="en-US" sz="2540">
                <a:solidFill>
                  <a:srgbClr val="2F5496"/>
                </a:solidFill>
                <a:latin typeface="Arial"/>
                <a:ea typeface="Arial"/>
                <a:cs typeface="Arial"/>
                <a:sym typeface="Arial"/>
              </a:rPr>
              <a:t>Fundamental law of absorption spectroscopy</a:t>
            </a:r>
            <a:endParaRPr b="1" sz="2540">
              <a:solidFill>
                <a:srgbClr val="2F5496"/>
              </a:solidFill>
              <a:latin typeface="Arial"/>
              <a:ea typeface="Arial"/>
              <a:cs typeface="Arial"/>
              <a:sym typeface="Arial"/>
            </a:endParaRPr>
          </a:p>
        </p:txBody>
      </p:sp>
      <p:sp>
        <p:nvSpPr>
          <p:cNvPr id="319" name="Google Shape;319;p15"/>
          <p:cNvSpPr/>
          <p:nvPr/>
        </p:nvSpPr>
        <p:spPr>
          <a:xfrm>
            <a:off x="1056496" y="1761276"/>
            <a:ext cx="10324297" cy="4437371"/>
          </a:xfrm>
          <a:prstGeom prst="rect">
            <a:avLst/>
          </a:prstGeom>
          <a:noFill/>
          <a:ln>
            <a:noFill/>
          </a:ln>
        </p:spPr>
        <p:txBody>
          <a:bodyPr anchorCtr="0" anchor="t" bIns="0" lIns="0" spcFirstLastPara="1" rIns="0" wrap="square" tIns="0">
            <a:noAutofit/>
          </a:bodyPr>
          <a:lstStyle/>
          <a:p>
            <a:pPr indent="-176530" lvl="0" marL="176530" marR="0" rtl="0" algn="l">
              <a:lnSpc>
                <a:spcPct val="100000"/>
              </a:lnSpc>
              <a:spcBef>
                <a:spcPts val="0"/>
              </a:spcBef>
              <a:spcAft>
                <a:spcPts val="0"/>
              </a:spcAft>
              <a:buClr>
                <a:srgbClr val="000000"/>
              </a:buClr>
              <a:buSzPts val="1904"/>
              <a:buFont typeface="Noto Sans Symbols"/>
              <a:buNone/>
            </a:pPr>
            <a:r>
              <a:rPr lang="en-US" sz="1904">
                <a:solidFill>
                  <a:srgbClr val="000000"/>
                </a:solidFill>
                <a:latin typeface="Arial"/>
                <a:ea typeface="Arial"/>
                <a:cs typeface="Arial"/>
                <a:sym typeface="Arial"/>
              </a:rPr>
              <a:t>    </a:t>
            </a:r>
            <a:endParaRPr sz="1904">
              <a:solidFill>
                <a:srgbClr val="000000"/>
              </a:solidFill>
              <a:latin typeface="Arial"/>
              <a:ea typeface="Arial"/>
              <a:cs typeface="Arial"/>
              <a:sym typeface="Arial"/>
            </a:endParaRPr>
          </a:p>
          <a:p>
            <a:pPr indent="-188277" lvl="0" marL="176530" marR="0" rtl="0" algn="l">
              <a:lnSpc>
                <a:spcPct val="100000"/>
              </a:lnSpc>
              <a:spcBef>
                <a:spcPts val="600"/>
              </a:spcBef>
              <a:spcAft>
                <a:spcPts val="0"/>
              </a:spcAft>
              <a:buClr>
                <a:srgbClr val="00B0F0"/>
              </a:buClr>
              <a:buSzPts val="2965"/>
              <a:buFont typeface="Noto Sans Symbols"/>
              <a:buChar char="●"/>
            </a:pPr>
            <a:r>
              <a:rPr lang="en-US" sz="2965">
                <a:solidFill>
                  <a:srgbClr val="00B0F0"/>
                </a:solidFill>
                <a:latin typeface="Arial"/>
                <a:ea typeface="Arial"/>
                <a:cs typeface="Arial"/>
                <a:sym typeface="Arial"/>
              </a:rPr>
              <a:t>   Lamber</a:t>
            </a:r>
            <a:r>
              <a:rPr b="1" lang="en-US" sz="2965">
                <a:solidFill>
                  <a:srgbClr val="00B0F0"/>
                </a:solidFill>
                <a:latin typeface="Arial"/>
                <a:ea typeface="Arial"/>
                <a:cs typeface="Arial"/>
                <a:sym typeface="Arial"/>
              </a:rPr>
              <a:t> </a:t>
            </a:r>
            <a:r>
              <a:rPr lang="en-US" sz="2965">
                <a:solidFill>
                  <a:srgbClr val="00B0F0"/>
                </a:solidFill>
                <a:latin typeface="Arial"/>
                <a:ea typeface="Arial"/>
                <a:cs typeface="Arial"/>
                <a:sym typeface="Arial"/>
              </a:rPr>
              <a:t>law ：A∝</a:t>
            </a:r>
            <a:r>
              <a:rPr i="1" lang="en-US" sz="2965">
                <a:solidFill>
                  <a:srgbClr val="00B0F0"/>
                </a:solidFill>
                <a:latin typeface="Arial"/>
                <a:ea typeface="Arial"/>
                <a:cs typeface="Arial"/>
                <a:sym typeface="Arial"/>
              </a:rPr>
              <a:t>l</a:t>
            </a:r>
            <a:r>
              <a:rPr lang="en-US" sz="2965">
                <a:solidFill>
                  <a:srgbClr val="00B0F0"/>
                </a:solidFill>
                <a:latin typeface="Arial"/>
                <a:ea typeface="Arial"/>
                <a:cs typeface="Arial"/>
                <a:sym typeface="Arial"/>
              </a:rPr>
              <a:t>，A ∝</a:t>
            </a:r>
            <a:r>
              <a:rPr i="1" lang="en-US" sz="2965">
                <a:solidFill>
                  <a:srgbClr val="00B0F0"/>
                </a:solidFill>
                <a:latin typeface="Arial"/>
                <a:ea typeface="Arial"/>
                <a:cs typeface="Arial"/>
                <a:sym typeface="Arial"/>
              </a:rPr>
              <a:t>C</a:t>
            </a:r>
            <a:endParaRPr/>
          </a:p>
          <a:p>
            <a:pPr indent="-188277" lvl="0" marL="176530" marR="0" rtl="0" algn="l">
              <a:lnSpc>
                <a:spcPct val="100000"/>
              </a:lnSpc>
              <a:spcBef>
                <a:spcPts val="600"/>
              </a:spcBef>
              <a:spcAft>
                <a:spcPts val="0"/>
              </a:spcAft>
              <a:buClr>
                <a:srgbClr val="00B0F0"/>
              </a:buClr>
              <a:buSzPts val="2965"/>
              <a:buFont typeface="Noto Sans Symbols"/>
              <a:buChar char="●"/>
            </a:pPr>
            <a:r>
              <a:rPr lang="en-US" sz="2965">
                <a:solidFill>
                  <a:srgbClr val="00B0F0"/>
                </a:solidFill>
                <a:latin typeface="Arial"/>
                <a:ea typeface="Arial"/>
                <a:cs typeface="Arial"/>
                <a:sym typeface="Arial"/>
              </a:rPr>
              <a:t>   A=lg(1/T)=lg(I/I</a:t>
            </a:r>
            <a:r>
              <a:rPr lang="en-US" sz="1695">
                <a:solidFill>
                  <a:srgbClr val="00B0F0"/>
                </a:solidFill>
                <a:latin typeface="Arial"/>
                <a:ea typeface="Arial"/>
                <a:cs typeface="Arial"/>
                <a:sym typeface="Arial"/>
              </a:rPr>
              <a:t>0</a:t>
            </a:r>
            <a:r>
              <a:rPr lang="en-US" sz="2965">
                <a:solidFill>
                  <a:srgbClr val="00B0F0"/>
                </a:solidFill>
                <a:latin typeface="Arial"/>
                <a:ea typeface="Arial"/>
                <a:cs typeface="Arial"/>
                <a:sym typeface="Arial"/>
              </a:rPr>
              <a:t>)= ε b c</a:t>
            </a:r>
            <a:endParaRPr sz="2965">
              <a:solidFill>
                <a:srgbClr val="00B0F0"/>
              </a:solidFill>
              <a:latin typeface="Arial"/>
              <a:ea typeface="Arial"/>
              <a:cs typeface="Arial"/>
              <a:sym typeface="Arial"/>
            </a:endParaRPr>
          </a:p>
          <a:p>
            <a:pPr indent="-176530" lvl="0" marL="176530" marR="0" rtl="0" algn="l">
              <a:lnSpc>
                <a:spcPct val="110000"/>
              </a:lnSpc>
              <a:spcBef>
                <a:spcPts val="600"/>
              </a:spcBef>
              <a:spcAft>
                <a:spcPts val="0"/>
              </a:spcAft>
              <a:buClr>
                <a:srgbClr val="000000"/>
              </a:buClr>
              <a:buSzPts val="1904"/>
              <a:buFont typeface="Noto Sans Symbols"/>
              <a:buNone/>
            </a:pPr>
            <a:r>
              <a:rPr lang="en-US" sz="1904">
                <a:solidFill>
                  <a:srgbClr val="000000"/>
                </a:solidFill>
                <a:latin typeface="Arial"/>
                <a:ea typeface="Arial"/>
                <a:cs typeface="Arial"/>
                <a:sym typeface="Arial"/>
              </a:rPr>
              <a:t>     A beam of light passes through a reaction system,  get absorbance “</a:t>
            </a:r>
            <a:r>
              <a:rPr lang="en-US" sz="1904">
                <a:solidFill>
                  <a:schemeClr val="dk1"/>
                </a:solidFill>
                <a:latin typeface="Arial"/>
                <a:ea typeface="Arial"/>
                <a:cs typeface="Arial"/>
                <a:sym typeface="Arial"/>
              </a:rPr>
              <a:t>A”</a:t>
            </a:r>
            <a:r>
              <a:rPr lang="en-US" sz="1904">
                <a:solidFill>
                  <a:srgbClr val="000000"/>
                </a:solidFill>
                <a:latin typeface="Arial"/>
                <a:ea typeface="Arial"/>
                <a:cs typeface="Arial"/>
                <a:sym typeface="Arial"/>
              </a:rPr>
              <a:t> , “A” is proportional to the thickness of the absorption layer , and also the proportional to the concentration of reaction solution.                                                       </a:t>
            </a:r>
            <a:endParaRPr sz="1904">
              <a:solidFill>
                <a:srgbClr val="000000"/>
              </a:solidFill>
              <a:latin typeface="Arial"/>
              <a:ea typeface="Arial"/>
              <a:cs typeface="Arial"/>
              <a:sym typeface="Arial"/>
            </a:endParaRPr>
          </a:p>
          <a:p>
            <a:pPr indent="-176530" lvl="0" marL="176530" marR="0" rtl="0" algn="l">
              <a:lnSpc>
                <a:spcPct val="110000"/>
              </a:lnSpc>
              <a:spcBef>
                <a:spcPts val="600"/>
              </a:spcBef>
              <a:spcAft>
                <a:spcPts val="0"/>
              </a:spcAft>
              <a:buClr>
                <a:srgbClr val="000000"/>
              </a:buClr>
              <a:buSzPts val="1904"/>
              <a:buFont typeface="Noto Sans Symbols"/>
              <a:buNone/>
            </a:pPr>
            <a:r>
              <a:rPr lang="en-US" sz="1904">
                <a:solidFill>
                  <a:srgbClr val="000000"/>
                </a:solidFill>
                <a:latin typeface="Arial"/>
                <a:ea typeface="Arial"/>
                <a:cs typeface="Arial"/>
                <a:sym typeface="Arial"/>
              </a:rPr>
              <a:t>                                                                 </a:t>
            </a:r>
            <a:endParaRPr sz="1904">
              <a:solidFill>
                <a:srgbClr val="000000"/>
              </a:solidFill>
              <a:latin typeface="Arial"/>
              <a:ea typeface="Arial"/>
              <a:cs typeface="Arial"/>
              <a:sym typeface="Arial"/>
            </a:endParaRPr>
          </a:p>
          <a:p>
            <a:pPr indent="-176530" lvl="0" marL="176530" marR="0" rtl="0" algn="l">
              <a:lnSpc>
                <a:spcPct val="110000"/>
              </a:lnSpc>
              <a:spcBef>
                <a:spcPts val="600"/>
              </a:spcBef>
              <a:spcAft>
                <a:spcPts val="0"/>
              </a:spcAft>
              <a:buClr>
                <a:srgbClr val="000000"/>
              </a:buClr>
              <a:buSzPts val="1904"/>
              <a:buFont typeface="Noto Sans Symbols"/>
              <a:buNone/>
            </a:pPr>
            <a:r>
              <a:rPr lang="en-US" sz="1904">
                <a:solidFill>
                  <a:srgbClr val="000000"/>
                </a:solidFill>
                <a:latin typeface="Arial"/>
                <a:ea typeface="Arial"/>
                <a:cs typeface="Arial"/>
                <a:sym typeface="Arial"/>
              </a:rPr>
              <a:t>                                                            </a:t>
            </a:r>
            <a:endParaRPr sz="1904">
              <a:solidFill>
                <a:srgbClr val="000000"/>
              </a:solidFill>
              <a:latin typeface="Arial"/>
              <a:ea typeface="Arial"/>
              <a:cs typeface="Arial"/>
              <a:sym typeface="Arial"/>
            </a:endParaRPr>
          </a:p>
          <a:p>
            <a:pPr indent="-176530" lvl="0" marL="176530" marR="0" rtl="0" algn="l">
              <a:lnSpc>
                <a:spcPct val="110000"/>
              </a:lnSpc>
              <a:spcBef>
                <a:spcPts val="600"/>
              </a:spcBef>
              <a:spcAft>
                <a:spcPts val="0"/>
              </a:spcAft>
              <a:buClr>
                <a:srgbClr val="646464"/>
              </a:buClr>
              <a:buSzPts val="1905"/>
              <a:buFont typeface="Noto Sans Symbols"/>
              <a:buNone/>
            </a:pPr>
            <a:r>
              <a:t/>
            </a:r>
            <a:endParaRPr sz="1904">
              <a:solidFill>
                <a:srgbClr val="800080"/>
              </a:solidFill>
              <a:latin typeface="Arial"/>
              <a:ea typeface="Arial"/>
              <a:cs typeface="Arial"/>
              <a:sym typeface="Arial"/>
            </a:endParaRPr>
          </a:p>
          <a:p>
            <a:pPr indent="-176530" lvl="0" marL="176530" marR="0" rtl="0" algn="l">
              <a:lnSpc>
                <a:spcPct val="110000"/>
              </a:lnSpc>
              <a:spcBef>
                <a:spcPts val="600"/>
              </a:spcBef>
              <a:spcAft>
                <a:spcPts val="0"/>
              </a:spcAft>
              <a:buClr>
                <a:srgbClr val="000000"/>
              </a:buClr>
              <a:buSzPts val="1904"/>
              <a:buFont typeface="Noto Sans Symbols"/>
              <a:buNone/>
            </a:pPr>
            <a:r>
              <a:rPr b="1" lang="en-US" sz="1904">
                <a:solidFill>
                  <a:srgbClr val="000000"/>
                </a:solidFill>
                <a:latin typeface="Arial"/>
                <a:ea typeface="Arial"/>
                <a:cs typeface="Arial"/>
                <a:sym typeface="Arial"/>
              </a:rPr>
              <a:t>                                                    </a:t>
            </a:r>
            <a:endParaRPr sz="2540">
              <a:solidFill>
                <a:srgbClr val="000000"/>
              </a:solidFill>
              <a:latin typeface="Arial"/>
              <a:ea typeface="Arial"/>
              <a:cs typeface="Arial"/>
              <a:sym typeface="Arial"/>
            </a:endParaRPr>
          </a:p>
          <a:p>
            <a:pPr indent="-55562" lvl="0" marL="176530" marR="0" rtl="0" algn="l">
              <a:lnSpc>
                <a:spcPct val="110000"/>
              </a:lnSpc>
              <a:spcBef>
                <a:spcPts val="600"/>
              </a:spcBef>
              <a:spcAft>
                <a:spcPts val="0"/>
              </a:spcAft>
              <a:buClr>
                <a:srgbClr val="646464"/>
              </a:buClr>
              <a:buSzPts val="1905"/>
              <a:buFont typeface="Noto Sans Symbols"/>
              <a:buNone/>
            </a:pPr>
            <a:r>
              <a:t/>
            </a:r>
            <a:endParaRPr sz="1904">
              <a:solidFill>
                <a:srgbClr val="646464"/>
              </a:solidFill>
              <a:latin typeface="Arial"/>
              <a:ea typeface="Arial"/>
              <a:cs typeface="Arial"/>
              <a:sym typeface="Arial"/>
            </a:endParaRPr>
          </a:p>
        </p:txBody>
      </p:sp>
      <p:pic>
        <p:nvPicPr>
          <p:cNvPr id="320" name="Google Shape;320;p15"/>
          <p:cNvPicPr preferRelativeResize="0"/>
          <p:nvPr/>
        </p:nvPicPr>
        <p:blipFill rotWithShape="1">
          <a:blip r:embed="rId3">
            <a:alphaModFix/>
          </a:blip>
          <a:srcRect b="0" l="0" r="0" t="0"/>
          <a:stretch/>
        </p:blipFill>
        <p:spPr>
          <a:xfrm>
            <a:off x="2311836" y="3917960"/>
            <a:ext cx="6864720" cy="2590651"/>
          </a:xfrm>
          <a:prstGeom prst="rect">
            <a:avLst/>
          </a:prstGeom>
          <a:noFill/>
          <a:ln>
            <a:noFill/>
          </a:ln>
        </p:spPr>
      </p:pic>
      <p:sp>
        <p:nvSpPr>
          <p:cNvPr id="321" name="Google Shape;321;p15"/>
          <p:cNvSpPr/>
          <p:nvPr/>
        </p:nvSpPr>
        <p:spPr>
          <a:xfrm>
            <a:off x="9370243" y="404769"/>
            <a:ext cx="2579667" cy="36449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Analysis principle</a:t>
            </a:r>
            <a:r>
              <a:rPr lang="en-US" sz="2540">
                <a:solidFill>
                  <a:schemeClr val="lt1"/>
                </a:solidFill>
                <a:latin typeface="Arial"/>
                <a:ea typeface="Arial"/>
                <a:cs typeface="Arial"/>
                <a:sym typeface="Arial"/>
              </a:rPr>
              <a:t> </a:t>
            </a:r>
            <a:endParaRPr sz="2540">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pic>
        <p:nvPicPr>
          <p:cNvPr id="327" name="Google Shape;327;p16"/>
          <p:cNvPicPr preferRelativeResize="0"/>
          <p:nvPr/>
        </p:nvPicPr>
        <p:blipFill rotWithShape="1">
          <a:blip r:embed="rId3">
            <a:alphaModFix/>
          </a:blip>
          <a:srcRect b="0" l="0" r="0" t="0"/>
          <a:stretch/>
        </p:blipFill>
        <p:spPr>
          <a:xfrm>
            <a:off x="3526155" y="1971675"/>
            <a:ext cx="6295390" cy="2548255"/>
          </a:xfrm>
          <a:prstGeom prst="rect">
            <a:avLst/>
          </a:prstGeom>
          <a:noFill/>
          <a:ln>
            <a:noFill/>
          </a:ln>
        </p:spPr>
      </p:pic>
      <p:sp>
        <p:nvSpPr>
          <p:cNvPr id="328" name="Google Shape;328;p16"/>
          <p:cNvSpPr txBox="1"/>
          <p:nvPr/>
        </p:nvSpPr>
        <p:spPr>
          <a:xfrm>
            <a:off x="791316" y="1562359"/>
            <a:ext cx="3289683" cy="4247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160">
                <a:solidFill>
                  <a:srgbClr val="2EA7E0"/>
                </a:solidFill>
                <a:latin typeface="Arial"/>
                <a:ea typeface="Arial"/>
                <a:cs typeface="Arial"/>
                <a:sym typeface="Arial"/>
              </a:rPr>
              <a:t>Principle and analysis steps</a:t>
            </a:r>
            <a:endParaRPr/>
          </a:p>
        </p:txBody>
      </p:sp>
      <p:pic>
        <p:nvPicPr>
          <p:cNvPr id="329" name="Google Shape;329;p16"/>
          <p:cNvPicPr preferRelativeResize="0"/>
          <p:nvPr/>
        </p:nvPicPr>
        <p:blipFill rotWithShape="1">
          <a:blip r:embed="rId4">
            <a:alphaModFix/>
          </a:blip>
          <a:srcRect b="-2" l="40826" r="0" t="2"/>
          <a:stretch/>
        </p:blipFill>
        <p:spPr>
          <a:xfrm>
            <a:off x="790918" y="2003974"/>
            <a:ext cx="4354997" cy="41115"/>
          </a:xfrm>
          <a:prstGeom prst="rect">
            <a:avLst/>
          </a:prstGeom>
          <a:noFill/>
          <a:ln>
            <a:noFill/>
          </a:ln>
        </p:spPr>
      </p:pic>
      <p:pic>
        <p:nvPicPr>
          <p:cNvPr id="330" name="Google Shape;330;p16"/>
          <p:cNvPicPr preferRelativeResize="0"/>
          <p:nvPr/>
        </p:nvPicPr>
        <p:blipFill rotWithShape="1">
          <a:blip r:embed="rId5">
            <a:alphaModFix/>
          </a:blip>
          <a:srcRect b="0" l="0" r="0" t="0"/>
          <a:stretch/>
        </p:blipFill>
        <p:spPr>
          <a:xfrm>
            <a:off x="4276295" y="4777842"/>
            <a:ext cx="5394357" cy="1694058"/>
          </a:xfrm>
          <a:prstGeom prst="rect">
            <a:avLst/>
          </a:prstGeom>
          <a:noFill/>
          <a:ln>
            <a:noFill/>
          </a:ln>
        </p:spPr>
      </p:pic>
      <p:sp>
        <p:nvSpPr>
          <p:cNvPr id="331" name="Google Shape;331;p16"/>
          <p:cNvSpPr/>
          <p:nvPr/>
        </p:nvSpPr>
        <p:spPr>
          <a:xfrm>
            <a:off x="7802268" y="3145743"/>
            <a:ext cx="1703580" cy="1014083"/>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chemeClr val="lt1"/>
              </a:solidFill>
              <a:latin typeface="Arial"/>
              <a:ea typeface="Arial"/>
              <a:cs typeface="Arial"/>
              <a:sym typeface="Arial"/>
            </a:endParaRPr>
          </a:p>
        </p:txBody>
      </p:sp>
      <p:sp>
        <p:nvSpPr>
          <p:cNvPr id="332" name="Google Shape;332;p16"/>
          <p:cNvSpPr/>
          <p:nvPr/>
        </p:nvSpPr>
        <p:spPr>
          <a:xfrm>
            <a:off x="5793590" y="4109425"/>
            <a:ext cx="1399825" cy="364909"/>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chemeClr val="lt1"/>
              </a:solidFill>
              <a:latin typeface="Arial"/>
              <a:ea typeface="Arial"/>
              <a:cs typeface="Arial"/>
              <a:sym typeface="Arial"/>
            </a:endParaRPr>
          </a:p>
        </p:txBody>
      </p:sp>
      <p:sp>
        <p:nvSpPr>
          <p:cNvPr id="333" name="Google Shape;333;p16"/>
          <p:cNvSpPr/>
          <p:nvPr/>
        </p:nvSpPr>
        <p:spPr>
          <a:xfrm>
            <a:off x="3755342" y="6167832"/>
            <a:ext cx="4198803" cy="649175"/>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chemeClr val="lt1"/>
              </a:solidFill>
              <a:latin typeface="Arial"/>
              <a:ea typeface="Arial"/>
              <a:cs typeface="Arial"/>
              <a:sym typeface="Arial"/>
            </a:endParaRPr>
          </a:p>
        </p:txBody>
      </p:sp>
      <p:sp>
        <p:nvSpPr>
          <p:cNvPr id="334" name="Google Shape;334;p16"/>
          <p:cNvSpPr/>
          <p:nvPr/>
        </p:nvSpPr>
        <p:spPr>
          <a:xfrm>
            <a:off x="8714876" y="5437343"/>
            <a:ext cx="933441" cy="385741"/>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904">
                <a:solidFill>
                  <a:schemeClr val="lt1"/>
                </a:solidFill>
                <a:latin typeface="Arial"/>
                <a:ea typeface="Arial"/>
                <a:cs typeface="Arial"/>
                <a:sym typeface="Arial"/>
              </a:rPr>
              <a:t>co</a:t>
            </a:r>
            <a:endParaRPr/>
          </a:p>
        </p:txBody>
      </p:sp>
      <p:sp>
        <p:nvSpPr>
          <p:cNvPr id="335" name="Google Shape;335;p16"/>
          <p:cNvSpPr txBox="1"/>
          <p:nvPr/>
        </p:nvSpPr>
        <p:spPr>
          <a:xfrm>
            <a:off x="7761274" y="3490491"/>
            <a:ext cx="145022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Photometer</a:t>
            </a:r>
            <a:endParaRPr/>
          </a:p>
        </p:txBody>
      </p:sp>
      <p:sp>
        <p:nvSpPr>
          <p:cNvPr id="336" name="Google Shape;336;p16"/>
          <p:cNvSpPr txBox="1"/>
          <p:nvPr/>
        </p:nvSpPr>
        <p:spPr>
          <a:xfrm>
            <a:off x="7367469" y="4139665"/>
            <a:ext cx="1004003" cy="3854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904">
                <a:solidFill>
                  <a:schemeClr val="dk1"/>
                </a:solidFill>
                <a:latin typeface="Arial"/>
                <a:ea typeface="Arial"/>
                <a:cs typeface="Arial"/>
                <a:sym typeface="Arial"/>
              </a:rPr>
              <a:t>37℃</a:t>
            </a:r>
            <a:endParaRPr/>
          </a:p>
        </p:txBody>
      </p:sp>
      <p:sp>
        <p:nvSpPr>
          <p:cNvPr id="337" name="Google Shape;337;p16"/>
          <p:cNvSpPr txBox="1"/>
          <p:nvPr/>
        </p:nvSpPr>
        <p:spPr>
          <a:xfrm>
            <a:off x="4192829" y="5997810"/>
            <a:ext cx="6803566"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Reaction curve                Calibration curve</a:t>
            </a:r>
            <a:endParaRPr/>
          </a:p>
        </p:txBody>
      </p:sp>
      <p:sp>
        <p:nvSpPr>
          <p:cNvPr id="338" name="Google Shape;338;p16"/>
          <p:cNvSpPr txBox="1"/>
          <p:nvPr/>
        </p:nvSpPr>
        <p:spPr>
          <a:xfrm>
            <a:off x="8761245" y="5478336"/>
            <a:ext cx="1724412"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concentration</a:t>
            </a:r>
            <a:endParaRPr/>
          </a:p>
        </p:txBody>
      </p:sp>
      <p:sp>
        <p:nvSpPr>
          <p:cNvPr id="339" name="Google Shape;339;p16"/>
          <p:cNvSpPr/>
          <p:nvPr/>
        </p:nvSpPr>
        <p:spPr>
          <a:xfrm>
            <a:off x="3528871" y="3144399"/>
            <a:ext cx="933441" cy="98384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chemeClr val="lt1"/>
              </a:solidFill>
              <a:latin typeface="Arial"/>
              <a:ea typeface="Arial"/>
              <a:cs typeface="Arial"/>
              <a:sym typeface="Arial"/>
            </a:endParaRPr>
          </a:p>
        </p:txBody>
      </p:sp>
      <p:sp>
        <p:nvSpPr>
          <p:cNvPr id="340" name="Google Shape;340;p16"/>
          <p:cNvSpPr/>
          <p:nvPr/>
        </p:nvSpPr>
        <p:spPr>
          <a:xfrm>
            <a:off x="9452086" y="2860132"/>
            <a:ext cx="456304" cy="1358832"/>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chemeClr val="lt1"/>
              </a:solidFill>
              <a:latin typeface="Arial"/>
              <a:ea typeface="Arial"/>
              <a:cs typeface="Arial"/>
              <a:sym typeface="Arial"/>
            </a:endParaRPr>
          </a:p>
        </p:txBody>
      </p:sp>
      <p:sp>
        <p:nvSpPr>
          <p:cNvPr id="341" name="Google Shape;341;p16"/>
          <p:cNvSpPr/>
          <p:nvPr/>
        </p:nvSpPr>
        <p:spPr>
          <a:xfrm>
            <a:off x="4867541" y="4128242"/>
            <a:ext cx="1369584" cy="40523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904">
              <a:solidFill>
                <a:schemeClr val="lt1"/>
              </a:solidFill>
              <a:latin typeface="Arial"/>
              <a:ea typeface="Arial"/>
              <a:cs typeface="Arial"/>
              <a:sym typeface="Arial"/>
            </a:endParaRPr>
          </a:p>
        </p:txBody>
      </p:sp>
      <p:sp>
        <p:nvSpPr>
          <p:cNvPr id="342" name="Google Shape;342;p16"/>
          <p:cNvSpPr txBox="1"/>
          <p:nvPr/>
        </p:nvSpPr>
        <p:spPr>
          <a:xfrm>
            <a:off x="3840689" y="3470330"/>
            <a:ext cx="711155"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LED</a:t>
            </a:r>
            <a:endParaRPr/>
          </a:p>
        </p:txBody>
      </p:sp>
      <p:sp>
        <p:nvSpPr>
          <p:cNvPr id="343" name="Google Shape;343;p16"/>
          <p:cNvSpPr txBox="1"/>
          <p:nvPr/>
        </p:nvSpPr>
        <p:spPr>
          <a:xfrm>
            <a:off x="5698490" y="4054475"/>
            <a:ext cx="1220470" cy="368300"/>
          </a:xfrm>
          <a:prstGeom prst="rect">
            <a:avLst/>
          </a:prstGeom>
          <a:solidFill>
            <a:schemeClr val="lt1"/>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cuvette</a:t>
            </a:r>
            <a:endParaRPr/>
          </a:p>
        </p:txBody>
      </p:sp>
      <p:sp>
        <p:nvSpPr>
          <p:cNvPr id="344" name="Google Shape;344;p16"/>
          <p:cNvSpPr/>
          <p:nvPr/>
        </p:nvSpPr>
        <p:spPr>
          <a:xfrm>
            <a:off x="5818505" y="2272030"/>
            <a:ext cx="602615" cy="252730"/>
          </a:xfrm>
          <a:prstGeom prst="rect">
            <a:avLst/>
          </a:prstGeom>
          <a:solidFill>
            <a:schemeClr val="lt1"/>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45" name="Google Shape;345;p16"/>
          <p:cNvSpPr/>
          <p:nvPr/>
        </p:nvSpPr>
        <p:spPr>
          <a:xfrm>
            <a:off x="9370243" y="404769"/>
            <a:ext cx="2579667" cy="36449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Analysis principle</a:t>
            </a:r>
            <a:r>
              <a:rPr lang="en-US" sz="2540">
                <a:solidFill>
                  <a:schemeClr val="lt1"/>
                </a:solidFill>
                <a:latin typeface="Arial"/>
                <a:ea typeface="Arial"/>
                <a:cs typeface="Arial"/>
                <a:sym typeface="Arial"/>
              </a:rPr>
              <a:t> </a:t>
            </a:r>
            <a:endParaRPr sz="2540">
              <a:solidFill>
                <a:schemeClr val="lt1"/>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9" name="Shape 349"/>
        <p:cNvGrpSpPr/>
        <p:nvPr/>
      </p:nvGrpSpPr>
      <p:grpSpPr>
        <a:xfrm>
          <a:off x="0" y="0"/>
          <a:ext cx="0" cy="0"/>
          <a:chOff x="0" y="0"/>
          <a:chExt cx="0" cy="0"/>
        </a:xfrm>
      </p:grpSpPr>
      <p:sp>
        <p:nvSpPr>
          <p:cNvPr id="350" name="Google Shape;350;p17"/>
          <p:cNvSpPr txBox="1"/>
          <p:nvPr>
            <p:ph type="title"/>
          </p:nvPr>
        </p:nvSpPr>
        <p:spPr>
          <a:xfrm>
            <a:off x="1323961" y="2561960"/>
            <a:ext cx="5102003" cy="664221"/>
          </a:xfrm>
          <a:prstGeom prst="rect">
            <a:avLst/>
          </a:prstGeom>
          <a:noFill/>
          <a:ln>
            <a:noFill/>
          </a:ln>
        </p:spPr>
        <p:txBody>
          <a:bodyPr anchorCtr="0" anchor="ctr" bIns="0" lIns="0" spcFirstLastPara="1" rIns="0" wrap="square" tIns="12700">
            <a:spAutoFit/>
          </a:bodyPr>
          <a:lstStyle/>
          <a:p>
            <a:pPr indent="0" lvl="0" marL="13334" rtl="0" algn="l">
              <a:lnSpc>
                <a:spcPct val="100000"/>
              </a:lnSpc>
              <a:spcBef>
                <a:spcPts val="0"/>
              </a:spcBef>
              <a:spcAft>
                <a:spcPts val="0"/>
              </a:spcAft>
              <a:buClr>
                <a:srgbClr val="00B0F0"/>
              </a:buClr>
              <a:buSzPts val="4235"/>
              <a:buFont typeface="Arial"/>
              <a:buNone/>
            </a:pPr>
            <a:r>
              <a:rPr lang="en-US" sz="4235">
                <a:solidFill>
                  <a:srgbClr val="00B0F0"/>
                </a:solidFill>
                <a:latin typeface="Arial"/>
                <a:ea typeface="Arial"/>
                <a:cs typeface="Arial"/>
                <a:sym typeface="Arial"/>
              </a:rPr>
              <a:t>03</a:t>
            </a:r>
            <a:endParaRPr sz="4235">
              <a:solidFill>
                <a:srgbClr val="00B0F0"/>
              </a:solidFill>
              <a:latin typeface="Arial"/>
              <a:ea typeface="Arial"/>
              <a:cs typeface="Arial"/>
              <a:sym typeface="Arial"/>
            </a:endParaRPr>
          </a:p>
        </p:txBody>
      </p:sp>
      <p:sp>
        <p:nvSpPr>
          <p:cNvPr id="351" name="Google Shape;351;p17"/>
          <p:cNvSpPr txBox="1"/>
          <p:nvPr>
            <p:ph idx="1" type="body"/>
          </p:nvPr>
        </p:nvSpPr>
        <p:spPr>
          <a:xfrm>
            <a:off x="1323962" y="3706883"/>
            <a:ext cx="6516612" cy="104096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B0F0"/>
              </a:buClr>
              <a:buSzPts val="4235"/>
              <a:buNone/>
            </a:pPr>
            <a:r>
              <a:rPr lang="en-US" sz="4235">
                <a:solidFill>
                  <a:srgbClr val="00B0F0"/>
                </a:solidFill>
                <a:latin typeface="Arial"/>
                <a:ea typeface="Arial"/>
                <a:cs typeface="Arial"/>
                <a:sym typeface="Arial"/>
              </a:rPr>
              <a:t>Installation</a:t>
            </a:r>
            <a:endParaRPr sz="4235">
              <a:solidFill>
                <a:srgbClr val="00B0F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18"/>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
        <p:nvSpPr>
          <p:cNvPr id="358" name="Google Shape;358;p18"/>
          <p:cNvSpPr txBox="1"/>
          <p:nvPr/>
        </p:nvSpPr>
        <p:spPr>
          <a:xfrm>
            <a:off x="456088" y="1107848"/>
            <a:ext cx="3351880"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Pre-installation preparation</a:t>
            </a:r>
            <a:endParaRPr/>
          </a:p>
        </p:txBody>
      </p:sp>
      <p:pic>
        <p:nvPicPr>
          <p:cNvPr id="359" name="Google Shape;359;p18"/>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360" name="Google Shape;360;p18"/>
          <p:cNvSpPr txBox="1"/>
          <p:nvPr/>
        </p:nvSpPr>
        <p:spPr>
          <a:xfrm>
            <a:off x="687069" y="2321606"/>
            <a:ext cx="5425441" cy="2964914"/>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rgbClr val="333333"/>
                </a:solidFill>
                <a:latin typeface="Arial"/>
                <a:ea typeface="Arial"/>
                <a:cs typeface="Arial"/>
                <a:sym typeface="Arial"/>
              </a:rPr>
              <a:t>Installation tools</a:t>
            </a:r>
            <a:endParaRPr/>
          </a:p>
          <a:p>
            <a:pPr indent="-285750" lvl="0" marL="285750" marR="0" rtl="0" algn="l">
              <a:lnSpc>
                <a:spcPct val="156666"/>
              </a:lnSpc>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Allen wrench</a:t>
            </a:r>
            <a:endParaRPr/>
          </a:p>
          <a:p>
            <a:pPr indent="-285750" lvl="0" marL="285750" marR="0" rtl="0" algn="l">
              <a:lnSpc>
                <a:spcPct val="156666"/>
              </a:lnSpc>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Scissor</a:t>
            </a:r>
            <a:endParaRPr/>
          </a:p>
          <a:p>
            <a:pPr indent="-285750" lvl="0" marL="285750" marR="0" rtl="0" algn="l">
              <a:lnSpc>
                <a:spcPct val="156666"/>
              </a:lnSpc>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Cross screwdriver</a:t>
            </a:r>
            <a:endParaRPr/>
          </a:p>
          <a:p>
            <a:pPr indent="-285750" lvl="0" marL="285750" marR="0" rtl="0" algn="l">
              <a:lnSpc>
                <a:spcPct val="156666"/>
              </a:lnSpc>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Straight screwdriver</a:t>
            </a:r>
            <a:endParaRPr sz="1800">
              <a:solidFill>
                <a:srgbClr val="7F7F7F"/>
              </a:solidFill>
              <a:latin typeface="Arial"/>
              <a:ea typeface="Arial"/>
              <a:cs typeface="Arial"/>
              <a:sym typeface="Arial"/>
            </a:endParaRPr>
          </a:p>
          <a:p>
            <a:pPr indent="-285750" lvl="0" marL="285750" marR="0" rtl="0" algn="l">
              <a:lnSpc>
                <a:spcPct val="156666"/>
              </a:lnSpc>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Fixing belt (4x150mm 10 strips)</a:t>
            </a:r>
            <a:endParaRPr/>
          </a:p>
          <a:p>
            <a:pPr indent="-285750" lvl="0" marL="285750" marR="0" rtl="0" algn="l">
              <a:lnSpc>
                <a:spcPct val="156666"/>
              </a:lnSpc>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Gloves</a:t>
            </a:r>
            <a:endParaRPr/>
          </a:p>
          <a:p>
            <a:pPr indent="-285750" lvl="0" marL="285750" marR="0" rtl="0" algn="l">
              <a:lnSpc>
                <a:spcPct val="156666"/>
              </a:lnSpc>
              <a:spcBef>
                <a:spcPts val="0"/>
              </a:spcBef>
              <a:spcAft>
                <a:spcPts val="0"/>
              </a:spcAft>
              <a:buClr>
                <a:srgbClr val="333333"/>
              </a:buClr>
              <a:buSzPts val="1800"/>
              <a:buFont typeface="Arial"/>
              <a:buChar char="•"/>
            </a:pPr>
            <a:r>
              <a:rPr lang="en-US" sz="1800">
                <a:solidFill>
                  <a:srgbClr val="333333"/>
                </a:solidFill>
                <a:latin typeface="Arial"/>
                <a:ea typeface="Arial"/>
                <a:cs typeface="Arial"/>
                <a:sym typeface="Arial"/>
              </a:rPr>
              <a:t>Pincer pliers</a:t>
            </a:r>
            <a:endParaRPr/>
          </a:p>
        </p:txBody>
      </p:sp>
      <p:pic>
        <p:nvPicPr>
          <p:cNvPr id="361" name="Google Shape;361;p18"/>
          <p:cNvPicPr preferRelativeResize="0"/>
          <p:nvPr/>
        </p:nvPicPr>
        <p:blipFill rotWithShape="1">
          <a:blip r:embed="rId4">
            <a:alphaModFix/>
          </a:blip>
          <a:srcRect b="0" l="0" r="0" t="0"/>
          <a:stretch/>
        </p:blipFill>
        <p:spPr>
          <a:xfrm>
            <a:off x="9309874" y="1285126"/>
            <a:ext cx="2342713" cy="1524749"/>
          </a:xfrm>
          <a:prstGeom prst="ellipse">
            <a:avLst/>
          </a:prstGeom>
          <a:noFill/>
          <a:ln>
            <a:noFill/>
          </a:ln>
        </p:spPr>
      </p:pic>
      <p:pic>
        <p:nvPicPr>
          <p:cNvPr id="362" name="Google Shape;362;p18"/>
          <p:cNvPicPr preferRelativeResize="0"/>
          <p:nvPr/>
        </p:nvPicPr>
        <p:blipFill rotWithShape="1">
          <a:blip r:embed="rId5">
            <a:alphaModFix/>
          </a:blip>
          <a:srcRect b="0" l="0" r="0" t="0"/>
          <a:stretch/>
        </p:blipFill>
        <p:spPr>
          <a:xfrm>
            <a:off x="6716418" y="1257300"/>
            <a:ext cx="2238375" cy="1685925"/>
          </a:xfrm>
          <a:prstGeom prst="rect">
            <a:avLst/>
          </a:prstGeom>
          <a:noFill/>
          <a:ln>
            <a:noFill/>
          </a:ln>
        </p:spPr>
      </p:pic>
      <p:pic>
        <p:nvPicPr>
          <p:cNvPr id="363" name="Google Shape;363;p18"/>
          <p:cNvPicPr preferRelativeResize="0"/>
          <p:nvPr/>
        </p:nvPicPr>
        <p:blipFill rotWithShape="1">
          <a:blip r:embed="rId6">
            <a:alphaModFix/>
          </a:blip>
          <a:srcRect b="0" l="0" r="0" t="0"/>
          <a:stretch/>
        </p:blipFill>
        <p:spPr>
          <a:xfrm>
            <a:off x="9701354" y="2895432"/>
            <a:ext cx="1559751" cy="1559751"/>
          </a:xfrm>
          <a:prstGeom prst="rect">
            <a:avLst/>
          </a:prstGeom>
          <a:noFill/>
          <a:ln>
            <a:noFill/>
          </a:ln>
        </p:spPr>
      </p:pic>
      <p:pic>
        <p:nvPicPr>
          <p:cNvPr id="364" name="Google Shape;364;p18"/>
          <p:cNvPicPr preferRelativeResize="0"/>
          <p:nvPr/>
        </p:nvPicPr>
        <p:blipFill rotWithShape="1">
          <a:blip r:embed="rId7">
            <a:alphaModFix/>
          </a:blip>
          <a:srcRect b="0" l="0" r="0" t="0"/>
          <a:stretch/>
        </p:blipFill>
        <p:spPr>
          <a:xfrm>
            <a:off x="6648449" y="4600575"/>
            <a:ext cx="2362200" cy="2076450"/>
          </a:xfrm>
          <a:prstGeom prst="rect">
            <a:avLst/>
          </a:prstGeom>
          <a:noFill/>
          <a:ln>
            <a:noFill/>
          </a:ln>
        </p:spPr>
      </p:pic>
      <p:pic>
        <p:nvPicPr>
          <p:cNvPr id="365" name="Google Shape;365;p18"/>
          <p:cNvPicPr preferRelativeResize="0"/>
          <p:nvPr/>
        </p:nvPicPr>
        <p:blipFill rotWithShape="1">
          <a:blip r:embed="rId8">
            <a:alphaModFix/>
          </a:blip>
          <a:srcRect b="0" l="0" r="0" t="0"/>
          <a:stretch/>
        </p:blipFill>
        <p:spPr>
          <a:xfrm>
            <a:off x="6688930" y="3051588"/>
            <a:ext cx="2333625" cy="1504950"/>
          </a:xfrm>
          <a:prstGeom prst="rect">
            <a:avLst/>
          </a:prstGeom>
          <a:noFill/>
          <a:ln>
            <a:noFill/>
          </a:ln>
        </p:spPr>
      </p:pic>
      <p:pic>
        <p:nvPicPr>
          <p:cNvPr id="366" name="Google Shape;366;p18"/>
          <p:cNvPicPr preferRelativeResize="0"/>
          <p:nvPr/>
        </p:nvPicPr>
        <p:blipFill rotWithShape="1">
          <a:blip r:embed="rId9">
            <a:alphaModFix/>
          </a:blip>
          <a:srcRect b="0" l="0" r="0" t="0"/>
          <a:stretch/>
        </p:blipFill>
        <p:spPr>
          <a:xfrm>
            <a:off x="9546588" y="4654017"/>
            <a:ext cx="1869282" cy="186928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sp>
        <p:nvSpPr>
          <p:cNvPr id="371" name="Google Shape;371;p19"/>
          <p:cNvSpPr txBox="1"/>
          <p:nvPr/>
        </p:nvSpPr>
        <p:spPr>
          <a:xfrm>
            <a:off x="481489" y="1065513"/>
            <a:ext cx="3249287"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Environment requirements</a:t>
            </a:r>
            <a:endParaRPr/>
          </a:p>
        </p:txBody>
      </p:sp>
      <p:pic>
        <p:nvPicPr>
          <p:cNvPr id="372" name="Google Shape;372;p19"/>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373" name="Google Shape;373;p19"/>
          <p:cNvSpPr txBox="1"/>
          <p:nvPr/>
        </p:nvSpPr>
        <p:spPr>
          <a:xfrm>
            <a:off x="747953" y="1823246"/>
            <a:ext cx="4870489" cy="4042132"/>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Operating conditions</a:t>
            </a:r>
            <a:endParaRPr b="1" sz="2000">
              <a:solidFill>
                <a:srgbClr val="333333"/>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Ambient temperature range:10</a:t>
            </a:r>
            <a:r>
              <a:rPr lang="en-US" sz="1600">
                <a:solidFill>
                  <a:schemeClr val="dk1"/>
                </a:solidFill>
                <a:latin typeface="SimSun"/>
                <a:ea typeface="SimSun"/>
                <a:cs typeface="SimSun"/>
                <a:sym typeface="SimSun"/>
              </a:rPr>
              <a:t>℃～</a:t>
            </a:r>
            <a:r>
              <a:rPr lang="en-US" sz="1600">
                <a:solidFill>
                  <a:schemeClr val="dk1"/>
                </a:solidFill>
                <a:latin typeface="Arial"/>
                <a:ea typeface="Arial"/>
                <a:cs typeface="Arial"/>
                <a:sym typeface="Arial"/>
              </a:rPr>
              <a:t>30</a:t>
            </a:r>
            <a:r>
              <a:rPr lang="en-US" sz="1600">
                <a:solidFill>
                  <a:schemeClr val="dk1"/>
                </a:solidFill>
                <a:latin typeface="SimSun"/>
                <a:ea typeface="SimSun"/>
                <a:cs typeface="SimSun"/>
                <a:sym typeface="SimSun"/>
              </a:rPr>
              <a:t>℃</a:t>
            </a:r>
            <a:endParaRPr sz="1600">
              <a:solidFill>
                <a:srgbClr val="333333"/>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Relative humidity range:30%</a:t>
            </a:r>
            <a:r>
              <a:rPr lang="en-US" sz="1600">
                <a:solidFill>
                  <a:schemeClr val="dk1"/>
                </a:solidFill>
                <a:latin typeface="SimSun"/>
                <a:ea typeface="SimSun"/>
                <a:cs typeface="SimSun"/>
                <a:sym typeface="SimSun"/>
              </a:rPr>
              <a:t>～</a:t>
            </a:r>
            <a:r>
              <a:rPr lang="en-US" sz="1600">
                <a:solidFill>
                  <a:schemeClr val="dk1"/>
                </a:solidFill>
                <a:latin typeface="Arial"/>
                <a:ea typeface="Arial"/>
                <a:cs typeface="Arial"/>
                <a:sym typeface="Arial"/>
              </a:rPr>
              <a:t>85%, no condensation</a:t>
            </a:r>
            <a:endParaRPr sz="1600">
              <a:solidFill>
                <a:srgbClr val="333333"/>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Atmospheric pressure range:70.0kPa</a:t>
            </a:r>
            <a:r>
              <a:rPr lang="en-US" sz="1600">
                <a:solidFill>
                  <a:schemeClr val="dk1"/>
                </a:solidFill>
                <a:latin typeface="SimSun"/>
                <a:ea typeface="SimSun"/>
                <a:cs typeface="SimSun"/>
                <a:sym typeface="SimSun"/>
              </a:rPr>
              <a:t>～</a:t>
            </a:r>
            <a:r>
              <a:rPr lang="en-US" sz="1600">
                <a:solidFill>
                  <a:schemeClr val="dk1"/>
                </a:solidFill>
                <a:latin typeface="Arial"/>
                <a:ea typeface="Arial"/>
                <a:cs typeface="Arial"/>
                <a:sym typeface="Arial"/>
              </a:rPr>
              <a:t>106.0 kPa</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Stay away from magnetic interference</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Avoid direct exposure to strong light</a:t>
            </a:r>
            <a:endParaRPr/>
          </a:p>
          <a:p>
            <a:pPr indent="-285750" lvl="0" marL="285750" marR="0" rtl="0" algn="l">
              <a:lnSpc>
                <a:spcPct val="176250"/>
              </a:lnSpc>
              <a:spcBef>
                <a:spcPts val="0"/>
              </a:spcBef>
              <a:spcAft>
                <a:spcPts val="0"/>
              </a:spcAft>
              <a:buClr>
                <a:srgbClr val="FF0000"/>
              </a:buClr>
              <a:buSzPts val="1600"/>
              <a:buFont typeface="Arial"/>
              <a:buChar char="•"/>
            </a:pPr>
            <a:r>
              <a:rPr lang="en-US" sz="1600">
                <a:solidFill>
                  <a:srgbClr val="FF0000"/>
                </a:solidFill>
                <a:latin typeface="Arial"/>
                <a:ea typeface="Arial"/>
                <a:cs typeface="Arial"/>
                <a:sym typeface="Arial"/>
              </a:rPr>
              <a:t>Good grounding environment(0-5V)</a:t>
            </a:r>
            <a:endParaRPr sz="1600">
              <a:solidFill>
                <a:srgbClr val="FF0000"/>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installation table or ground should be flat   </a:t>
            </a:r>
            <a:r>
              <a:rPr lang="en-US" sz="1600">
                <a:solidFill>
                  <a:schemeClr val="dk1"/>
                </a:solidFill>
                <a:latin typeface="SimSun"/>
                <a:ea typeface="SimSun"/>
                <a:cs typeface="SimSun"/>
                <a:sym typeface="SimSun"/>
              </a:rPr>
              <a:t>（</a:t>
            </a:r>
            <a:r>
              <a:rPr lang="en-US" sz="1600">
                <a:solidFill>
                  <a:schemeClr val="dk1"/>
                </a:solidFill>
                <a:latin typeface="Arial"/>
                <a:ea typeface="Arial"/>
                <a:cs typeface="Arial"/>
                <a:sym typeface="Arial"/>
              </a:rPr>
              <a:t>Slope </a:t>
            </a:r>
            <a:r>
              <a:rPr lang="en-US" sz="1600">
                <a:solidFill>
                  <a:schemeClr val="dk1"/>
                </a:solidFill>
                <a:latin typeface="SimSun"/>
                <a:ea typeface="SimSun"/>
                <a:cs typeface="SimSun"/>
                <a:sym typeface="SimSun"/>
              </a:rPr>
              <a:t>＜ </a:t>
            </a:r>
            <a:r>
              <a:rPr lang="en-US" sz="1600">
                <a:solidFill>
                  <a:schemeClr val="dk1"/>
                </a:solidFill>
                <a:latin typeface="Arial"/>
                <a:ea typeface="Arial"/>
                <a:cs typeface="Arial"/>
                <a:sym typeface="Arial"/>
              </a:rPr>
              <a:t>1/200</a:t>
            </a:r>
            <a:r>
              <a:rPr lang="en-US" sz="1600">
                <a:solidFill>
                  <a:schemeClr val="dk1"/>
                </a:solidFill>
                <a:latin typeface="SimSun"/>
                <a:ea typeface="SimSun"/>
                <a:cs typeface="SimSun"/>
                <a:sym typeface="SimSun"/>
              </a:rPr>
              <a:t>）</a:t>
            </a:r>
            <a:endParaRPr sz="1600">
              <a:solidFill>
                <a:schemeClr val="dk1"/>
              </a:solidFill>
              <a:latin typeface="SimSun"/>
              <a:ea typeface="SimSun"/>
              <a:cs typeface="SimSun"/>
              <a:sym typeface="SimSun"/>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Altitude:</a:t>
            </a:r>
            <a:r>
              <a:rPr lang="en-US" sz="1600">
                <a:solidFill>
                  <a:schemeClr val="dk1"/>
                </a:solidFill>
                <a:latin typeface="SimSun"/>
                <a:ea typeface="SimSun"/>
                <a:cs typeface="SimSun"/>
                <a:sym typeface="SimSun"/>
              </a:rPr>
              <a:t>＜ </a:t>
            </a:r>
            <a:r>
              <a:rPr lang="en-US" sz="1600">
                <a:solidFill>
                  <a:schemeClr val="dk1"/>
                </a:solidFill>
                <a:latin typeface="Arial"/>
                <a:ea typeface="Arial"/>
                <a:cs typeface="Arial"/>
                <a:sym typeface="Arial"/>
              </a:rPr>
              <a:t>3000 meters</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Pollution rated degree: Level 2</a:t>
            </a:r>
            <a:endParaRPr/>
          </a:p>
        </p:txBody>
      </p:sp>
      <p:sp>
        <p:nvSpPr>
          <p:cNvPr id="374" name="Google Shape;374;p19"/>
          <p:cNvSpPr txBox="1"/>
          <p:nvPr/>
        </p:nvSpPr>
        <p:spPr>
          <a:xfrm>
            <a:off x="6096000" y="2166522"/>
            <a:ext cx="5954702" cy="4005712"/>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Indoor use only</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installation table should bear a weight of at least about 100kg</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Good ventilate</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Dust-free environment</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Be away from heating and windy outlet</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No corrosive and flammable gas</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No vibration on the table (or ground)</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No loud noise and power interference</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If room temperature out of requirements, air conditioners needed</a:t>
            </a:r>
            <a:endParaRPr sz="1600">
              <a:solidFill>
                <a:srgbClr val="333333"/>
              </a:solidFill>
              <a:latin typeface="Arial"/>
              <a:ea typeface="Arial"/>
              <a:cs typeface="Arial"/>
              <a:sym typeface="Arial"/>
            </a:endParaRPr>
          </a:p>
        </p:txBody>
      </p:sp>
      <p:sp>
        <p:nvSpPr>
          <p:cNvPr id="375" name="Google Shape;375;p19"/>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
          <p:cNvSpPr txBox="1"/>
          <p:nvPr/>
        </p:nvSpPr>
        <p:spPr>
          <a:xfrm>
            <a:off x="1301113" y="2284181"/>
            <a:ext cx="3792229" cy="689932"/>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rgbClr val="00B0F0"/>
              </a:buClr>
              <a:buSzPts val="4400"/>
              <a:buFont typeface="Arial"/>
              <a:buNone/>
            </a:pPr>
            <a:r>
              <a:rPr b="0" i="0" lang="en-US" sz="4400" u="none" cap="none" strike="noStrike">
                <a:solidFill>
                  <a:srgbClr val="00B0F0"/>
                </a:solidFill>
                <a:latin typeface="Arial"/>
                <a:ea typeface="Arial"/>
                <a:cs typeface="Arial"/>
                <a:sym typeface="Arial"/>
              </a:rPr>
              <a:t>Contents</a:t>
            </a:r>
            <a:endParaRPr b="0" i="0" sz="4400" u="none" cap="none" strike="noStrike">
              <a:solidFill>
                <a:srgbClr val="00B0F0"/>
              </a:solidFill>
              <a:latin typeface="Arial"/>
              <a:ea typeface="Arial"/>
              <a:cs typeface="Arial"/>
              <a:sym typeface="Arial"/>
            </a:endParaRPr>
          </a:p>
        </p:txBody>
      </p:sp>
      <p:sp>
        <p:nvSpPr>
          <p:cNvPr id="135" name="Google Shape;135;p2"/>
          <p:cNvSpPr txBox="1"/>
          <p:nvPr>
            <p:ph idx="1" type="body"/>
          </p:nvPr>
        </p:nvSpPr>
        <p:spPr>
          <a:xfrm>
            <a:off x="1301112" y="3150319"/>
            <a:ext cx="4165202" cy="3082898"/>
          </a:xfrm>
          <a:prstGeom prst="rect">
            <a:avLst/>
          </a:prstGeom>
          <a:noFill/>
          <a:ln>
            <a:noFill/>
          </a:ln>
        </p:spPr>
        <p:txBody>
          <a:bodyPr anchorCtr="0" anchor="t" bIns="45700" lIns="91425" spcFirstLastPara="1" rIns="91425" wrap="square" tIns="45700">
            <a:normAutofit/>
          </a:bodyPr>
          <a:lstStyle/>
          <a:p>
            <a:pPr indent="0" lvl="0" marL="13334" rtl="0" algn="l">
              <a:lnSpc>
                <a:spcPct val="100000"/>
              </a:lnSpc>
              <a:spcBef>
                <a:spcPts val="0"/>
              </a:spcBef>
              <a:spcAft>
                <a:spcPts val="0"/>
              </a:spcAft>
              <a:buClr>
                <a:srgbClr val="00B0F0"/>
              </a:buClr>
              <a:buSzPts val="1800"/>
              <a:buNone/>
            </a:pPr>
            <a:r>
              <a:rPr lang="en-US" sz="2400">
                <a:solidFill>
                  <a:srgbClr val="00B0F0"/>
                </a:solidFill>
                <a:latin typeface="Arial"/>
                <a:ea typeface="Arial"/>
                <a:cs typeface="Arial"/>
                <a:sym typeface="Arial"/>
              </a:rPr>
              <a:t> 01   Overview</a:t>
            </a:r>
            <a:endParaRPr/>
          </a:p>
          <a:p>
            <a:pPr indent="0" lvl="0" marL="13334" rtl="0" algn="l">
              <a:lnSpc>
                <a:spcPct val="100000"/>
              </a:lnSpc>
              <a:spcBef>
                <a:spcPts val="1905"/>
              </a:spcBef>
              <a:spcAft>
                <a:spcPts val="0"/>
              </a:spcAft>
              <a:buClr>
                <a:srgbClr val="00B0F0"/>
              </a:buClr>
              <a:buSzPts val="1800"/>
              <a:buNone/>
            </a:pPr>
            <a:r>
              <a:rPr lang="en-US" sz="2400">
                <a:solidFill>
                  <a:srgbClr val="00B0F0"/>
                </a:solidFill>
                <a:latin typeface="Arial"/>
                <a:ea typeface="Arial"/>
                <a:cs typeface="Arial"/>
                <a:sym typeface="Arial"/>
              </a:rPr>
              <a:t>02    Analysis Principle</a:t>
            </a:r>
            <a:endParaRPr/>
          </a:p>
          <a:p>
            <a:pPr indent="0" lvl="0" marL="13334" rtl="0" algn="l">
              <a:lnSpc>
                <a:spcPct val="100000"/>
              </a:lnSpc>
              <a:spcBef>
                <a:spcPts val="1905"/>
              </a:spcBef>
              <a:spcAft>
                <a:spcPts val="0"/>
              </a:spcAft>
              <a:buClr>
                <a:srgbClr val="00B0F0"/>
              </a:buClr>
              <a:buSzPts val="1800"/>
              <a:buNone/>
            </a:pPr>
            <a:r>
              <a:rPr lang="en-US" sz="2400">
                <a:solidFill>
                  <a:srgbClr val="00B0F0"/>
                </a:solidFill>
                <a:latin typeface="Arial"/>
                <a:ea typeface="Arial"/>
                <a:cs typeface="Arial"/>
                <a:sym typeface="Arial"/>
              </a:rPr>
              <a:t>03    Installation </a:t>
            </a:r>
            <a:endParaRPr/>
          </a:p>
          <a:p>
            <a:pPr indent="0" lvl="0" marL="13334" rtl="0" algn="l">
              <a:lnSpc>
                <a:spcPct val="100000"/>
              </a:lnSpc>
              <a:spcBef>
                <a:spcPts val="1905"/>
              </a:spcBef>
              <a:spcAft>
                <a:spcPts val="0"/>
              </a:spcAft>
              <a:buClr>
                <a:srgbClr val="00B0F0"/>
              </a:buClr>
              <a:buSzPts val="1800"/>
              <a:buNone/>
            </a:pPr>
            <a:r>
              <a:rPr lang="en-US" sz="2400">
                <a:solidFill>
                  <a:srgbClr val="00B0F0"/>
                </a:solidFill>
                <a:latin typeface="Arial"/>
                <a:ea typeface="Arial"/>
                <a:cs typeface="Arial"/>
                <a:sym typeface="Arial"/>
              </a:rPr>
              <a:t>04    Maintenance</a:t>
            </a:r>
            <a:endParaRPr sz="2400">
              <a:solidFill>
                <a:srgbClr val="00B0F0"/>
              </a:solidFill>
              <a:latin typeface="Arial"/>
              <a:ea typeface="Arial"/>
              <a:cs typeface="Arial"/>
              <a:sym typeface="Arial"/>
            </a:endParaRPr>
          </a:p>
        </p:txBody>
      </p:sp>
      <p:sp>
        <p:nvSpPr>
          <p:cNvPr id="136" name="Google Shape;136;p2"/>
          <p:cNvSpPr txBox="1"/>
          <p:nvPr/>
        </p:nvSpPr>
        <p:spPr>
          <a:xfrm>
            <a:off x="6527862" y="3150318"/>
            <a:ext cx="4165202" cy="3082899"/>
          </a:xfrm>
          <a:prstGeom prst="rect">
            <a:avLst/>
          </a:prstGeom>
          <a:noFill/>
          <a:ln>
            <a:noFill/>
          </a:ln>
        </p:spPr>
        <p:txBody>
          <a:bodyPr anchorCtr="0" anchor="t" bIns="48375" lIns="96750" spcFirstLastPara="1" rIns="96750" wrap="square" tIns="48375">
            <a:normAutofit/>
          </a:bodyPr>
          <a:lstStyle/>
          <a:p>
            <a:pPr indent="0" lvl="0" marL="13334" marR="0" rtl="0" algn="l">
              <a:lnSpc>
                <a:spcPct val="100000"/>
              </a:lnSpc>
              <a:spcBef>
                <a:spcPts val="0"/>
              </a:spcBef>
              <a:spcAft>
                <a:spcPts val="0"/>
              </a:spcAft>
              <a:buClr>
                <a:srgbClr val="00B0F0"/>
              </a:buClr>
              <a:buSzPts val="1800"/>
              <a:buFont typeface="Arial"/>
              <a:buNone/>
            </a:pPr>
            <a:r>
              <a:rPr b="0" i="0" lang="en-US" sz="2400" u="none" cap="none" strike="noStrike">
                <a:solidFill>
                  <a:srgbClr val="00B0F0"/>
                </a:solidFill>
                <a:latin typeface="Arial"/>
                <a:ea typeface="Arial"/>
                <a:cs typeface="Arial"/>
                <a:sym typeface="Arial"/>
              </a:rPr>
              <a:t>05    Mechanical Structure</a:t>
            </a:r>
            <a:endParaRPr/>
          </a:p>
          <a:p>
            <a:pPr indent="0" lvl="0" marL="13334" marR="0" rtl="0" algn="l">
              <a:lnSpc>
                <a:spcPct val="100000"/>
              </a:lnSpc>
              <a:spcBef>
                <a:spcPts val="1905"/>
              </a:spcBef>
              <a:spcAft>
                <a:spcPts val="0"/>
              </a:spcAft>
              <a:buClr>
                <a:srgbClr val="00B0F0"/>
              </a:buClr>
              <a:buSzPts val="1800"/>
              <a:buFont typeface="Arial"/>
              <a:buNone/>
            </a:pPr>
            <a:r>
              <a:rPr b="0" i="0" lang="en-US" sz="2400" u="none" cap="none" strike="noStrike">
                <a:solidFill>
                  <a:srgbClr val="00B0F0"/>
                </a:solidFill>
                <a:latin typeface="Arial"/>
                <a:ea typeface="Arial"/>
                <a:cs typeface="Arial"/>
                <a:sym typeface="Arial"/>
              </a:rPr>
              <a:t>06    Hydraulic System</a:t>
            </a:r>
            <a:endParaRPr/>
          </a:p>
          <a:p>
            <a:pPr indent="0" lvl="0" marL="13334" marR="0" rtl="0" algn="l">
              <a:lnSpc>
                <a:spcPct val="100000"/>
              </a:lnSpc>
              <a:spcBef>
                <a:spcPts val="1905"/>
              </a:spcBef>
              <a:spcAft>
                <a:spcPts val="0"/>
              </a:spcAft>
              <a:buClr>
                <a:srgbClr val="00B0F0"/>
              </a:buClr>
              <a:buSzPts val="1800"/>
              <a:buFont typeface="Arial"/>
              <a:buNone/>
            </a:pPr>
            <a:r>
              <a:rPr b="0" i="0" lang="en-US" sz="2400" u="none" cap="none" strike="noStrike">
                <a:solidFill>
                  <a:srgbClr val="00B0F0"/>
                </a:solidFill>
                <a:latin typeface="Arial"/>
                <a:ea typeface="Arial"/>
                <a:cs typeface="Arial"/>
                <a:sym typeface="Arial"/>
              </a:rPr>
              <a:t>07    Trouble Shooting </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pic>
        <p:nvPicPr>
          <p:cNvPr id="381" name="Google Shape;381;p20"/>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382" name="Google Shape;382;p20"/>
          <p:cNvSpPr txBox="1"/>
          <p:nvPr/>
        </p:nvSpPr>
        <p:spPr>
          <a:xfrm>
            <a:off x="465612" y="1050245"/>
            <a:ext cx="371988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Environment requirements</a:t>
            </a:r>
            <a:endParaRPr/>
          </a:p>
        </p:txBody>
      </p:sp>
      <p:sp>
        <p:nvSpPr>
          <p:cNvPr id="383" name="Google Shape;383;p20"/>
          <p:cNvSpPr txBox="1"/>
          <p:nvPr/>
        </p:nvSpPr>
        <p:spPr>
          <a:xfrm>
            <a:off x="756472" y="1833052"/>
            <a:ext cx="6773388" cy="754053"/>
          </a:xfrm>
          <a:prstGeom prst="rect">
            <a:avLst/>
          </a:prstGeom>
          <a:noFill/>
          <a:ln>
            <a:noFill/>
          </a:ln>
        </p:spPr>
        <p:txBody>
          <a:bodyPr anchorCtr="0" anchor="t" bIns="45700" lIns="91425" spcFirstLastPara="1" rIns="91425" wrap="square" tIns="45700">
            <a:spAutoFit/>
          </a:bodyPr>
          <a:lstStyle/>
          <a:p>
            <a:pPr indent="0" lvl="0" marL="8255" marR="0" rtl="0" algn="l">
              <a:spcBef>
                <a:spcPts val="0"/>
              </a:spcBef>
              <a:spcAft>
                <a:spcPts val="0"/>
              </a:spcAft>
              <a:buNone/>
            </a:pPr>
            <a:r>
              <a:rPr b="1" lang="en-US" sz="2000">
                <a:solidFill>
                  <a:schemeClr val="dk1"/>
                </a:solidFill>
                <a:latin typeface="Arial"/>
                <a:ea typeface="Arial"/>
                <a:cs typeface="Arial"/>
                <a:sym typeface="Arial"/>
              </a:rPr>
              <a:t>Space requirement</a:t>
            </a:r>
            <a:endParaRPr/>
          </a:p>
          <a:p>
            <a:pPr indent="0" lvl="0" marL="8255" marR="0" rtl="0" algn="l">
              <a:spcBef>
                <a:spcPts val="565"/>
              </a:spcBef>
              <a:spcAft>
                <a:spcPts val="0"/>
              </a:spcAft>
              <a:buNone/>
            </a:pPr>
            <a:r>
              <a:rPr lang="en-US" sz="1800">
                <a:solidFill>
                  <a:schemeClr val="dk1"/>
                </a:solidFill>
                <a:latin typeface="Arial"/>
                <a:ea typeface="Arial"/>
                <a:cs typeface="Arial"/>
                <a:sym typeface="Arial"/>
              </a:rPr>
              <a:t>Please install the instrument as space requirement of below figure:</a:t>
            </a:r>
            <a:endParaRPr sz="1800">
              <a:solidFill>
                <a:schemeClr val="dk1"/>
              </a:solidFill>
              <a:latin typeface="Arial"/>
              <a:ea typeface="Arial"/>
              <a:cs typeface="Arial"/>
              <a:sym typeface="Arial"/>
            </a:endParaRPr>
          </a:p>
        </p:txBody>
      </p:sp>
      <p:pic>
        <p:nvPicPr>
          <p:cNvPr id="384" name="Google Shape;384;p20"/>
          <p:cNvPicPr preferRelativeResize="0"/>
          <p:nvPr/>
        </p:nvPicPr>
        <p:blipFill rotWithShape="1">
          <a:blip r:embed="rId4">
            <a:alphaModFix/>
          </a:blip>
          <a:srcRect b="0" l="0" r="0" t="0"/>
          <a:stretch/>
        </p:blipFill>
        <p:spPr>
          <a:xfrm>
            <a:off x="3066721" y="2587105"/>
            <a:ext cx="6087588" cy="3304691"/>
          </a:xfrm>
          <a:prstGeom prst="rect">
            <a:avLst/>
          </a:prstGeom>
          <a:noFill/>
          <a:ln>
            <a:noFill/>
          </a:ln>
        </p:spPr>
      </p:pic>
      <p:sp>
        <p:nvSpPr>
          <p:cNvPr id="385" name="Google Shape;385;p20"/>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
        <p:nvSpPr>
          <p:cNvPr id="386" name="Google Shape;386;p20"/>
          <p:cNvSpPr txBox="1"/>
          <p:nvPr/>
        </p:nvSpPr>
        <p:spPr>
          <a:xfrm>
            <a:off x="6604000" y="4499430"/>
            <a:ext cx="333828" cy="30777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400">
                <a:solidFill>
                  <a:schemeClr val="dk1"/>
                </a:solidFill>
                <a:latin typeface="Arial"/>
                <a:ea typeface="Arial"/>
                <a:cs typeface="Arial"/>
                <a:sym typeface="Arial"/>
              </a:rPr>
              <a:t>≤</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21"/>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393" name="Google Shape;393;p21"/>
          <p:cNvSpPr txBox="1"/>
          <p:nvPr/>
        </p:nvSpPr>
        <p:spPr>
          <a:xfrm>
            <a:off x="482546" y="1067179"/>
            <a:ext cx="3708455"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Environment requirements</a:t>
            </a:r>
            <a:endParaRPr/>
          </a:p>
        </p:txBody>
      </p:sp>
      <p:sp>
        <p:nvSpPr>
          <p:cNvPr id="394" name="Google Shape;394;p21"/>
          <p:cNvSpPr txBox="1"/>
          <p:nvPr/>
        </p:nvSpPr>
        <p:spPr>
          <a:xfrm>
            <a:off x="482545" y="1852274"/>
            <a:ext cx="9164071" cy="1887696"/>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Power and grounding</a:t>
            </a:r>
            <a:endParaRPr b="1" sz="2000">
              <a:solidFill>
                <a:srgbClr val="333333"/>
              </a:solidFill>
              <a:latin typeface="Arial"/>
              <a:ea typeface="Arial"/>
              <a:cs typeface="Arial"/>
              <a:sym typeface="Arial"/>
            </a:endParaRPr>
          </a:p>
          <a:p>
            <a:pPr indent="-285750" lvl="0" marL="285750" marR="0" rtl="0" algn="l">
              <a:lnSpc>
                <a:spcPct val="156666"/>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AC 100-240V, 50/60HZ, Good Grounding (Grounding resistance ＜ 10mΩ ) </a:t>
            </a:r>
            <a:endParaRPr/>
          </a:p>
          <a:p>
            <a:pPr indent="-285750" lvl="0" marL="285750" marR="0" rtl="0" algn="l">
              <a:lnSpc>
                <a:spcPct val="156666"/>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Power input: ≤500VA </a:t>
            </a:r>
            <a:endParaRPr/>
          </a:p>
          <a:p>
            <a:pPr indent="-285750" lvl="0" marL="285750" marR="0" rtl="0" algn="l">
              <a:lnSpc>
                <a:spcPct val="156666"/>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Please grounding power supply correctly. Incorrect grounding may cause electric shock, hardware damage, and instrument failure.</a:t>
            </a:r>
            <a:endParaRPr sz="1800">
              <a:solidFill>
                <a:schemeClr val="dk1"/>
              </a:solidFill>
              <a:latin typeface="Arial"/>
              <a:ea typeface="Arial"/>
              <a:cs typeface="Arial"/>
              <a:sym typeface="Arial"/>
            </a:endParaRPr>
          </a:p>
        </p:txBody>
      </p:sp>
      <p:sp>
        <p:nvSpPr>
          <p:cNvPr id="395" name="Google Shape;395;p21"/>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
        <p:nvSpPr>
          <p:cNvPr id="396" name="Google Shape;396;p21"/>
          <p:cNvSpPr txBox="1"/>
          <p:nvPr/>
        </p:nvSpPr>
        <p:spPr>
          <a:xfrm>
            <a:off x="8306789" y="2275774"/>
            <a:ext cx="1524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(0&lt;U&lt;5 v)</a:t>
            </a:r>
            <a:endParaRPr b="1" sz="1800">
              <a:solidFill>
                <a:schemeClr val="dk1"/>
              </a:solidFill>
              <a:latin typeface="Arial"/>
              <a:ea typeface="Arial"/>
              <a:cs typeface="Arial"/>
              <a:sym typeface="Aria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pic>
        <p:nvPicPr>
          <p:cNvPr id="402" name="Google Shape;402;p22"/>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03" name="Google Shape;403;p22"/>
          <p:cNvSpPr txBox="1"/>
          <p:nvPr/>
        </p:nvSpPr>
        <p:spPr>
          <a:xfrm>
            <a:off x="492071" y="1048129"/>
            <a:ext cx="4097921"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Water supply requirements</a:t>
            </a:r>
            <a:endParaRPr/>
          </a:p>
        </p:txBody>
      </p:sp>
      <p:sp>
        <p:nvSpPr>
          <p:cNvPr id="404" name="Google Shape;404;p22"/>
          <p:cNvSpPr txBox="1"/>
          <p:nvPr/>
        </p:nvSpPr>
        <p:spPr>
          <a:xfrm>
            <a:off x="667809" y="1802528"/>
            <a:ext cx="7213448" cy="1836400"/>
          </a:xfrm>
          <a:prstGeom prst="rect">
            <a:avLst/>
          </a:prstGeom>
          <a:noFill/>
          <a:ln>
            <a:noFill/>
          </a:ln>
        </p:spPr>
        <p:txBody>
          <a:bodyPr anchorCtr="0" anchor="t" bIns="45700" lIns="91425" spcFirstLastPara="1" rIns="91425" wrap="square" tIns="45700">
            <a:spAutoFit/>
          </a:bodyPr>
          <a:lstStyle/>
          <a:p>
            <a:pPr indent="0" lvl="0" marL="8255" marR="0" rtl="0" algn="l">
              <a:spcBef>
                <a:spcPts val="0"/>
              </a:spcBef>
              <a:spcAft>
                <a:spcPts val="0"/>
              </a:spcAft>
              <a:buNone/>
            </a:pPr>
            <a:r>
              <a:rPr b="1" lang="en-US" sz="2000">
                <a:solidFill>
                  <a:schemeClr val="dk1"/>
                </a:solidFill>
                <a:latin typeface="Arial"/>
                <a:ea typeface="Arial"/>
                <a:cs typeface="Arial"/>
                <a:sym typeface="Arial"/>
              </a:rPr>
              <a:t>General requirements</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Water quality should meet the requirements of CLSI Grade II water; resistance is greater than 1MΩ. CM, the silicate content is less than 0.1mg/L;</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Water supply: not less than 5L/h;</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Temperature: Water temperature 5-32°C.</a:t>
            </a:r>
            <a:endParaRPr/>
          </a:p>
        </p:txBody>
      </p:sp>
      <p:sp>
        <p:nvSpPr>
          <p:cNvPr id="405" name="Google Shape;405;p22"/>
          <p:cNvSpPr txBox="1"/>
          <p:nvPr/>
        </p:nvSpPr>
        <p:spPr>
          <a:xfrm>
            <a:off x="667808" y="4174983"/>
            <a:ext cx="7213449" cy="1862048"/>
          </a:xfrm>
          <a:prstGeom prst="rect">
            <a:avLst/>
          </a:prstGeom>
          <a:noFill/>
          <a:ln>
            <a:noFill/>
          </a:ln>
        </p:spPr>
        <p:txBody>
          <a:bodyPr anchorCtr="0" anchor="t" bIns="45700" lIns="91425" spcFirstLastPara="1" rIns="91425" wrap="square" tIns="45700">
            <a:spAutoFit/>
          </a:bodyPr>
          <a:lstStyle/>
          <a:p>
            <a:pPr indent="0" lvl="0" marL="8255" marR="0" rtl="0" algn="l">
              <a:spcBef>
                <a:spcPts val="0"/>
              </a:spcBef>
              <a:spcAft>
                <a:spcPts val="0"/>
              </a:spcAft>
              <a:buNone/>
            </a:pPr>
            <a:r>
              <a:rPr b="1" lang="en-US" sz="2000">
                <a:solidFill>
                  <a:schemeClr val="dk1"/>
                </a:solidFill>
                <a:latin typeface="Arial"/>
                <a:ea typeface="Arial"/>
                <a:cs typeface="Arial"/>
                <a:sym typeface="Arial"/>
              </a:rPr>
              <a:t>Water supply method</a:t>
            </a:r>
            <a:endParaRPr/>
          </a:p>
          <a:p>
            <a:pPr indent="-285750" lvl="0" marL="285750" marR="0" rtl="0" algn="l">
              <a:lnSpc>
                <a:spcPct val="176250"/>
              </a:lnSpc>
              <a:spcBef>
                <a:spcPts val="190"/>
              </a:spcBef>
              <a:spcAft>
                <a:spcPts val="0"/>
              </a:spcAft>
              <a:buClr>
                <a:schemeClr val="dk1"/>
              </a:buClr>
              <a:buSzPts val="1600"/>
              <a:buFont typeface="Arial"/>
              <a:buChar char="•"/>
            </a:pPr>
            <a:r>
              <a:rPr lang="en-US" sz="1600">
                <a:solidFill>
                  <a:schemeClr val="dk1"/>
                </a:solidFill>
                <a:latin typeface="Arial"/>
                <a:ea typeface="Arial"/>
                <a:cs typeface="Arial"/>
                <a:sym typeface="Arial"/>
              </a:rPr>
              <a:t>Built-in water inlet pump: Supply instrument water via water inlet pump, </a:t>
            </a:r>
            <a:r>
              <a:rPr lang="en-US" sz="1600">
                <a:solidFill>
                  <a:srgbClr val="FF0000"/>
                </a:solidFill>
                <a:latin typeface="Arial"/>
                <a:ea typeface="Arial"/>
                <a:cs typeface="Arial"/>
                <a:sym typeface="Arial"/>
              </a:rPr>
              <a:t>external water source cannot be under pressure</a:t>
            </a:r>
            <a:r>
              <a:rPr lang="en-US" sz="1600">
                <a:solidFill>
                  <a:schemeClr val="dk1"/>
                </a:solidFill>
                <a:latin typeface="Arial"/>
                <a:ea typeface="Arial"/>
                <a:cs typeface="Arial"/>
                <a:sym typeface="Arial"/>
              </a:rPr>
              <a:t>.</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Water supply tank </a:t>
            </a:r>
            <a:r>
              <a:rPr lang="en-US" sz="1600">
                <a:solidFill>
                  <a:srgbClr val="FF0000"/>
                </a:solidFill>
                <a:latin typeface="Arial"/>
                <a:ea typeface="Arial"/>
                <a:cs typeface="Arial"/>
                <a:sym typeface="Arial"/>
              </a:rPr>
              <a:t>cannot exceed the height of water inlet of analyzer</a:t>
            </a:r>
            <a:r>
              <a:rPr lang="en-US" sz="1600">
                <a:solidFill>
                  <a:schemeClr val="dk1"/>
                </a:solidFill>
                <a:latin typeface="Arial"/>
                <a:ea typeface="Arial"/>
                <a:cs typeface="Arial"/>
                <a:sym typeface="Arial"/>
              </a:rPr>
              <a:t>, and the length of  water pipe should not exceed 1.5 meters.</a:t>
            </a:r>
            <a:endParaRPr/>
          </a:p>
        </p:txBody>
      </p:sp>
      <p:sp>
        <p:nvSpPr>
          <p:cNvPr id="406" name="Google Shape;406;p22"/>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pic>
        <p:nvPicPr>
          <p:cNvPr id="412" name="Google Shape;412;p23"/>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13" name="Google Shape;413;p23"/>
          <p:cNvSpPr txBox="1"/>
          <p:nvPr/>
        </p:nvSpPr>
        <p:spPr>
          <a:xfrm>
            <a:off x="474079" y="1024844"/>
            <a:ext cx="3488321" cy="461665"/>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1" i="0" lang="en-US" sz="2400" u="none" cap="none" strike="noStrike">
                <a:solidFill>
                  <a:schemeClr val="dk1"/>
                </a:solidFill>
                <a:latin typeface="Arial"/>
                <a:ea typeface="Arial"/>
                <a:cs typeface="Arial"/>
                <a:sym typeface="Arial"/>
              </a:rPr>
              <a:t> </a:t>
            </a:r>
            <a:r>
              <a:rPr b="0" i="0" lang="en-US" sz="2160" u="none" cap="none" strike="noStrike">
                <a:solidFill>
                  <a:srgbClr val="2EA7E0"/>
                </a:solidFill>
                <a:latin typeface="Arial"/>
                <a:ea typeface="Arial"/>
                <a:cs typeface="Arial"/>
                <a:sym typeface="Arial"/>
              </a:rPr>
              <a:t>Drainage requirements</a:t>
            </a:r>
            <a:endParaRPr/>
          </a:p>
        </p:txBody>
      </p:sp>
      <p:sp>
        <p:nvSpPr>
          <p:cNvPr id="414" name="Google Shape;414;p23"/>
          <p:cNvSpPr txBox="1"/>
          <p:nvPr/>
        </p:nvSpPr>
        <p:spPr>
          <a:xfrm>
            <a:off x="676275" y="2051940"/>
            <a:ext cx="5953125" cy="1169551"/>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General requirements</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waste tube should place without bending or protrusion</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The waste liquid discharge cannot be blocked</a:t>
            </a:r>
            <a:endParaRPr/>
          </a:p>
        </p:txBody>
      </p:sp>
      <p:sp>
        <p:nvSpPr>
          <p:cNvPr id="415" name="Google Shape;415;p23"/>
          <p:cNvSpPr txBox="1"/>
          <p:nvPr/>
        </p:nvSpPr>
        <p:spPr>
          <a:xfrm>
            <a:off x="676275" y="3824340"/>
            <a:ext cx="10064296" cy="1862048"/>
          </a:xfrm>
          <a:prstGeom prst="rect">
            <a:avLst/>
          </a:prstGeom>
          <a:noFill/>
          <a:ln>
            <a:noFill/>
          </a:ln>
        </p:spPr>
        <p:txBody>
          <a:bodyPr anchorCtr="0" anchor="t" bIns="45700" lIns="91425" spcFirstLastPara="1" rIns="91425" wrap="square" tIns="45700">
            <a:spAutoFit/>
          </a:bodyPr>
          <a:lstStyle/>
          <a:p>
            <a:pPr indent="0" lvl="0" marL="8255" marR="0" rtl="0" algn="l">
              <a:spcBef>
                <a:spcPts val="0"/>
              </a:spcBef>
              <a:spcAft>
                <a:spcPts val="0"/>
              </a:spcAft>
              <a:buNone/>
            </a:pPr>
            <a:r>
              <a:rPr b="1" lang="en-US" sz="2000">
                <a:solidFill>
                  <a:schemeClr val="dk1"/>
                </a:solidFill>
                <a:latin typeface="Arial"/>
                <a:ea typeface="Arial"/>
                <a:cs typeface="Arial"/>
                <a:sym typeface="Arial"/>
              </a:rPr>
              <a:t>Waste discharge method</a:t>
            </a:r>
            <a:endParaRPr/>
          </a:p>
          <a:p>
            <a:pPr indent="-285750" lvl="0" marL="285750" marR="0" rtl="0" algn="l">
              <a:lnSpc>
                <a:spcPct val="176250"/>
              </a:lnSpc>
              <a:spcBef>
                <a:spcPts val="190"/>
              </a:spcBef>
              <a:spcAft>
                <a:spcPts val="0"/>
              </a:spcAft>
              <a:buClr>
                <a:schemeClr val="dk1"/>
              </a:buClr>
              <a:buSzPts val="1600"/>
              <a:buFont typeface="Arial"/>
              <a:buChar char="•"/>
            </a:pPr>
            <a:r>
              <a:rPr b="1" lang="en-US" sz="1600">
                <a:solidFill>
                  <a:schemeClr val="dk1"/>
                </a:solidFill>
                <a:latin typeface="Arial"/>
                <a:ea typeface="Arial"/>
                <a:cs typeface="Arial"/>
                <a:sym typeface="Arial"/>
              </a:rPr>
              <a:t>Connect waste tank: </a:t>
            </a:r>
            <a:r>
              <a:rPr lang="en-US" sz="1600">
                <a:solidFill>
                  <a:schemeClr val="dk1"/>
                </a:solidFill>
                <a:latin typeface="Arial"/>
                <a:ea typeface="Arial"/>
                <a:cs typeface="Arial"/>
                <a:sym typeface="Arial"/>
              </a:rPr>
              <a:t>The waste tank must be lower than instrument placed level, ensure </a:t>
            </a:r>
            <a:r>
              <a:rPr lang="en-US" sz="1600">
                <a:solidFill>
                  <a:srgbClr val="FF0000"/>
                </a:solidFill>
                <a:latin typeface="Arial"/>
                <a:ea typeface="Arial"/>
                <a:cs typeface="Arial"/>
                <a:sym typeface="Arial"/>
              </a:rPr>
              <a:t>the waste tank cap is lower than waste outlet of the instrument. </a:t>
            </a:r>
            <a:endParaRPr/>
          </a:p>
          <a:p>
            <a:pPr indent="-285750" lvl="0" marL="285750" marR="0" rtl="0" algn="l">
              <a:lnSpc>
                <a:spcPct val="176250"/>
              </a:lnSpc>
              <a:spcBef>
                <a:spcPts val="0"/>
              </a:spcBef>
              <a:spcAft>
                <a:spcPts val="0"/>
              </a:spcAft>
              <a:buClr>
                <a:schemeClr val="dk1"/>
              </a:buClr>
              <a:buSzPts val="1600"/>
              <a:buFont typeface="Arial"/>
              <a:buChar char="•"/>
            </a:pPr>
            <a:r>
              <a:rPr b="1" lang="en-US" sz="1600">
                <a:solidFill>
                  <a:schemeClr val="dk1"/>
                </a:solidFill>
                <a:latin typeface="Arial"/>
                <a:ea typeface="Arial"/>
                <a:cs typeface="Arial"/>
                <a:sym typeface="Arial"/>
              </a:rPr>
              <a:t>Connect the waste tube:</a:t>
            </a:r>
            <a:r>
              <a:rPr lang="en-US" sz="1600">
                <a:solidFill>
                  <a:schemeClr val="dk1"/>
                </a:solidFill>
                <a:latin typeface="Arial"/>
                <a:ea typeface="Arial"/>
                <a:cs typeface="Arial"/>
                <a:sym typeface="Arial"/>
              </a:rPr>
              <a:t> The distance between waste tank port and instrument discharge port </a:t>
            </a:r>
            <a:r>
              <a:rPr lang="en-US" sz="1600">
                <a:solidFill>
                  <a:srgbClr val="FF0000"/>
                </a:solidFill>
                <a:latin typeface="Arial"/>
                <a:ea typeface="Arial"/>
                <a:cs typeface="Arial"/>
                <a:sym typeface="Arial"/>
              </a:rPr>
              <a:t>should not exceed 1.5 meters</a:t>
            </a:r>
            <a:r>
              <a:rPr lang="en-US" sz="1600">
                <a:solidFill>
                  <a:schemeClr val="dk1"/>
                </a:solidFill>
                <a:latin typeface="Arial"/>
                <a:ea typeface="Arial"/>
                <a:cs typeface="Arial"/>
                <a:sym typeface="Arial"/>
              </a:rPr>
              <a:t>, the waste tube shall not be laid flat on the same level as the drainage outlet of instrument.</a:t>
            </a:r>
            <a:endParaRPr/>
          </a:p>
        </p:txBody>
      </p:sp>
      <p:sp>
        <p:nvSpPr>
          <p:cNvPr id="416" name="Google Shape;416;p23"/>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pic>
        <p:nvPicPr>
          <p:cNvPr id="422" name="Google Shape;422;p24"/>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23" name="Google Shape;423;p24"/>
          <p:cNvSpPr txBox="1"/>
          <p:nvPr/>
        </p:nvSpPr>
        <p:spPr>
          <a:xfrm>
            <a:off x="530641" y="1053125"/>
            <a:ext cx="3488321"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Instrument installation</a:t>
            </a:r>
            <a:endParaRPr/>
          </a:p>
        </p:txBody>
      </p:sp>
      <p:sp>
        <p:nvSpPr>
          <p:cNvPr id="424" name="Google Shape;424;p24"/>
          <p:cNvSpPr txBox="1"/>
          <p:nvPr/>
        </p:nvSpPr>
        <p:spPr>
          <a:xfrm>
            <a:off x="666848" y="1784479"/>
            <a:ext cx="10051428" cy="4042132"/>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Unpacking Check</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Check all the packing cases before unpacking, include: 1 tank case, 1 concentrated detergent case, 1 instrument wooden case (Note: There are </a:t>
            </a:r>
            <a:r>
              <a:rPr lang="en-US" sz="1600">
                <a:solidFill>
                  <a:srgbClr val="FF0000"/>
                </a:solidFill>
                <a:latin typeface="Arial"/>
                <a:ea typeface="Arial"/>
                <a:cs typeface="Arial"/>
                <a:sym typeface="Arial"/>
              </a:rPr>
              <a:t>3 accessory packages in the wooden case</a:t>
            </a:r>
            <a:r>
              <a:rPr lang="en-US" sz="1600">
                <a:solidFill>
                  <a:schemeClr val="dk1"/>
                </a:solidFill>
                <a:latin typeface="Arial"/>
                <a:ea typeface="Arial"/>
                <a:cs typeface="Arial"/>
                <a:sym typeface="Arial"/>
              </a:rPr>
              <a:t>). </a:t>
            </a:r>
            <a:endParaRPr/>
          </a:p>
          <a:p>
            <a:pPr indent="-184150" lvl="0" marL="285750" marR="0" rtl="0" algn="l">
              <a:lnSpc>
                <a:spcPct val="176250"/>
              </a:lnSpc>
              <a:spcBef>
                <a:spcPts val="0"/>
              </a:spcBef>
              <a:spcAft>
                <a:spcPts val="0"/>
              </a:spcAft>
              <a:buClr>
                <a:schemeClr val="dk1"/>
              </a:buClr>
              <a:buSzPts val="1600"/>
              <a:buFont typeface="Arial"/>
              <a:buNone/>
            </a:pPr>
            <a:r>
              <a:t/>
            </a:r>
            <a:endParaRPr sz="1600">
              <a:solidFill>
                <a:schemeClr val="dk1"/>
              </a:solidFill>
              <a:latin typeface="Arial"/>
              <a:ea typeface="Arial"/>
              <a:cs typeface="Arial"/>
              <a:sym typeface="Arial"/>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All the instrument packages had passed strict inspection by Zybio company before transportation. After you receive the instrument, </a:t>
            </a:r>
            <a:r>
              <a:rPr lang="en-US" sz="1600">
                <a:solidFill>
                  <a:srgbClr val="FF0000"/>
                </a:solidFill>
                <a:latin typeface="Arial"/>
                <a:ea typeface="Arial"/>
                <a:cs typeface="Arial"/>
                <a:sym typeface="Arial"/>
              </a:rPr>
              <a:t>please check the items carefully as below before opening the box</a:t>
            </a:r>
            <a:r>
              <a:rPr lang="en-US" sz="1600">
                <a:solidFill>
                  <a:schemeClr val="dk1"/>
                </a:solidFill>
                <a:latin typeface="Arial"/>
                <a:ea typeface="Arial"/>
                <a:cs typeface="Arial"/>
                <a:sym typeface="Arial"/>
              </a:rPr>
              <a:t>: </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1. If outer packing has inverted or deformation, if tilting prevention label turn red or not.</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2. If outer packing has obvious marks of wet water or not. </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3. If the outer packaging is obviously impacted or not. </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4. If the package has been opened or not. </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5. Check appearance of all devices carefully, to see if have cracks, bruises or deformation or not.</a:t>
            </a:r>
            <a:endParaRPr/>
          </a:p>
        </p:txBody>
      </p:sp>
      <p:sp>
        <p:nvSpPr>
          <p:cNvPr id="425" name="Google Shape;425;p24"/>
          <p:cNvSpPr txBox="1"/>
          <p:nvPr/>
        </p:nvSpPr>
        <p:spPr>
          <a:xfrm>
            <a:off x="797818" y="6096579"/>
            <a:ext cx="104802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Arial"/>
                <a:ea typeface="Arial"/>
                <a:cs typeface="Arial"/>
                <a:sym typeface="Arial"/>
              </a:rPr>
              <a:t>If find any abnormal sign please take photo or video of it, then contact assigned engineer of Zybio. </a:t>
            </a:r>
            <a:endParaRPr b="1" sz="1800">
              <a:solidFill>
                <a:schemeClr val="dk1"/>
              </a:solidFill>
              <a:latin typeface="Arial"/>
              <a:ea typeface="Arial"/>
              <a:cs typeface="Arial"/>
              <a:sym typeface="Arial"/>
            </a:endParaRPr>
          </a:p>
        </p:txBody>
      </p:sp>
      <p:sp>
        <p:nvSpPr>
          <p:cNvPr id="426" name="Google Shape;426;p24"/>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pic>
        <p:nvPicPr>
          <p:cNvPr id="432" name="Google Shape;432;p25"/>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33" name="Google Shape;433;p25"/>
          <p:cNvSpPr txBox="1"/>
          <p:nvPr/>
        </p:nvSpPr>
        <p:spPr>
          <a:xfrm>
            <a:off x="530641" y="1053125"/>
            <a:ext cx="3488321"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Instrument installation</a:t>
            </a:r>
            <a:endParaRPr/>
          </a:p>
        </p:txBody>
      </p:sp>
      <p:sp>
        <p:nvSpPr>
          <p:cNvPr id="434" name="Google Shape;434;p25"/>
          <p:cNvSpPr txBox="1"/>
          <p:nvPr/>
        </p:nvSpPr>
        <p:spPr>
          <a:xfrm>
            <a:off x="666848" y="1784479"/>
            <a:ext cx="10051428" cy="1961434"/>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Unpacking</a:t>
            </a:r>
            <a:endParaRPr/>
          </a:p>
          <a:p>
            <a:pPr indent="-285750" lvl="0" marL="285750" marR="0" rtl="0" algn="l">
              <a:lnSpc>
                <a:spcPct val="150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1. Push the wooden box to a suitable position, ensure there is enough space to open it. And ensure there is enough space for two people to lift out the instrument. </a:t>
            </a:r>
            <a:endParaRPr/>
          </a:p>
          <a:p>
            <a:pPr indent="-285750" lvl="0" marL="285750" marR="0" rtl="0" algn="l">
              <a:lnSpc>
                <a:spcPct val="15000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2. Wear </a:t>
            </a:r>
            <a:r>
              <a:rPr lang="en-US" sz="1600">
                <a:solidFill>
                  <a:srgbClr val="FF0000"/>
                </a:solidFill>
                <a:latin typeface="Arial"/>
                <a:ea typeface="Arial"/>
                <a:cs typeface="Arial"/>
                <a:sym typeface="Arial"/>
              </a:rPr>
              <a:t>protective gloves</a:t>
            </a:r>
            <a:r>
              <a:rPr lang="en-US" sz="1600">
                <a:solidFill>
                  <a:schemeClr val="dk1"/>
                </a:solidFill>
                <a:latin typeface="Arial"/>
                <a:ea typeface="Arial"/>
                <a:cs typeface="Arial"/>
                <a:sym typeface="Arial"/>
              </a:rPr>
              <a:t>, disassemble the </a:t>
            </a:r>
            <a:r>
              <a:rPr lang="en-US" sz="1600">
                <a:solidFill>
                  <a:srgbClr val="FF0000"/>
                </a:solidFill>
                <a:latin typeface="Arial"/>
                <a:ea typeface="Arial"/>
                <a:cs typeface="Arial"/>
                <a:sym typeface="Arial"/>
              </a:rPr>
              <a:t>tongue buckle </a:t>
            </a:r>
            <a:r>
              <a:rPr lang="en-US" sz="1600">
                <a:solidFill>
                  <a:schemeClr val="dk1"/>
                </a:solidFill>
                <a:latin typeface="Arial"/>
                <a:ea typeface="Arial"/>
                <a:cs typeface="Arial"/>
                <a:sym typeface="Arial"/>
              </a:rPr>
              <a:t>(by a vise) which connecting upper cover &amp; side plate. Remove the upper cover of the wooden box, then remove the front side panel—left side panel—rear side panel—right side panel, remove fixing tape. Take out all foam and accessory box.</a:t>
            </a:r>
            <a:endParaRPr/>
          </a:p>
        </p:txBody>
      </p:sp>
      <p:sp>
        <p:nvSpPr>
          <p:cNvPr id="435" name="Google Shape;435;p25"/>
          <p:cNvSpPr txBox="1"/>
          <p:nvPr/>
        </p:nvSpPr>
        <p:spPr>
          <a:xfrm>
            <a:off x="855875" y="6490033"/>
            <a:ext cx="1048024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If find any abnormal sign please take photo or video of it, then contact assigned engineer of Zybio. </a:t>
            </a:r>
            <a:endParaRPr b="1" sz="1600">
              <a:solidFill>
                <a:schemeClr val="dk1"/>
              </a:solidFill>
              <a:latin typeface="Arial"/>
              <a:ea typeface="Arial"/>
              <a:cs typeface="Arial"/>
              <a:sym typeface="Arial"/>
            </a:endParaRPr>
          </a:p>
        </p:txBody>
      </p:sp>
      <p:sp>
        <p:nvSpPr>
          <p:cNvPr id="436" name="Google Shape;436;p25"/>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pic>
        <p:nvPicPr>
          <p:cNvPr id="437" name="Google Shape;437;p25"/>
          <p:cNvPicPr preferRelativeResize="0"/>
          <p:nvPr/>
        </p:nvPicPr>
        <p:blipFill rotWithShape="1">
          <a:blip r:embed="rId4">
            <a:alphaModFix/>
          </a:blip>
          <a:srcRect b="0" l="0" r="0" t="0"/>
          <a:stretch/>
        </p:blipFill>
        <p:spPr>
          <a:xfrm>
            <a:off x="3387824" y="3849092"/>
            <a:ext cx="3250857" cy="2544556"/>
          </a:xfrm>
          <a:prstGeom prst="rect">
            <a:avLst/>
          </a:prstGeom>
          <a:noFill/>
          <a:ln>
            <a:noFill/>
          </a:ln>
        </p:spPr>
      </p:pic>
      <p:pic>
        <p:nvPicPr>
          <p:cNvPr id="438" name="Google Shape;438;p25"/>
          <p:cNvPicPr preferRelativeResize="0"/>
          <p:nvPr/>
        </p:nvPicPr>
        <p:blipFill rotWithShape="1">
          <a:blip r:embed="rId5">
            <a:alphaModFix/>
          </a:blip>
          <a:srcRect b="0" l="0" r="0" t="0"/>
          <a:stretch/>
        </p:blipFill>
        <p:spPr>
          <a:xfrm>
            <a:off x="6638680" y="3842298"/>
            <a:ext cx="3081915" cy="256826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pic>
        <p:nvPicPr>
          <p:cNvPr id="444" name="Google Shape;444;p26"/>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45" name="Google Shape;445;p26"/>
          <p:cNvSpPr txBox="1"/>
          <p:nvPr/>
        </p:nvSpPr>
        <p:spPr>
          <a:xfrm>
            <a:off x="530641" y="1053125"/>
            <a:ext cx="3488321"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Instrument installation</a:t>
            </a:r>
            <a:endParaRPr/>
          </a:p>
        </p:txBody>
      </p:sp>
      <p:sp>
        <p:nvSpPr>
          <p:cNvPr id="446" name="Google Shape;446;p26"/>
          <p:cNvSpPr txBox="1"/>
          <p:nvPr/>
        </p:nvSpPr>
        <p:spPr>
          <a:xfrm>
            <a:off x="666848" y="1784479"/>
            <a:ext cx="10051428" cy="768800"/>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Unpacking</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3. Remove instrument PE bag, take out desiccant, remove </a:t>
            </a:r>
            <a:r>
              <a:rPr lang="en-US" sz="1600">
                <a:solidFill>
                  <a:srgbClr val="FF0000"/>
                </a:solidFill>
                <a:latin typeface="Arial"/>
                <a:ea typeface="Arial"/>
                <a:cs typeface="Arial"/>
                <a:sym typeface="Arial"/>
              </a:rPr>
              <a:t>trim strip </a:t>
            </a:r>
            <a:r>
              <a:rPr lang="en-US" sz="1600">
                <a:solidFill>
                  <a:schemeClr val="dk1"/>
                </a:solidFill>
                <a:latin typeface="Arial"/>
                <a:ea typeface="Arial"/>
                <a:cs typeface="Arial"/>
                <a:sym typeface="Arial"/>
              </a:rPr>
              <a:t>from instrument front case.</a:t>
            </a:r>
            <a:endParaRPr/>
          </a:p>
        </p:txBody>
      </p:sp>
      <p:pic>
        <p:nvPicPr>
          <p:cNvPr id="447" name="Google Shape;447;p26"/>
          <p:cNvPicPr preferRelativeResize="0"/>
          <p:nvPr/>
        </p:nvPicPr>
        <p:blipFill rotWithShape="1">
          <a:blip r:embed="rId4">
            <a:alphaModFix/>
          </a:blip>
          <a:srcRect b="0" l="0" r="0" t="0"/>
          <a:stretch/>
        </p:blipFill>
        <p:spPr>
          <a:xfrm>
            <a:off x="1786379" y="2995028"/>
            <a:ext cx="7649852" cy="2944186"/>
          </a:xfrm>
          <a:prstGeom prst="rect">
            <a:avLst/>
          </a:prstGeom>
          <a:noFill/>
          <a:ln>
            <a:noFill/>
          </a:ln>
        </p:spPr>
      </p:pic>
      <p:sp>
        <p:nvSpPr>
          <p:cNvPr id="448" name="Google Shape;448;p26"/>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pic>
        <p:nvPicPr>
          <p:cNvPr id="454" name="Google Shape;454;p27"/>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55" name="Google Shape;455;p27"/>
          <p:cNvSpPr txBox="1"/>
          <p:nvPr/>
        </p:nvSpPr>
        <p:spPr>
          <a:xfrm>
            <a:off x="530641" y="1053125"/>
            <a:ext cx="3488321"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Instrument installation</a:t>
            </a:r>
            <a:endParaRPr/>
          </a:p>
        </p:txBody>
      </p:sp>
      <p:sp>
        <p:nvSpPr>
          <p:cNvPr id="456" name="Google Shape;456;p27"/>
          <p:cNvSpPr txBox="1"/>
          <p:nvPr/>
        </p:nvSpPr>
        <p:spPr>
          <a:xfrm>
            <a:off x="695129" y="1690211"/>
            <a:ext cx="10051428" cy="1528624"/>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Unpacking</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4. Remove fixing bracket, unscrew M8×35 Allen screws of four fixing brackets (at the bottom) by </a:t>
            </a:r>
            <a:r>
              <a:rPr lang="en-US" sz="1600">
                <a:solidFill>
                  <a:srgbClr val="FF0000"/>
                </a:solidFill>
                <a:latin typeface="Arial"/>
                <a:ea typeface="Arial"/>
                <a:cs typeface="Arial"/>
                <a:sym typeface="Arial"/>
              </a:rPr>
              <a:t>M8 Allen wrench</a:t>
            </a:r>
            <a:r>
              <a:rPr lang="en-US" sz="1600">
                <a:solidFill>
                  <a:schemeClr val="dk1"/>
                </a:solidFill>
                <a:latin typeface="Arial"/>
                <a:ea typeface="Arial"/>
                <a:cs typeface="Arial"/>
                <a:sym typeface="Arial"/>
              </a:rPr>
              <a:t>. Then unscrew 2 M4×10 Allen screws on the side of the fixing bracket by </a:t>
            </a:r>
            <a:r>
              <a:rPr lang="en-US" sz="1600">
                <a:solidFill>
                  <a:srgbClr val="FF0000"/>
                </a:solidFill>
                <a:latin typeface="Arial"/>
                <a:ea typeface="Arial"/>
                <a:cs typeface="Arial"/>
                <a:sym typeface="Arial"/>
              </a:rPr>
              <a:t>M4 Allen wrench</a:t>
            </a:r>
            <a:r>
              <a:rPr lang="en-US" sz="1600">
                <a:solidFill>
                  <a:schemeClr val="dk1"/>
                </a:solidFill>
                <a:latin typeface="Arial"/>
                <a:ea typeface="Arial"/>
                <a:cs typeface="Arial"/>
                <a:sym typeface="Arial"/>
              </a:rPr>
              <a:t>, then take out the fixing bracket.</a:t>
            </a:r>
            <a:endParaRPr/>
          </a:p>
        </p:txBody>
      </p:sp>
      <p:pic>
        <p:nvPicPr>
          <p:cNvPr id="457" name="Google Shape;457;p27"/>
          <p:cNvPicPr preferRelativeResize="0"/>
          <p:nvPr/>
        </p:nvPicPr>
        <p:blipFill rotWithShape="1">
          <a:blip r:embed="rId4">
            <a:alphaModFix/>
          </a:blip>
          <a:srcRect b="0" l="0" r="0" t="0"/>
          <a:stretch/>
        </p:blipFill>
        <p:spPr>
          <a:xfrm>
            <a:off x="2826126" y="3183890"/>
            <a:ext cx="6539747" cy="3409868"/>
          </a:xfrm>
          <a:prstGeom prst="rect">
            <a:avLst/>
          </a:prstGeom>
          <a:noFill/>
          <a:ln>
            <a:noFill/>
          </a:ln>
        </p:spPr>
      </p:pic>
      <p:sp>
        <p:nvSpPr>
          <p:cNvPr id="458" name="Google Shape;458;p27"/>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28"/>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64" name="Google Shape;464;p28"/>
          <p:cNvSpPr txBox="1"/>
          <p:nvPr/>
        </p:nvSpPr>
        <p:spPr>
          <a:xfrm>
            <a:off x="530641" y="1053125"/>
            <a:ext cx="3488321"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Instrument installation</a:t>
            </a:r>
            <a:endParaRPr/>
          </a:p>
        </p:txBody>
      </p:sp>
      <p:sp>
        <p:nvSpPr>
          <p:cNvPr id="465" name="Google Shape;465;p28"/>
          <p:cNvSpPr txBox="1"/>
          <p:nvPr/>
        </p:nvSpPr>
        <p:spPr>
          <a:xfrm>
            <a:off x="695129" y="1690211"/>
            <a:ext cx="10051428" cy="1528624"/>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Unpacking</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5. Carry and placing the instrument on work table gently, pay attention to safety.</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6. Install back the front trim strip to the front panel of instrument. Then take out the rear trim strip from foam, install it by M3x8 cushion screw (which place in accessories box #3).</a:t>
            </a:r>
            <a:endParaRPr/>
          </a:p>
        </p:txBody>
      </p:sp>
      <p:pic>
        <p:nvPicPr>
          <p:cNvPr id="466" name="Google Shape;466;p28"/>
          <p:cNvPicPr preferRelativeResize="0"/>
          <p:nvPr/>
        </p:nvPicPr>
        <p:blipFill rotWithShape="1">
          <a:blip r:embed="rId4">
            <a:alphaModFix/>
          </a:blip>
          <a:srcRect b="0" l="0" r="0" t="0"/>
          <a:stretch/>
        </p:blipFill>
        <p:spPr>
          <a:xfrm>
            <a:off x="2778697" y="3350175"/>
            <a:ext cx="6219825" cy="3267075"/>
          </a:xfrm>
          <a:prstGeom prst="rect">
            <a:avLst/>
          </a:prstGeom>
          <a:noFill/>
          <a:ln>
            <a:noFill/>
          </a:ln>
        </p:spPr>
      </p:pic>
      <p:sp>
        <p:nvSpPr>
          <p:cNvPr id="467" name="Google Shape;467;p28"/>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pic>
        <p:nvPicPr>
          <p:cNvPr id="472" name="Google Shape;472;p29"/>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73" name="Google Shape;473;p29"/>
          <p:cNvSpPr txBox="1"/>
          <p:nvPr/>
        </p:nvSpPr>
        <p:spPr>
          <a:xfrm>
            <a:off x="530641" y="1053125"/>
            <a:ext cx="3488321"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Instrument installation</a:t>
            </a:r>
            <a:endParaRPr/>
          </a:p>
        </p:txBody>
      </p:sp>
      <p:sp>
        <p:nvSpPr>
          <p:cNvPr id="474" name="Google Shape;474;p29"/>
          <p:cNvSpPr txBox="1"/>
          <p:nvPr/>
        </p:nvSpPr>
        <p:spPr>
          <a:xfrm>
            <a:off x="695129" y="1690211"/>
            <a:ext cx="10051428" cy="1169551"/>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Unpacking</a:t>
            </a:r>
            <a:endParaRPr/>
          </a:p>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7. Take out the capacitive touch pen from accessory box# 3 and stick the pen holder on the right side of monitor, then place the capacitive touch pen in the pen holder. Figure shown as below:</a:t>
            </a:r>
            <a:endParaRPr/>
          </a:p>
        </p:txBody>
      </p:sp>
      <p:pic>
        <p:nvPicPr>
          <p:cNvPr id="475" name="Google Shape;475;p29"/>
          <p:cNvPicPr preferRelativeResize="0"/>
          <p:nvPr/>
        </p:nvPicPr>
        <p:blipFill rotWithShape="1">
          <a:blip r:embed="rId4">
            <a:alphaModFix/>
          </a:blip>
          <a:srcRect b="0" l="0" r="0" t="0"/>
          <a:stretch/>
        </p:blipFill>
        <p:spPr>
          <a:xfrm>
            <a:off x="1026490" y="3097932"/>
            <a:ext cx="4162425" cy="2962275"/>
          </a:xfrm>
          <a:prstGeom prst="rect">
            <a:avLst/>
          </a:prstGeom>
          <a:noFill/>
          <a:ln>
            <a:noFill/>
          </a:ln>
        </p:spPr>
      </p:pic>
      <p:pic>
        <p:nvPicPr>
          <p:cNvPr id="476" name="Google Shape;476;p29"/>
          <p:cNvPicPr preferRelativeResize="0"/>
          <p:nvPr/>
        </p:nvPicPr>
        <p:blipFill rotWithShape="1">
          <a:blip r:embed="rId5">
            <a:alphaModFix/>
          </a:blip>
          <a:srcRect b="0" l="0" r="0" t="0"/>
          <a:stretch/>
        </p:blipFill>
        <p:spPr>
          <a:xfrm>
            <a:off x="5860526" y="2945531"/>
            <a:ext cx="5448300" cy="3267075"/>
          </a:xfrm>
          <a:prstGeom prst="rect">
            <a:avLst/>
          </a:prstGeom>
          <a:noFill/>
          <a:ln>
            <a:noFill/>
          </a:ln>
        </p:spPr>
      </p:pic>
      <p:sp>
        <p:nvSpPr>
          <p:cNvPr id="477" name="Google Shape;477;p29"/>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3"/>
          <p:cNvSpPr txBox="1"/>
          <p:nvPr>
            <p:ph type="title"/>
          </p:nvPr>
        </p:nvSpPr>
        <p:spPr>
          <a:xfrm>
            <a:off x="1323961" y="2561960"/>
            <a:ext cx="5102003" cy="664221"/>
          </a:xfrm>
          <a:prstGeom prst="rect">
            <a:avLst/>
          </a:prstGeom>
          <a:noFill/>
          <a:ln>
            <a:noFill/>
          </a:ln>
        </p:spPr>
        <p:txBody>
          <a:bodyPr anchorCtr="0" anchor="ctr" bIns="0" lIns="0" spcFirstLastPara="1" rIns="0" wrap="square" tIns="12700">
            <a:spAutoFit/>
          </a:bodyPr>
          <a:lstStyle/>
          <a:p>
            <a:pPr indent="0" lvl="0" marL="13334" rtl="0" algn="l">
              <a:lnSpc>
                <a:spcPct val="100000"/>
              </a:lnSpc>
              <a:spcBef>
                <a:spcPts val="0"/>
              </a:spcBef>
              <a:spcAft>
                <a:spcPts val="0"/>
              </a:spcAft>
              <a:buClr>
                <a:srgbClr val="00B0F0"/>
              </a:buClr>
              <a:buSzPts val="4235"/>
              <a:buFont typeface="Arial"/>
              <a:buNone/>
            </a:pPr>
            <a:r>
              <a:rPr lang="en-US" sz="4235">
                <a:solidFill>
                  <a:srgbClr val="00B0F0"/>
                </a:solidFill>
                <a:latin typeface="Arial"/>
                <a:ea typeface="Arial"/>
                <a:cs typeface="Arial"/>
                <a:sym typeface="Arial"/>
              </a:rPr>
              <a:t>01</a:t>
            </a:r>
            <a:endParaRPr sz="4235">
              <a:solidFill>
                <a:srgbClr val="00B0F0"/>
              </a:solidFill>
              <a:latin typeface="Arial"/>
              <a:ea typeface="Arial"/>
              <a:cs typeface="Arial"/>
              <a:sym typeface="Arial"/>
            </a:endParaRPr>
          </a:p>
        </p:txBody>
      </p:sp>
      <p:sp>
        <p:nvSpPr>
          <p:cNvPr id="142" name="Google Shape;142;p3"/>
          <p:cNvSpPr txBox="1"/>
          <p:nvPr>
            <p:ph idx="1" type="body"/>
          </p:nvPr>
        </p:nvSpPr>
        <p:spPr>
          <a:xfrm>
            <a:off x="1323962" y="3706883"/>
            <a:ext cx="6516612" cy="104096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B0F0"/>
              </a:buClr>
              <a:buSzPts val="4235"/>
              <a:buNone/>
            </a:pPr>
            <a:r>
              <a:rPr lang="en-US" sz="4235">
                <a:solidFill>
                  <a:srgbClr val="00B0F0"/>
                </a:solidFill>
                <a:latin typeface="Arial"/>
                <a:ea typeface="Arial"/>
                <a:cs typeface="Arial"/>
                <a:sym typeface="Arial"/>
              </a:rPr>
              <a:t>Overview</a:t>
            </a:r>
            <a:endParaRPr/>
          </a:p>
          <a:p>
            <a:pPr indent="0" lvl="0" marL="0" rtl="0" algn="l">
              <a:lnSpc>
                <a:spcPct val="90000"/>
              </a:lnSpc>
              <a:spcBef>
                <a:spcPts val="1000"/>
              </a:spcBef>
              <a:spcAft>
                <a:spcPts val="0"/>
              </a:spcAft>
              <a:buClr>
                <a:schemeClr val="lt1"/>
              </a:buClr>
              <a:buSzPts val="4235"/>
              <a:buNone/>
            </a:pPr>
            <a:r>
              <a:t/>
            </a:r>
            <a:endParaRPr sz="4235">
              <a:solidFill>
                <a:srgbClr val="2F5496"/>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2" name="Shape 482"/>
        <p:cNvGrpSpPr/>
        <p:nvPr/>
      </p:nvGrpSpPr>
      <p:grpSpPr>
        <a:xfrm>
          <a:off x="0" y="0"/>
          <a:ext cx="0" cy="0"/>
          <a:chOff x="0" y="0"/>
          <a:chExt cx="0" cy="0"/>
        </a:xfrm>
      </p:grpSpPr>
      <p:pic>
        <p:nvPicPr>
          <p:cNvPr id="483" name="Google Shape;483;p30"/>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84" name="Google Shape;484;p30"/>
          <p:cNvSpPr txBox="1"/>
          <p:nvPr/>
        </p:nvSpPr>
        <p:spPr>
          <a:xfrm>
            <a:off x="530641" y="1053125"/>
            <a:ext cx="3488321"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Instrument installation</a:t>
            </a:r>
            <a:endParaRPr/>
          </a:p>
        </p:txBody>
      </p:sp>
      <p:sp>
        <p:nvSpPr>
          <p:cNvPr id="485" name="Google Shape;485;p30"/>
          <p:cNvSpPr txBox="1"/>
          <p:nvPr/>
        </p:nvSpPr>
        <p:spPr>
          <a:xfrm>
            <a:off x="695129" y="1690211"/>
            <a:ext cx="10051428" cy="7755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Open the upper cover of instrument, remove the adhesive tape &amp; the protective foam of needle module &amp; Stirring rod gently (Stirring rod come first)</a:t>
            </a:r>
            <a:endParaRPr/>
          </a:p>
        </p:txBody>
      </p:sp>
      <p:pic>
        <p:nvPicPr>
          <p:cNvPr id="486" name="Google Shape;486;p30"/>
          <p:cNvPicPr preferRelativeResize="0"/>
          <p:nvPr/>
        </p:nvPicPr>
        <p:blipFill rotWithShape="1">
          <a:blip r:embed="rId4">
            <a:alphaModFix/>
          </a:blip>
          <a:srcRect b="0" l="0" r="0" t="0"/>
          <a:stretch/>
        </p:blipFill>
        <p:spPr>
          <a:xfrm>
            <a:off x="3161662" y="2824817"/>
            <a:ext cx="5118362" cy="3860833"/>
          </a:xfrm>
          <a:prstGeom prst="rect">
            <a:avLst/>
          </a:prstGeom>
          <a:noFill/>
          <a:ln>
            <a:noFill/>
          </a:ln>
        </p:spPr>
      </p:pic>
      <p:sp>
        <p:nvSpPr>
          <p:cNvPr id="487" name="Google Shape;487;p30"/>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pic>
        <p:nvPicPr>
          <p:cNvPr id="492" name="Google Shape;492;p31"/>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493" name="Google Shape;493;p31"/>
          <p:cNvSpPr txBox="1"/>
          <p:nvPr/>
        </p:nvSpPr>
        <p:spPr>
          <a:xfrm>
            <a:off x="530641" y="1053125"/>
            <a:ext cx="3843396"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machine connection</a:t>
            </a:r>
            <a:endParaRPr/>
          </a:p>
        </p:txBody>
      </p:sp>
      <p:sp>
        <p:nvSpPr>
          <p:cNvPr id="494" name="Google Shape;494;p31"/>
          <p:cNvSpPr txBox="1"/>
          <p:nvPr/>
        </p:nvSpPr>
        <p:spPr>
          <a:xfrm>
            <a:off x="695129" y="1690211"/>
            <a:ext cx="10051428" cy="7755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1. Take out the </a:t>
            </a:r>
            <a:r>
              <a:rPr lang="en-US" sz="1600">
                <a:solidFill>
                  <a:srgbClr val="FF0000"/>
                </a:solidFill>
                <a:latin typeface="Arial"/>
                <a:ea typeface="Arial"/>
                <a:cs typeface="Arial"/>
                <a:sym typeface="Arial"/>
              </a:rPr>
              <a:t>purified water tank </a:t>
            </a:r>
            <a:r>
              <a:rPr lang="en-US" sz="1600">
                <a:solidFill>
                  <a:schemeClr val="dk1"/>
                </a:solidFill>
                <a:latin typeface="Arial"/>
                <a:ea typeface="Arial"/>
                <a:cs typeface="Arial"/>
                <a:sym typeface="Arial"/>
              </a:rPr>
              <a:t>from waste tank packing box, take out C043 and C046 labeled pipeline from Accessory box #3; and take out purified water tank floater assembly from Accessory box #2; </a:t>
            </a:r>
            <a:endParaRPr/>
          </a:p>
        </p:txBody>
      </p:sp>
      <p:pic>
        <p:nvPicPr>
          <p:cNvPr id="495" name="Google Shape;495;p31"/>
          <p:cNvPicPr preferRelativeResize="0"/>
          <p:nvPr/>
        </p:nvPicPr>
        <p:blipFill rotWithShape="1">
          <a:blip r:embed="rId4">
            <a:alphaModFix/>
          </a:blip>
          <a:srcRect b="0" l="0" r="0" t="0"/>
          <a:stretch/>
        </p:blipFill>
        <p:spPr>
          <a:xfrm>
            <a:off x="2672843" y="3112024"/>
            <a:ext cx="6096000" cy="2971800"/>
          </a:xfrm>
          <a:prstGeom prst="rect">
            <a:avLst/>
          </a:prstGeom>
          <a:noFill/>
          <a:ln>
            <a:noFill/>
          </a:ln>
        </p:spPr>
      </p:pic>
      <p:sp>
        <p:nvSpPr>
          <p:cNvPr id="496" name="Google Shape;496;p31"/>
          <p:cNvSpPr txBox="1"/>
          <p:nvPr/>
        </p:nvSpPr>
        <p:spPr>
          <a:xfrm>
            <a:off x="2639112" y="6186365"/>
            <a:ext cx="2043259"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Purified water tank</a:t>
            </a:r>
            <a:endParaRPr b="1" sz="1400">
              <a:solidFill>
                <a:schemeClr val="dk1"/>
              </a:solidFill>
              <a:latin typeface="Arial"/>
              <a:ea typeface="Arial"/>
              <a:cs typeface="Arial"/>
              <a:sym typeface="Arial"/>
            </a:endParaRPr>
          </a:p>
        </p:txBody>
      </p:sp>
      <p:sp>
        <p:nvSpPr>
          <p:cNvPr id="497" name="Google Shape;497;p31"/>
          <p:cNvSpPr txBox="1"/>
          <p:nvPr/>
        </p:nvSpPr>
        <p:spPr>
          <a:xfrm>
            <a:off x="4682371" y="6186365"/>
            <a:ext cx="2382624"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Tube of purified water</a:t>
            </a:r>
            <a:endParaRPr b="1" sz="1400">
              <a:solidFill>
                <a:schemeClr val="dk1"/>
              </a:solidFill>
              <a:latin typeface="Arial"/>
              <a:ea typeface="Arial"/>
              <a:cs typeface="Arial"/>
              <a:sym typeface="Arial"/>
            </a:endParaRPr>
          </a:p>
        </p:txBody>
      </p:sp>
      <p:sp>
        <p:nvSpPr>
          <p:cNvPr id="498" name="Google Shape;498;p31"/>
          <p:cNvSpPr txBox="1"/>
          <p:nvPr/>
        </p:nvSpPr>
        <p:spPr>
          <a:xfrm>
            <a:off x="7059400" y="6186364"/>
            <a:ext cx="1864150" cy="30777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b="1" lang="en-US" sz="1400">
                <a:solidFill>
                  <a:schemeClr val="dk1"/>
                </a:solidFill>
                <a:latin typeface="Arial"/>
                <a:ea typeface="Arial"/>
                <a:cs typeface="Arial"/>
                <a:sym typeface="Arial"/>
              </a:rPr>
              <a:t>Inlet float sensor</a:t>
            </a:r>
            <a:endParaRPr b="1" sz="1400">
              <a:solidFill>
                <a:schemeClr val="dk1"/>
              </a:solidFill>
              <a:latin typeface="Arial"/>
              <a:ea typeface="Arial"/>
              <a:cs typeface="Arial"/>
              <a:sym typeface="Arial"/>
            </a:endParaRPr>
          </a:p>
        </p:txBody>
      </p:sp>
      <p:sp>
        <p:nvSpPr>
          <p:cNvPr id="499" name="Google Shape;499;p31"/>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pic>
        <p:nvPicPr>
          <p:cNvPr id="504" name="Google Shape;504;p32"/>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05" name="Google Shape;505;p32"/>
          <p:cNvSpPr txBox="1"/>
          <p:nvPr/>
        </p:nvSpPr>
        <p:spPr>
          <a:xfrm>
            <a:off x="530641" y="1053125"/>
            <a:ext cx="3843396"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machine connection</a:t>
            </a:r>
            <a:endParaRPr/>
          </a:p>
        </p:txBody>
      </p:sp>
      <p:sp>
        <p:nvSpPr>
          <p:cNvPr id="506" name="Google Shape;506;p32"/>
          <p:cNvSpPr txBox="1"/>
          <p:nvPr/>
        </p:nvSpPr>
        <p:spPr>
          <a:xfrm>
            <a:off x="695129" y="1690211"/>
            <a:ext cx="10829214" cy="1851020"/>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Pipeline connection on the left of the instrument is shown in the figure as below:</a:t>
            </a:r>
            <a:endParaRPr/>
          </a:p>
          <a:p>
            <a:pPr indent="-285750" lvl="0" marL="285750" marR="0" rtl="0" algn="just">
              <a:lnSpc>
                <a:spcPct val="181935"/>
              </a:lnSpc>
              <a:spcBef>
                <a:spcPts val="0"/>
              </a:spcBef>
              <a:spcAft>
                <a:spcPts val="0"/>
              </a:spcAft>
              <a:buClr>
                <a:schemeClr val="dk1"/>
              </a:buClr>
              <a:buSzPts val="1550"/>
              <a:buFont typeface="Arial"/>
              <a:buChar char="•"/>
            </a:pPr>
            <a:r>
              <a:rPr lang="en-US" sz="1550">
                <a:solidFill>
                  <a:schemeClr val="dk1"/>
                </a:solidFill>
                <a:latin typeface="Arial"/>
                <a:ea typeface="Arial"/>
                <a:cs typeface="Arial"/>
                <a:sym typeface="Arial"/>
              </a:rPr>
              <a:t>2. Fill the purified tank with purified water, place it under analyzer. </a:t>
            </a:r>
            <a:endParaRPr/>
          </a:p>
          <a:p>
            <a:pPr indent="-285750" lvl="0" marL="285750" marR="0" rtl="0" algn="just">
              <a:lnSpc>
                <a:spcPct val="181935"/>
              </a:lnSpc>
              <a:spcBef>
                <a:spcPts val="0"/>
              </a:spcBef>
              <a:spcAft>
                <a:spcPts val="0"/>
              </a:spcAft>
              <a:buClr>
                <a:schemeClr val="dk1"/>
              </a:buClr>
              <a:buSzPts val="1550"/>
              <a:buFont typeface="Arial"/>
              <a:buChar char="•"/>
            </a:pPr>
            <a:r>
              <a:rPr lang="en-US" sz="1550">
                <a:solidFill>
                  <a:schemeClr val="dk1"/>
                </a:solidFill>
                <a:latin typeface="Arial"/>
                <a:ea typeface="Arial"/>
                <a:cs typeface="Arial"/>
                <a:sym typeface="Arial"/>
              </a:rPr>
              <a:t>Note: The purified water tank can’t place on the table of analyzer; insert C043 labeled tube into "DW1" connector of analyzer, insert C046 labeled tube into "DW2" connector of analyzer. Connect the other end of these two tubes to purified water tank cap according to diameter size, then tighten the cap of purified water tank, insert the float sensor to "DW - D" connector.</a:t>
            </a:r>
            <a:endParaRPr/>
          </a:p>
        </p:txBody>
      </p:sp>
      <p:pic>
        <p:nvPicPr>
          <p:cNvPr id="507" name="Google Shape;507;p32"/>
          <p:cNvPicPr preferRelativeResize="0"/>
          <p:nvPr/>
        </p:nvPicPr>
        <p:blipFill rotWithShape="1">
          <a:blip r:embed="rId4">
            <a:alphaModFix/>
          </a:blip>
          <a:srcRect b="0" l="0" r="0" t="0"/>
          <a:stretch/>
        </p:blipFill>
        <p:spPr>
          <a:xfrm>
            <a:off x="1965018" y="3622063"/>
            <a:ext cx="5251124" cy="3143226"/>
          </a:xfrm>
          <a:prstGeom prst="rect">
            <a:avLst/>
          </a:prstGeom>
          <a:noFill/>
          <a:ln>
            <a:noFill/>
          </a:ln>
        </p:spPr>
      </p:pic>
      <p:pic>
        <p:nvPicPr>
          <p:cNvPr id="508" name="Google Shape;508;p32"/>
          <p:cNvPicPr preferRelativeResize="0"/>
          <p:nvPr/>
        </p:nvPicPr>
        <p:blipFill rotWithShape="1">
          <a:blip r:embed="rId5">
            <a:alphaModFix/>
          </a:blip>
          <a:srcRect b="0" l="0" r="0" t="0"/>
          <a:stretch/>
        </p:blipFill>
        <p:spPr>
          <a:xfrm>
            <a:off x="7479402" y="3570288"/>
            <a:ext cx="2395102" cy="3195001"/>
          </a:xfrm>
          <a:prstGeom prst="rect">
            <a:avLst/>
          </a:prstGeom>
          <a:noFill/>
          <a:ln>
            <a:noFill/>
          </a:ln>
        </p:spPr>
      </p:pic>
      <p:sp>
        <p:nvSpPr>
          <p:cNvPr id="509" name="Google Shape;509;p32"/>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
        <p:nvSpPr>
          <p:cNvPr id="510" name="Google Shape;510;p32"/>
          <p:cNvSpPr txBox="1"/>
          <p:nvPr/>
        </p:nvSpPr>
        <p:spPr>
          <a:xfrm>
            <a:off x="2739741" y="4396417"/>
            <a:ext cx="610710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Arial"/>
                <a:ea typeface="Arial"/>
                <a:cs typeface="Arial"/>
                <a:sym typeface="Arial"/>
              </a:rPr>
              <a:t>C043</a:t>
            </a:r>
            <a:endParaRPr b="1" sz="1800">
              <a:solidFill>
                <a:srgbClr val="FF0000"/>
              </a:solidFill>
              <a:latin typeface="Arial"/>
              <a:ea typeface="Arial"/>
              <a:cs typeface="Arial"/>
              <a:sym typeface="Arial"/>
            </a:endParaRPr>
          </a:p>
        </p:txBody>
      </p:sp>
      <p:sp>
        <p:nvSpPr>
          <p:cNvPr id="511" name="Google Shape;511;p32"/>
          <p:cNvSpPr txBox="1"/>
          <p:nvPr/>
        </p:nvSpPr>
        <p:spPr>
          <a:xfrm>
            <a:off x="3667262" y="3982929"/>
            <a:ext cx="73626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Arial"/>
                <a:ea typeface="Arial"/>
                <a:cs typeface="Arial"/>
                <a:sym typeface="Arial"/>
              </a:rPr>
              <a:t>C046</a:t>
            </a:r>
            <a:endParaRPr b="1" sz="1800">
              <a:solidFill>
                <a:srgbClr val="FF0000"/>
              </a:solidFill>
              <a:latin typeface="Arial"/>
              <a:ea typeface="Arial"/>
              <a:cs typeface="Arial"/>
              <a:sym typeface="Aria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pic>
        <p:nvPicPr>
          <p:cNvPr id="516" name="Google Shape;516;p33"/>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17" name="Google Shape;517;p33"/>
          <p:cNvSpPr txBox="1"/>
          <p:nvPr/>
        </p:nvSpPr>
        <p:spPr>
          <a:xfrm>
            <a:off x="530641" y="1053125"/>
            <a:ext cx="3843396"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machine connection</a:t>
            </a:r>
            <a:endParaRPr/>
          </a:p>
        </p:txBody>
      </p:sp>
      <p:sp>
        <p:nvSpPr>
          <p:cNvPr id="518" name="Google Shape;518;p33"/>
          <p:cNvSpPr txBox="1"/>
          <p:nvPr/>
        </p:nvSpPr>
        <p:spPr>
          <a:xfrm>
            <a:off x="695128" y="1690211"/>
            <a:ext cx="10452397" cy="7755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3. Take out waste tank from waste packing box, and take out C051, C053, C055 labeled tube from Accessory box #3. Take out the waste tank float assembly from Accessory box #2; </a:t>
            </a:r>
            <a:endParaRPr/>
          </a:p>
        </p:txBody>
      </p:sp>
      <p:pic>
        <p:nvPicPr>
          <p:cNvPr id="519" name="Google Shape;519;p33"/>
          <p:cNvPicPr preferRelativeResize="0"/>
          <p:nvPr/>
        </p:nvPicPr>
        <p:blipFill rotWithShape="1">
          <a:blip r:embed="rId4">
            <a:alphaModFix/>
          </a:blip>
          <a:srcRect b="0" l="0" r="0" t="0"/>
          <a:stretch/>
        </p:blipFill>
        <p:spPr>
          <a:xfrm>
            <a:off x="3305175" y="2991102"/>
            <a:ext cx="5581650" cy="2362200"/>
          </a:xfrm>
          <a:prstGeom prst="rect">
            <a:avLst/>
          </a:prstGeom>
          <a:noFill/>
          <a:ln>
            <a:noFill/>
          </a:ln>
        </p:spPr>
      </p:pic>
      <p:sp>
        <p:nvSpPr>
          <p:cNvPr id="520" name="Google Shape;520;p33"/>
          <p:cNvSpPr txBox="1"/>
          <p:nvPr/>
        </p:nvSpPr>
        <p:spPr>
          <a:xfrm>
            <a:off x="3603397" y="5804875"/>
            <a:ext cx="132682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Waste tank </a:t>
            </a:r>
            <a:endParaRPr sz="1800">
              <a:solidFill>
                <a:schemeClr val="dk1"/>
              </a:solidFill>
              <a:latin typeface="Arial"/>
              <a:ea typeface="Arial"/>
              <a:cs typeface="Arial"/>
              <a:sym typeface="Arial"/>
            </a:endParaRPr>
          </a:p>
        </p:txBody>
      </p:sp>
      <p:sp>
        <p:nvSpPr>
          <p:cNvPr id="521" name="Google Shape;521;p33"/>
          <p:cNvSpPr txBox="1"/>
          <p:nvPr/>
        </p:nvSpPr>
        <p:spPr>
          <a:xfrm>
            <a:off x="5271941" y="5804875"/>
            <a:ext cx="142109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Waste Tube</a:t>
            </a:r>
            <a:endParaRPr sz="1800">
              <a:solidFill>
                <a:schemeClr val="dk1"/>
              </a:solidFill>
              <a:latin typeface="Arial"/>
              <a:ea typeface="Arial"/>
              <a:cs typeface="Arial"/>
              <a:sym typeface="Arial"/>
            </a:endParaRPr>
          </a:p>
        </p:txBody>
      </p:sp>
      <p:sp>
        <p:nvSpPr>
          <p:cNvPr id="522" name="Google Shape;522;p33"/>
          <p:cNvSpPr txBox="1"/>
          <p:nvPr/>
        </p:nvSpPr>
        <p:spPr>
          <a:xfrm>
            <a:off x="6983985" y="5804875"/>
            <a:ext cx="201497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Arial"/>
                <a:ea typeface="Arial"/>
                <a:cs typeface="Arial"/>
                <a:sym typeface="Arial"/>
              </a:rPr>
              <a:t>Waste float sensor</a:t>
            </a:r>
            <a:endParaRPr sz="1800">
              <a:solidFill>
                <a:schemeClr val="dk1"/>
              </a:solidFill>
              <a:latin typeface="Arial"/>
              <a:ea typeface="Arial"/>
              <a:cs typeface="Arial"/>
              <a:sym typeface="Arial"/>
            </a:endParaRPr>
          </a:p>
        </p:txBody>
      </p:sp>
      <p:sp>
        <p:nvSpPr>
          <p:cNvPr id="523" name="Google Shape;523;p33"/>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34"/>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29" name="Google Shape;529;p34"/>
          <p:cNvSpPr txBox="1"/>
          <p:nvPr/>
        </p:nvSpPr>
        <p:spPr>
          <a:xfrm>
            <a:off x="530641" y="1053125"/>
            <a:ext cx="3843396"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machine connection</a:t>
            </a:r>
            <a:endParaRPr/>
          </a:p>
        </p:txBody>
      </p:sp>
      <p:sp>
        <p:nvSpPr>
          <p:cNvPr id="530" name="Google Shape;530;p34"/>
          <p:cNvSpPr txBox="1"/>
          <p:nvPr/>
        </p:nvSpPr>
        <p:spPr>
          <a:xfrm>
            <a:off x="695129" y="1690211"/>
            <a:ext cx="10051428" cy="7755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4. Connect C051 labeled waste tube to "LW" quick-plug connector, connect C053 labeled waste tube to "HW" quick-plug connector, connect C055 labeled waste tube to "CL" quick-plug connector. </a:t>
            </a:r>
            <a:endParaRPr/>
          </a:p>
        </p:txBody>
      </p:sp>
      <p:pic>
        <p:nvPicPr>
          <p:cNvPr id="531" name="Google Shape;531;p34"/>
          <p:cNvPicPr preferRelativeResize="0"/>
          <p:nvPr/>
        </p:nvPicPr>
        <p:blipFill rotWithShape="1">
          <a:blip r:embed="rId4">
            <a:alphaModFix/>
          </a:blip>
          <a:srcRect b="0" l="0" r="0" t="0"/>
          <a:stretch/>
        </p:blipFill>
        <p:spPr>
          <a:xfrm>
            <a:off x="639718" y="2906260"/>
            <a:ext cx="6334517" cy="3793450"/>
          </a:xfrm>
          <a:prstGeom prst="rect">
            <a:avLst/>
          </a:prstGeom>
          <a:noFill/>
          <a:ln>
            <a:noFill/>
          </a:ln>
        </p:spPr>
      </p:pic>
      <p:sp>
        <p:nvSpPr>
          <p:cNvPr id="532" name="Google Shape;532;p34"/>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
        <p:nvSpPr>
          <p:cNvPr id="533" name="Google Shape;533;p34"/>
          <p:cNvSpPr txBox="1"/>
          <p:nvPr/>
        </p:nvSpPr>
        <p:spPr>
          <a:xfrm>
            <a:off x="4270737" y="4711304"/>
            <a:ext cx="1143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C051</a:t>
            </a:r>
            <a:endParaRPr sz="1800">
              <a:solidFill>
                <a:srgbClr val="FF0000"/>
              </a:solidFill>
              <a:latin typeface="Arial"/>
              <a:ea typeface="Arial"/>
              <a:cs typeface="Arial"/>
              <a:sym typeface="Arial"/>
            </a:endParaRPr>
          </a:p>
        </p:txBody>
      </p:sp>
      <p:sp>
        <p:nvSpPr>
          <p:cNvPr id="534" name="Google Shape;534;p34"/>
          <p:cNvSpPr txBox="1"/>
          <p:nvPr/>
        </p:nvSpPr>
        <p:spPr>
          <a:xfrm>
            <a:off x="2897110" y="4512475"/>
            <a:ext cx="1143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C055</a:t>
            </a:r>
            <a:endParaRPr sz="1800">
              <a:solidFill>
                <a:srgbClr val="FF0000"/>
              </a:solidFill>
              <a:latin typeface="Arial"/>
              <a:ea typeface="Arial"/>
              <a:cs typeface="Arial"/>
              <a:sym typeface="Arial"/>
            </a:endParaRPr>
          </a:p>
        </p:txBody>
      </p:sp>
      <p:sp>
        <p:nvSpPr>
          <p:cNvPr id="535" name="Google Shape;535;p34"/>
          <p:cNvSpPr txBox="1"/>
          <p:nvPr/>
        </p:nvSpPr>
        <p:spPr>
          <a:xfrm>
            <a:off x="2806284" y="5751467"/>
            <a:ext cx="11430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FF0000"/>
                </a:solidFill>
                <a:latin typeface="Arial"/>
                <a:ea typeface="Arial"/>
                <a:cs typeface="Arial"/>
                <a:sym typeface="Arial"/>
              </a:rPr>
              <a:t>C053</a:t>
            </a:r>
            <a:endParaRPr sz="1800">
              <a:solidFill>
                <a:srgbClr val="FF0000"/>
              </a:solidFill>
              <a:latin typeface="Arial"/>
              <a:ea typeface="Arial"/>
              <a:cs typeface="Arial"/>
              <a:sym typeface="Arial"/>
            </a:endParaRPr>
          </a:p>
        </p:txBody>
      </p:sp>
      <p:pic>
        <p:nvPicPr>
          <p:cNvPr id="536" name="Google Shape;536;p34"/>
          <p:cNvPicPr preferRelativeResize="0"/>
          <p:nvPr/>
        </p:nvPicPr>
        <p:blipFill rotWithShape="1">
          <a:blip r:embed="rId5">
            <a:alphaModFix/>
          </a:blip>
          <a:srcRect b="0" l="0" r="0" t="0"/>
          <a:stretch/>
        </p:blipFill>
        <p:spPr>
          <a:xfrm>
            <a:off x="7440676" y="2906260"/>
            <a:ext cx="4008016" cy="387227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pic>
        <p:nvPicPr>
          <p:cNvPr id="542" name="Google Shape;542;p35"/>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43" name="Google Shape;543;p35"/>
          <p:cNvSpPr txBox="1"/>
          <p:nvPr/>
        </p:nvSpPr>
        <p:spPr>
          <a:xfrm>
            <a:off x="530641" y="1053125"/>
            <a:ext cx="3843396"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machine connection</a:t>
            </a:r>
            <a:endParaRPr/>
          </a:p>
        </p:txBody>
      </p:sp>
      <p:sp>
        <p:nvSpPr>
          <p:cNvPr id="544" name="Google Shape;544;p35"/>
          <p:cNvSpPr txBox="1"/>
          <p:nvPr/>
        </p:nvSpPr>
        <p:spPr>
          <a:xfrm>
            <a:off x="695129" y="2459278"/>
            <a:ext cx="10051428" cy="2923236"/>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5. Drain Waste Method 1: If there is a </a:t>
            </a:r>
            <a:r>
              <a:rPr lang="en-US" sz="1600">
                <a:solidFill>
                  <a:srgbClr val="FF0000"/>
                </a:solidFill>
                <a:latin typeface="Arial"/>
                <a:ea typeface="Arial"/>
                <a:cs typeface="Arial"/>
                <a:sym typeface="Arial"/>
              </a:rPr>
              <a:t>sewage outlet</a:t>
            </a:r>
            <a:r>
              <a:rPr lang="en-US" sz="1600">
                <a:solidFill>
                  <a:schemeClr val="dk1"/>
                </a:solidFill>
                <a:latin typeface="Arial"/>
                <a:ea typeface="Arial"/>
                <a:cs typeface="Arial"/>
                <a:sym typeface="Arial"/>
              </a:rPr>
              <a:t> for waste liquid, connect the waste liquid drain pipe to the corresponding joint on the side of the instrument, and insert the other end of the waste liquid pipe directly into the sewage outlet for waste liquid (length of the pipeline shall be cut according to the distance); </a:t>
            </a:r>
            <a:endParaRPr/>
          </a:p>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Drain Waste Method 2: If there is no sewage outlet for waste liquid, tighten </a:t>
            </a:r>
            <a:r>
              <a:rPr lang="en-US" sz="1600">
                <a:solidFill>
                  <a:srgbClr val="FF0000"/>
                </a:solidFill>
                <a:latin typeface="Arial"/>
                <a:ea typeface="Arial"/>
                <a:cs typeface="Arial"/>
                <a:sym typeface="Arial"/>
              </a:rPr>
              <a:t>liquid float assembly </a:t>
            </a:r>
            <a:r>
              <a:rPr lang="en-US" sz="1600">
                <a:solidFill>
                  <a:schemeClr val="dk1"/>
                </a:solidFill>
                <a:latin typeface="Arial"/>
                <a:ea typeface="Arial"/>
                <a:cs typeface="Arial"/>
                <a:sym typeface="Arial"/>
              </a:rPr>
              <a:t>on the waste tank, connect float sensor cable to </a:t>
            </a:r>
            <a:r>
              <a:rPr lang="en-US" sz="1600">
                <a:solidFill>
                  <a:srgbClr val="FF0000"/>
                </a:solidFill>
                <a:latin typeface="Arial"/>
                <a:ea typeface="Arial"/>
                <a:cs typeface="Arial"/>
                <a:sym typeface="Arial"/>
              </a:rPr>
              <a:t>W–D connector</a:t>
            </a:r>
            <a:r>
              <a:rPr lang="en-US" sz="1600">
                <a:solidFill>
                  <a:schemeClr val="dk1"/>
                </a:solidFill>
                <a:latin typeface="Arial"/>
                <a:ea typeface="Arial"/>
                <a:cs typeface="Arial"/>
                <a:sym typeface="Arial"/>
              </a:rPr>
              <a:t>, and insert other end of those three waste liquid pipe to waste tank accordance with pipeline diameter respectively (length of the pipeline shall be cut according to the distance, pipe C051 can’t be bent directly or in u-shaped bending, otherwise it will lead to liquid seal, then cause waste liquid flow backward). </a:t>
            </a:r>
            <a:endParaRPr/>
          </a:p>
        </p:txBody>
      </p:sp>
      <p:sp>
        <p:nvSpPr>
          <p:cNvPr id="545" name="Google Shape;545;p35"/>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9" name="Shape 549"/>
        <p:cNvGrpSpPr/>
        <p:nvPr/>
      </p:nvGrpSpPr>
      <p:grpSpPr>
        <a:xfrm>
          <a:off x="0" y="0"/>
          <a:ext cx="0" cy="0"/>
          <a:chOff x="0" y="0"/>
          <a:chExt cx="0" cy="0"/>
        </a:xfrm>
      </p:grpSpPr>
      <p:pic>
        <p:nvPicPr>
          <p:cNvPr id="550" name="Google Shape;550;p36"/>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51" name="Google Shape;551;p36"/>
          <p:cNvSpPr txBox="1"/>
          <p:nvPr/>
        </p:nvSpPr>
        <p:spPr>
          <a:xfrm>
            <a:off x="530641" y="1053125"/>
            <a:ext cx="3843396"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machine connection</a:t>
            </a:r>
            <a:endParaRPr/>
          </a:p>
        </p:txBody>
      </p:sp>
      <p:sp>
        <p:nvSpPr>
          <p:cNvPr id="552" name="Google Shape;552;p36"/>
          <p:cNvSpPr txBox="1"/>
          <p:nvPr/>
        </p:nvSpPr>
        <p:spPr>
          <a:xfrm>
            <a:off x="695129" y="1690211"/>
            <a:ext cx="10446573" cy="768800"/>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6. Take out concentrated detergent from cleaning packing box, take out C048 labeled pipe from Accessory box #3; take out its float sensor assembly from Accessory box #2.</a:t>
            </a:r>
            <a:endParaRPr/>
          </a:p>
        </p:txBody>
      </p:sp>
      <p:pic>
        <p:nvPicPr>
          <p:cNvPr id="553" name="Google Shape;553;p36"/>
          <p:cNvPicPr preferRelativeResize="0"/>
          <p:nvPr/>
        </p:nvPicPr>
        <p:blipFill rotWithShape="1">
          <a:blip r:embed="rId4">
            <a:alphaModFix/>
          </a:blip>
          <a:srcRect b="0" l="0" r="0" t="0"/>
          <a:stretch/>
        </p:blipFill>
        <p:spPr>
          <a:xfrm>
            <a:off x="2438513" y="2792186"/>
            <a:ext cx="7314974" cy="3647155"/>
          </a:xfrm>
          <a:prstGeom prst="rect">
            <a:avLst/>
          </a:prstGeom>
          <a:noFill/>
          <a:ln>
            <a:noFill/>
          </a:ln>
        </p:spPr>
      </p:pic>
      <p:sp>
        <p:nvSpPr>
          <p:cNvPr id="554" name="Google Shape;554;p36"/>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pic>
        <p:nvPicPr>
          <p:cNvPr id="559" name="Google Shape;559;p37"/>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60" name="Google Shape;560;p37"/>
          <p:cNvSpPr txBox="1"/>
          <p:nvPr/>
        </p:nvSpPr>
        <p:spPr>
          <a:xfrm>
            <a:off x="530641" y="1053125"/>
            <a:ext cx="3843396"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machine connection</a:t>
            </a:r>
            <a:endParaRPr/>
          </a:p>
        </p:txBody>
      </p:sp>
      <p:sp>
        <p:nvSpPr>
          <p:cNvPr id="561" name="Google Shape;561;p37"/>
          <p:cNvSpPr txBox="1"/>
          <p:nvPr/>
        </p:nvSpPr>
        <p:spPr>
          <a:xfrm>
            <a:off x="695129" y="1690211"/>
            <a:ext cx="10051428" cy="7755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7. Connect the float sensor and pipeline to the "CW-D" connector and "CW" quick-plug connector on left side of the instrument, screw the Concentrated detergent float sensor into the bottle.</a:t>
            </a:r>
            <a:endParaRPr/>
          </a:p>
        </p:txBody>
      </p:sp>
      <p:pic>
        <p:nvPicPr>
          <p:cNvPr id="562" name="Google Shape;562;p37"/>
          <p:cNvPicPr preferRelativeResize="0"/>
          <p:nvPr/>
        </p:nvPicPr>
        <p:blipFill rotWithShape="1">
          <a:blip r:embed="rId4">
            <a:alphaModFix/>
          </a:blip>
          <a:srcRect b="0" l="0" r="0" t="0"/>
          <a:stretch/>
        </p:blipFill>
        <p:spPr>
          <a:xfrm>
            <a:off x="769808" y="2900305"/>
            <a:ext cx="5978022" cy="3573265"/>
          </a:xfrm>
          <a:prstGeom prst="rect">
            <a:avLst/>
          </a:prstGeom>
          <a:noFill/>
          <a:ln>
            <a:noFill/>
          </a:ln>
        </p:spPr>
      </p:pic>
      <p:sp>
        <p:nvSpPr>
          <p:cNvPr id="563" name="Google Shape;563;p37"/>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pic>
        <p:nvPicPr>
          <p:cNvPr id="564" name="Google Shape;564;p37"/>
          <p:cNvPicPr preferRelativeResize="0"/>
          <p:nvPr/>
        </p:nvPicPr>
        <p:blipFill rotWithShape="1">
          <a:blip r:embed="rId5">
            <a:alphaModFix/>
          </a:blip>
          <a:srcRect b="0" l="0" r="0" t="0"/>
          <a:stretch/>
        </p:blipFill>
        <p:spPr>
          <a:xfrm>
            <a:off x="7593758" y="2900304"/>
            <a:ext cx="3089925" cy="3573265"/>
          </a:xfrm>
          <a:prstGeom prst="rect">
            <a:avLst/>
          </a:prstGeom>
          <a:noFill/>
          <a:ln>
            <a:noFill/>
          </a:ln>
        </p:spPr>
      </p:pic>
      <p:cxnSp>
        <p:nvCxnSpPr>
          <p:cNvPr id="565" name="Google Shape;565;p37"/>
          <p:cNvCxnSpPr/>
          <p:nvPr/>
        </p:nvCxnSpPr>
        <p:spPr>
          <a:xfrm flipH="1" rot="10800000">
            <a:off x="6785331" y="3525890"/>
            <a:ext cx="1616853" cy="591938"/>
          </a:xfrm>
          <a:prstGeom prst="straightConnector1">
            <a:avLst/>
          </a:prstGeom>
          <a:noFill/>
          <a:ln cap="flat" cmpd="sng" w="38100">
            <a:solidFill>
              <a:srgbClr val="FF0000"/>
            </a:solidFill>
            <a:prstDash val="solid"/>
            <a:miter lim="800000"/>
            <a:headEnd len="sm" w="sm" type="none"/>
            <a:tailEnd len="med" w="med" type="triangl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pic>
        <p:nvPicPr>
          <p:cNvPr id="570" name="Google Shape;570;p38"/>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71" name="Google Shape;571;p38"/>
          <p:cNvSpPr txBox="1"/>
          <p:nvPr/>
        </p:nvSpPr>
        <p:spPr>
          <a:xfrm>
            <a:off x="530641" y="1053125"/>
            <a:ext cx="3843396"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machine connection</a:t>
            </a:r>
            <a:endParaRPr/>
          </a:p>
        </p:txBody>
      </p:sp>
      <p:sp>
        <p:nvSpPr>
          <p:cNvPr id="572" name="Google Shape;572;p38"/>
          <p:cNvSpPr txBox="1"/>
          <p:nvPr/>
        </p:nvSpPr>
        <p:spPr>
          <a:xfrm>
            <a:off x="676275" y="1718492"/>
            <a:ext cx="10051428" cy="41646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8. Pipeline connection:</a:t>
            </a:r>
            <a:endParaRPr/>
          </a:p>
        </p:txBody>
      </p:sp>
      <p:graphicFrame>
        <p:nvGraphicFramePr>
          <p:cNvPr id="573" name="Google Shape;573;p38"/>
          <p:cNvGraphicFramePr/>
          <p:nvPr/>
        </p:nvGraphicFramePr>
        <p:xfrm>
          <a:off x="2318085" y="2303037"/>
          <a:ext cx="3000000" cy="3000000"/>
        </p:xfrm>
        <a:graphic>
          <a:graphicData uri="http://schemas.openxmlformats.org/drawingml/2006/table">
            <a:tbl>
              <a:tblPr bandRow="1" firstRow="1">
                <a:noFill/>
                <a:tableStyleId>{33033DF2-2251-4BF3-802F-F41C3A957AD3}</a:tableStyleId>
              </a:tblPr>
              <a:tblGrid>
                <a:gridCol w="1113875"/>
                <a:gridCol w="2339650"/>
                <a:gridCol w="3314275"/>
              </a:tblGrid>
              <a:tr h="548850">
                <a:tc>
                  <a:txBody>
                    <a:bodyPr/>
                    <a:lstStyle/>
                    <a:p>
                      <a:pPr indent="0" lvl="0" marL="30480" marR="0" rtl="0" algn="ctr">
                        <a:lnSpc>
                          <a:spcPct val="100000"/>
                        </a:lnSpc>
                        <a:spcBef>
                          <a:spcPts val="0"/>
                        </a:spcBef>
                        <a:spcAft>
                          <a:spcPts val="0"/>
                        </a:spcAft>
                        <a:buNone/>
                      </a:pPr>
                      <a:r>
                        <a:rPr b="1" lang="en-US" sz="1600" u="none" cap="none" strike="noStrike">
                          <a:latin typeface="Arial"/>
                          <a:ea typeface="Arial"/>
                          <a:cs typeface="Arial"/>
                          <a:sym typeface="Arial"/>
                        </a:rPr>
                        <a:t>Label</a:t>
                      </a:r>
                      <a:endParaRPr b="1" sz="1600" u="none" cap="none" strike="noStrike">
                        <a:latin typeface="Arial"/>
                        <a:ea typeface="Arial"/>
                        <a:cs typeface="Arial"/>
                        <a:sym typeface="Arial"/>
                      </a:endParaRPr>
                    </a:p>
                  </a:txBody>
                  <a:tcPr marT="558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latin typeface="Arial"/>
                          <a:ea typeface="Arial"/>
                          <a:cs typeface="Arial"/>
                          <a:sym typeface="Arial"/>
                        </a:rPr>
                        <a:t>Signification</a:t>
                      </a:r>
                      <a:endParaRPr b="1" sz="1600" u="none" cap="none" strike="noStrike">
                        <a:latin typeface="Arial"/>
                        <a:ea typeface="Arial"/>
                        <a:cs typeface="Arial"/>
                        <a:sym typeface="Arial"/>
                      </a:endParaRPr>
                    </a:p>
                  </a:txBody>
                  <a:tcPr marT="558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600" u="none" cap="none" strike="noStrike">
                          <a:latin typeface="Arial"/>
                          <a:ea typeface="Arial"/>
                          <a:cs typeface="Arial"/>
                          <a:sym typeface="Arial"/>
                        </a:rPr>
                        <a:t>Function</a:t>
                      </a:r>
                      <a:endParaRPr b="1" sz="1600" u="none" cap="none" strike="noStrike">
                        <a:latin typeface="Arial"/>
                        <a:ea typeface="Arial"/>
                        <a:cs typeface="Arial"/>
                        <a:sym typeface="Arial"/>
                      </a:endParaRPr>
                    </a:p>
                  </a:txBody>
                  <a:tcPr marT="55800" marB="0" marR="0" marL="0">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3800">
                <a:tc>
                  <a:txBody>
                    <a:bodyPr/>
                    <a:lstStyle/>
                    <a:p>
                      <a:pPr indent="0" lvl="0" marL="0" marR="0" rtl="0" algn="ctr">
                        <a:lnSpc>
                          <a:spcPct val="100000"/>
                        </a:lnSpc>
                        <a:spcBef>
                          <a:spcPts val="0"/>
                        </a:spcBef>
                        <a:spcAft>
                          <a:spcPts val="0"/>
                        </a:spcAft>
                        <a:buNone/>
                      </a:pPr>
                      <a:r>
                        <a:rPr b="1" lang="en-US" sz="1200" u="none" cap="none" strike="noStrike">
                          <a:latin typeface="Arial"/>
                          <a:ea typeface="Arial"/>
                          <a:cs typeface="Arial"/>
                          <a:sym typeface="Arial"/>
                        </a:rPr>
                        <a:t>DW1</a:t>
                      </a:r>
                      <a:endParaRPr/>
                    </a:p>
                  </a:txBody>
                  <a:tcPr marT="815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5715" marR="0" rtl="0" algn="ctr">
                        <a:lnSpc>
                          <a:spcPct val="100000"/>
                        </a:lnSpc>
                        <a:spcBef>
                          <a:spcPts val="0"/>
                        </a:spcBef>
                        <a:spcAft>
                          <a:spcPts val="0"/>
                        </a:spcAft>
                        <a:buNone/>
                      </a:pPr>
                      <a:r>
                        <a:rPr b="0" lang="en-US" sz="1200" u="none" cap="none" strike="noStrike">
                          <a:latin typeface="Arial"/>
                          <a:ea typeface="Arial"/>
                          <a:cs typeface="Arial"/>
                          <a:sym typeface="Arial"/>
                        </a:rPr>
                        <a:t>Distilled water</a:t>
                      </a:r>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113665" rtl="0" algn="ctr">
                        <a:lnSpc>
                          <a:spcPct val="100000"/>
                        </a:lnSpc>
                        <a:spcBef>
                          <a:spcPts val="0"/>
                        </a:spcBef>
                        <a:spcAft>
                          <a:spcPts val="0"/>
                        </a:spcAft>
                        <a:buNone/>
                      </a:pPr>
                      <a:r>
                        <a:rPr b="0" lang="en-US" sz="1200" u="none" cap="none" strike="noStrike">
                          <a:latin typeface="Arial"/>
                          <a:ea typeface="Arial"/>
                          <a:cs typeface="Arial"/>
                          <a:sym typeface="Arial"/>
                        </a:rPr>
                        <a:t>Distilled water inlet, supply distilled water</a:t>
                      </a:r>
                      <a:endParaRPr b="0" sz="1200" u="none" cap="none" strike="noStrike">
                        <a:latin typeface="Arial"/>
                        <a:ea typeface="Arial"/>
                        <a:cs typeface="Arial"/>
                        <a:sym typeface="Arial"/>
                      </a:endParaRPr>
                    </a:p>
                    <a:p>
                      <a:pPr indent="0" lvl="0" marL="0" marR="0" rtl="0" algn="ctr">
                        <a:lnSpc>
                          <a:spcPct val="100000"/>
                        </a:lnSpc>
                        <a:spcBef>
                          <a:spcPts val="300"/>
                        </a:spcBef>
                        <a:spcAft>
                          <a:spcPts val="0"/>
                        </a:spcAft>
                        <a:buNone/>
                      </a:pPr>
                      <a:r>
                        <a:rPr b="0" lang="en-US" sz="1200" u="none" cap="none" strike="noStrike">
                          <a:latin typeface="Arial"/>
                          <a:ea typeface="Arial"/>
                          <a:cs typeface="Arial"/>
                          <a:sym typeface="Arial"/>
                        </a:rPr>
                        <a:t>For instrument</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684075">
                <a:tc>
                  <a:txBody>
                    <a:bodyPr/>
                    <a:lstStyle/>
                    <a:p>
                      <a:pPr indent="0" lvl="0" marL="0" marR="0" rtl="0" algn="ctr">
                        <a:lnSpc>
                          <a:spcPct val="100000"/>
                        </a:lnSpc>
                        <a:spcBef>
                          <a:spcPts val="0"/>
                        </a:spcBef>
                        <a:spcAft>
                          <a:spcPts val="0"/>
                        </a:spcAft>
                        <a:buNone/>
                      </a:pPr>
                      <a:r>
                        <a:rPr b="1" lang="en-US" sz="1200" u="none" cap="none" strike="noStrike">
                          <a:latin typeface="Arial"/>
                          <a:ea typeface="Arial"/>
                          <a:cs typeface="Arial"/>
                          <a:sym typeface="Arial"/>
                        </a:rPr>
                        <a:t>DW2</a:t>
                      </a:r>
                      <a:endParaRPr/>
                    </a:p>
                  </a:txBody>
                  <a:tcPr marT="815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5715" marR="0" rtl="0" algn="ctr">
                        <a:lnSpc>
                          <a:spcPct val="100000"/>
                        </a:lnSpc>
                        <a:spcBef>
                          <a:spcPts val="0"/>
                        </a:spcBef>
                        <a:spcAft>
                          <a:spcPts val="0"/>
                        </a:spcAft>
                        <a:buNone/>
                      </a:pPr>
                      <a:r>
                        <a:rPr b="0" lang="en-US" sz="1200" u="none" cap="none" strike="noStrike">
                          <a:latin typeface="Arial"/>
                          <a:ea typeface="Arial"/>
                          <a:cs typeface="Arial"/>
                          <a:sym typeface="Arial"/>
                        </a:rPr>
                        <a:t>Distilled water</a:t>
                      </a:r>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latin typeface="Arial"/>
                          <a:ea typeface="Arial"/>
                          <a:cs typeface="Arial"/>
                          <a:sym typeface="Arial"/>
                        </a:rPr>
                        <a:t>Connected to distilled water suction tube,</a:t>
                      </a:r>
                      <a:endParaRPr b="0" sz="1200" u="none" cap="none" strike="noStrike">
                        <a:latin typeface="Arial"/>
                        <a:ea typeface="Arial"/>
                        <a:cs typeface="Arial"/>
                        <a:sym typeface="Arial"/>
                      </a:endParaRPr>
                    </a:p>
                    <a:p>
                      <a:pPr indent="0" lvl="0" marL="2540" marR="0" rtl="0" algn="ctr">
                        <a:lnSpc>
                          <a:spcPct val="100000"/>
                        </a:lnSpc>
                        <a:spcBef>
                          <a:spcPts val="300"/>
                        </a:spcBef>
                        <a:spcAft>
                          <a:spcPts val="0"/>
                        </a:spcAft>
                        <a:buNone/>
                      </a:pPr>
                      <a:r>
                        <a:rPr b="0" lang="en-US" sz="1200" u="none" cap="none" strike="noStrike">
                          <a:latin typeface="Arial"/>
                          <a:ea typeface="Arial"/>
                          <a:cs typeface="Arial"/>
                          <a:sym typeface="Arial"/>
                        </a:rPr>
                        <a:t>flow back distilled water automatically</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4600">
                <a:tc>
                  <a:txBody>
                    <a:bodyPr/>
                    <a:lstStyle/>
                    <a:p>
                      <a:pPr indent="0" lvl="0" marL="0" marR="0" rtl="0" algn="ctr">
                        <a:lnSpc>
                          <a:spcPct val="100000"/>
                        </a:lnSpc>
                        <a:spcBef>
                          <a:spcPts val="0"/>
                        </a:spcBef>
                        <a:spcAft>
                          <a:spcPts val="0"/>
                        </a:spcAft>
                        <a:buNone/>
                      </a:pPr>
                      <a:r>
                        <a:rPr b="1" lang="en-US" sz="1200" u="none" cap="none" strike="noStrike">
                          <a:latin typeface="Arial"/>
                          <a:ea typeface="Arial"/>
                          <a:cs typeface="Arial"/>
                          <a:sym typeface="Arial"/>
                        </a:rPr>
                        <a:t>CW</a:t>
                      </a:r>
                      <a:endParaRPr b="1" sz="1200" u="none" cap="none" strike="noStrike">
                        <a:latin typeface="Arial"/>
                        <a:ea typeface="Arial"/>
                        <a:cs typeface="Arial"/>
                        <a:sym typeface="Arial"/>
                      </a:endParaRPr>
                    </a:p>
                  </a:txBody>
                  <a:tcPr marT="815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5080" marR="0" rtl="0" algn="ctr">
                        <a:lnSpc>
                          <a:spcPct val="100000"/>
                        </a:lnSpc>
                        <a:spcBef>
                          <a:spcPts val="0"/>
                        </a:spcBef>
                        <a:spcAft>
                          <a:spcPts val="0"/>
                        </a:spcAft>
                        <a:buNone/>
                      </a:pPr>
                      <a:r>
                        <a:rPr b="0" lang="en-US" sz="1200" u="none" cap="none" strike="noStrike">
                          <a:latin typeface="Arial"/>
                          <a:ea typeface="Arial"/>
                          <a:cs typeface="Arial"/>
                          <a:sym typeface="Arial"/>
                        </a:rPr>
                        <a:t>Concentrated detergent</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latin typeface="Arial"/>
                          <a:ea typeface="Arial"/>
                          <a:cs typeface="Arial"/>
                          <a:sym typeface="Arial"/>
                        </a:rPr>
                        <a:t>Connect to concentrated detergent tube,</a:t>
                      </a:r>
                      <a:endParaRPr b="0" sz="1200" u="none" cap="none" strike="noStrike">
                        <a:latin typeface="Arial"/>
                        <a:ea typeface="Arial"/>
                        <a:cs typeface="Arial"/>
                        <a:sym typeface="Arial"/>
                      </a:endParaRPr>
                    </a:p>
                    <a:p>
                      <a:pPr indent="0" lvl="0" marL="1905" marR="0" rtl="0" algn="ctr">
                        <a:lnSpc>
                          <a:spcPct val="100000"/>
                        </a:lnSpc>
                        <a:spcBef>
                          <a:spcPts val="300"/>
                        </a:spcBef>
                        <a:spcAft>
                          <a:spcPts val="0"/>
                        </a:spcAft>
                        <a:buNone/>
                      </a:pPr>
                      <a:r>
                        <a:rPr b="0" lang="en-US" sz="1200" u="none" cap="none" strike="noStrike">
                          <a:latin typeface="Arial"/>
                          <a:ea typeface="Arial"/>
                          <a:cs typeface="Arial"/>
                          <a:sym typeface="Arial"/>
                        </a:rPr>
                        <a:t>supply Concentrated detergent</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7675">
                <a:tc>
                  <a:txBody>
                    <a:bodyPr/>
                    <a:lstStyle/>
                    <a:p>
                      <a:pPr indent="0" lvl="0" marL="1270" marR="0" rtl="0" algn="ctr">
                        <a:lnSpc>
                          <a:spcPct val="100000"/>
                        </a:lnSpc>
                        <a:spcBef>
                          <a:spcPts val="0"/>
                        </a:spcBef>
                        <a:spcAft>
                          <a:spcPts val="0"/>
                        </a:spcAft>
                        <a:buNone/>
                      </a:pPr>
                      <a:r>
                        <a:rPr b="1" lang="en-US" sz="1200" u="none" cap="none" strike="noStrike">
                          <a:latin typeface="Arial"/>
                          <a:ea typeface="Arial"/>
                          <a:cs typeface="Arial"/>
                          <a:sym typeface="Arial"/>
                        </a:rPr>
                        <a:t>HW</a:t>
                      </a:r>
                      <a:endParaRPr b="1" sz="1200" u="none" cap="none" strike="noStrike">
                        <a:latin typeface="Arial"/>
                        <a:ea typeface="Arial"/>
                        <a:cs typeface="Arial"/>
                        <a:sym typeface="Arial"/>
                      </a:endParaRPr>
                    </a:p>
                  </a:txBody>
                  <a:tcPr marT="815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270" marR="0" rtl="0" algn="ctr">
                        <a:lnSpc>
                          <a:spcPct val="100000"/>
                        </a:lnSpc>
                        <a:spcBef>
                          <a:spcPts val="0"/>
                        </a:spcBef>
                        <a:spcAft>
                          <a:spcPts val="0"/>
                        </a:spcAft>
                        <a:buNone/>
                      </a:pPr>
                      <a:r>
                        <a:rPr b="0" lang="en-US" sz="1200" u="none" cap="none" strike="noStrike">
                          <a:latin typeface="Arial"/>
                          <a:ea typeface="Arial"/>
                          <a:cs typeface="Arial"/>
                          <a:sym typeface="Arial"/>
                        </a:rPr>
                        <a:t>High concentration waste</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latin typeface="Arial"/>
                          <a:ea typeface="Arial"/>
                          <a:cs typeface="Arial"/>
                          <a:sym typeface="Arial"/>
                        </a:rPr>
                        <a:t>Drain waste for reaction cuvette</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8125">
                <a:tc>
                  <a:txBody>
                    <a:bodyPr/>
                    <a:lstStyle/>
                    <a:p>
                      <a:pPr indent="0" lvl="0" marL="0" marR="0" rtl="0" algn="ctr">
                        <a:lnSpc>
                          <a:spcPct val="100000"/>
                        </a:lnSpc>
                        <a:spcBef>
                          <a:spcPts val="0"/>
                        </a:spcBef>
                        <a:spcAft>
                          <a:spcPts val="0"/>
                        </a:spcAft>
                        <a:buNone/>
                      </a:pPr>
                      <a:r>
                        <a:rPr b="1" lang="en-US" sz="1200" u="none" cap="none" strike="noStrike">
                          <a:latin typeface="Arial"/>
                          <a:ea typeface="Arial"/>
                          <a:cs typeface="Arial"/>
                          <a:sym typeface="Arial"/>
                        </a:rPr>
                        <a:t>CL</a:t>
                      </a:r>
                      <a:endParaRPr b="1" sz="1200" u="none" cap="none" strike="noStrike">
                        <a:latin typeface="Arial"/>
                        <a:ea typeface="Arial"/>
                        <a:cs typeface="Arial"/>
                        <a:sym typeface="Arial"/>
                      </a:endParaRPr>
                    </a:p>
                  </a:txBody>
                  <a:tcPr marT="815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2540" marR="0" rtl="0" algn="ctr">
                        <a:lnSpc>
                          <a:spcPct val="100000"/>
                        </a:lnSpc>
                        <a:spcBef>
                          <a:spcPts val="0"/>
                        </a:spcBef>
                        <a:spcAft>
                          <a:spcPts val="0"/>
                        </a:spcAft>
                        <a:buNone/>
                      </a:pPr>
                      <a:r>
                        <a:rPr b="0" lang="en-US" sz="1200" u="none" cap="none" strike="noStrike">
                          <a:latin typeface="Arial"/>
                          <a:ea typeface="Arial"/>
                          <a:cs typeface="Arial"/>
                          <a:sym typeface="Arial"/>
                        </a:rPr>
                        <a:t>Condense water</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latin typeface="Arial"/>
                          <a:ea typeface="Arial"/>
                          <a:cs typeface="Arial"/>
                          <a:sym typeface="Arial"/>
                        </a:rPr>
                        <a:t>Drain condense water for reagent disk</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7675">
                <a:tc>
                  <a:txBody>
                    <a:bodyPr/>
                    <a:lstStyle/>
                    <a:p>
                      <a:pPr indent="0" lvl="0" marL="0" marR="0" rtl="0" algn="ctr">
                        <a:lnSpc>
                          <a:spcPct val="100000"/>
                        </a:lnSpc>
                        <a:spcBef>
                          <a:spcPts val="0"/>
                        </a:spcBef>
                        <a:spcAft>
                          <a:spcPts val="0"/>
                        </a:spcAft>
                        <a:buNone/>
                      </a:pPr>
                      <a:r>
                        <a:rPr b="1" lang="en-US" sz="1200" u="none" cap="none" strike="noStrike">
                          <a:latin typeface="Arial"/>
                          <a:ea typeface="Arial"/>
                          <a:cs typeface="Arial"/>
                          <a:sym typeface="Arial"/>
                        </a:rPr>
                        <a:t>LW</a:t>
                      </a:r>
                      <a:endParaRPr b="1" sz="1200" u="none" cap="none" strike="noStrike">
                        <a:latin typeface="Arial"/>
                        <a:ea typeface="Arial"/>
                        <a:cs typeface="Arial"/>
                        <a:sym typeface="Arial"/>
                      </a:endParaRPr>
                    </a:p>
                  </a:txBody>
                  <a:tcPr marT="815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1905" marR="0" rtl="0" algn="ctr">
                        <a:lnSpc>
                          <a:spcPct val="100000"/>
                        </a:lnSpc>
                        <a:spcBef>
                          <a:spcPts val="0"/>
                        </a:spcBef>
                        <a:spcAft>
                          <a:spcPts val="0"/>
                        </a:spcAft>
                        <a:buNone/>
                      </a:pPr>
                      <a:r>
                        <a:rPr b="0" lang="en-US" sz="1200" u="none" cap="none" strike="noStrike">
                          <a:latin typeface="Arial"/>
                          <a:ea typeface="Arial"/>
                          <a:cs typeface="Arial"/>
                          <a:sym typeface="Arial"/>
                        </a:rPr>
                        <a:t>Low concentration waste</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latin typeface="Arial"/>
                          <a:ea typeface="Arial"/>
                          <a:cs typeface="Arial"/>
                          <a:sym typeface="Arial"/>
                        </a:rPr>
                        <a:t>Drain waste for wash pool</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7675">
                <a:tc>
                  <a:txBody>
                    <a:bodyPr/>
                    <a:lstStyle/>
                    <a:p>
                      <a:pPr indent="0" lvl="0" marL="0" marR="0" rtl="0" algn="ctr">
                        <a:lnSpc>
                          <a:spcPct val="100000"/>
                        </a:lnSpc>
                        <a:spcBef>
                          <a:spcPts val="0"/>
                        </a:spcBef>
                        <a:spcAft>
                          <a:spcPts val="0"/>
                        </a:spcAft>
                        <a:buNone/>
                      </a:pPr>
                      <a:r>
                        <a:rPr b="1" lang="en-US" sz="1200" u="none" cap="none" strike="noStrike">
                          <a:latin typeface="Arial"/>
                          <a:ea typeface="Arial"/>
                          <a:cs typeface="Arial"/>
                          <a:sym typeface="Arial"/>
                        </a:rPr>
                        <a:t>DW-D</a:t>
                      </a:r>
                      <a:endParaRPr/>
                    </a:p>
                  </a:txBody>
                  <a:tcPr marT="815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3810" marR="0" rtl="0" algn="ctr">
                        <a:lnSpc>
                          <a:spcPct val="100000"/>
                        </a:lnSpc>
                        <a:spcBef>
                          <a:spcPts val="0"/>
                        </a:spcBef>
                        <a:spcAft>
                          <a:spcPts val="0"/>
                        </a:spcAft>
                        <a:buNone/>
                      </a:pPr>
                      <a:r>
                        <a:rPr b="0" lang="en-US" sz="1200" u="none" cap="none" strike="noStrike">
                          <a:latin typeface="Arial"/>
                          <a:ea typeface="Arial"/>
                          <a:cs typeface="Arial"/>
                          <a:sym typeface="Arial"/>
                        </a:rPr>
                        <a:t>Distilled water float sensor</a:t>
                      </a:r>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2540" marR="0" rtl="0" algn="ctr">
                        <a:lnSpc>
                          <a:spcPct val="100000"/>
                        </a:lnSpc>
                        <a:spcBef>
                          <a:spcPts val="0"/>
                        </a:spcBef>
                        <a:spcAft>
                          <a:spcPts val="0"/>
                        </a:spcAft>
                        <a:buNone/>
                      </a:pPr>
                      <a:r>
                        <a:rPr b="0" lang="en-US" sz="1200" u="none" cap="none" strike="noStrike">
                          <a:latin typeface="Arial"/>
                          <a:ea typeface="Arial"/>
                          <a:cs typeface="Arial"/>
                          <a:sym typeface="Arial"/>
                        </a:rPr>
                        <a:t>Distilled water level detection</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464600">
                <a:tc>
                  <a:txBody>
                    <a:bodyPr/>
                    <a:lstStyle/>
                    <a:p>
                      <a:pPr indent="0" lvl="0" marL="0" marR="0" rtl="0" algn="ctr">
                        <a:lnSpc>
                          <a:spcPct val="100000"/>
                        </a:lnSpc>
                        <a:spcBef>
                          <a:spcPts val="0"/>
                        </a:spcBef>
                        <a:spcAft>
                          <a:spcPts val="0"/>
                        </a:spcAft>
                        <a:buNone/>
                      </a:pPr>
                      <a:r>
                        <a:rPr b="1" lang="en-US" sz="1200" u="none" cap="none" strike="noStrike">
                          <a:latin typeface="Arial"/>
                          <a:ea typeface="Arial"/>
                          <a:cs typeface="Arial"/>
                          <a:sym typeface="Arial"/>
                        </a:rPr>
                        <a:t>CW-D</a:t>
                      </a:r>
                      <a:endParaRPr b="1" sz="1200" u="none" cap="none" strike="noStrike">
                        <a:latin typeface="Arial"/>
                        <a:ea typeface="Arial"/>
                        <a:cs typeface="Arial"/>
                        <a:sym typeface="Arial"/>
                      </a:endParaRPr>
                    </a:p>
                  </a:txBody>
                  <a:tcPr marT="815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latin typeface="Arial"/>
                          <a:ea typeface="Arial"/>
                          <a:cs typeface="Arial"/>
                          <a:sym typeface="Arial"/>
                        </a:rPr>
                        <a:t>Concentrated detergent float</a:t>
                      </a:r>
                      <a:endParaRPr b="0" sz="1200" u="none" cap="none" strike="noStrike">
                        <a:latin typeface="Arial"/>
                        <a:ea typeface="Arial"/>
                        <a:cs typeface="Arial"/>
                        <a:sym typeface="Arial"/>
                      </a:endParaRPr>
                    </a:p>
                    <a:p>
                      <a:pPr indent="0" lvl="0" marL="3810" marR="0" rtl="0" algn="ctr">
                        <a:lnSpc>
                          <a:spcPct val="100000"/>
                        </a:lnSpc>
                        <a:spcBef>
                          <a:spcPts val="300"/>
                        </a:spcBef>
                        <a:spcAft>
                          <a:spcPts val="0"/>
                        </a:spcAft>
                        <a:buNone/>
                      </a:pPr>
                      <a:r>
                        <a:rPr b="0" lang="en-US" sz="1200" u="none" cap="none" strike="noStrike">
                          <a:latin typeface="Arial"/>
                          <a:ea typeface="Arial"/>
                          <a:cs typeface="Arial"/>
                          <a:sym typeface="Arial"/>
                        </a:rPr>
                        <a:t>sensor</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2540" marR="0" rtl="0" algn="ctr">
                        <a:lnSpc>
                          <a:spcPct val="100000"/>
                        </a:lnSpc>
                        <a:spcBef>
                          <a:spcPts val="0"/>
                        </a:spcBef>
                        <a:spcAft>
                          <a:spcPts val="0"/>
                        </a:spcAft>
                        <a:buNone/>
                      </a:pPr>
                      <a:r>
                        <a:rPr b="0" lang="en-US" sz="1200" u="none" cap="none" strike="noStrike">
                          <a:latin typeface="Arial"/>
                          <a:ea typeface="Arial"/>
                          <a:cs typeface="Arial"/>
                          <a:sym typeface="Arial"/>
                        </a:rPr>
                        <a:t>Concentrated detergent level detection</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r h="277975">
                <a:tc>
                  <a:txBody>
                    <a:bodyPr/>
                    <a:lstStyle/>
                    <a:p>
                      <a:pPr indent="0" lvl="0" marL="2540" marR="0" rtl="0" algn="ctr">
                        <a:lnSpc>
                          <a:spcPct val="100000"/>
                        </a:lnSpc>
                        <a:spcBef>
                          <a:spcPts val="0"/>
                        </a:spcBef>
                        <a:spcAft>
                          <a:spcPts val="0"/>
                        </a:spcAft>
                        <a:buNone/>
                      </a:pPr>
                      <a:r>
                        <a:rPr b="1" lang="en-US" sz="1200" u="none" cap="none" strike="noStrike">
                          <a:latin typeface="Arial"/>
                          <a:ea typeface="Arial"/>
                          <a:cs typeface="Arial"/>
                          <a:sym typeface="Arial"/>
                        </a:rPr>
                        <a:t>W-D</a:t>
                      </a:r>
                      <a:endParaRPr/>
                    </a:p>
                  </a:txBody>
                  <a:tcPr marT="8150"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6350" marR="0" rtl="0" algn="ctr">
                        <a:lnSpc>
                          <a:spcPct val="100000"/>
                        </a:lnSpc>
                        <a:spcBef>
                          <a:spcPts val="0"/>
                        </a:spcBef>
                        <a:spcAft>
                          <a:spcPts val="0"/>
                        </a:spcAft>
                        <a:buNone/>
                      </a:pPr>
                      <a:r>
                        <a:rPr b="0" lang="en-US" sz="1200" u="none" cap="none" strike="noStrike">
                          <a:latin typeface="Arial"/>
                          <a:ea typeface="Arial"/>
                          <a:cs typeface="Arial"/>
                          <a:sym typeface="Arial"/>
                        </a:rPr>
                        <a:t>Waste liquid float sensor</a:t>
                      </a:r>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0" lang="en-US" sz="1200" u="none" cap="none" strike="noStrike">
                          <a:latin typeface="Arial"/>
                          <a:ea typeface="Arial"/>
                          <a:cs typeface="Arial"/>
                          <a:sym typeface="Arial"/>
                        </a:rPr>
                        <a:t>Waste liquid level detection</a:t>
                      </a:r>
                      <a:endParaRPr b="0" sz="1200" u="none" cap="none" strike="noStrike">
                        <a:latin typeface="Arial"/>
                        <a:ea typeface="Arial"/>
                        <a:cs typeface="Arial"/>
                        <a:sym typeface="Arial"/>
                      </a:endParaRPr>
                    </a:p>
                  </a:txBody>
                  <a:tcPr marT="10175" marB="0" marR="0" marL="0"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tcPr>
                </a:tc>
              </a:tr>
            </a:tbl>
          </a:graphicData>
        </a:graphic>
      </p:graphicFrame>
      <p:sp>
        <p:nvSpPr>
          <p:cNvPr id="574" name="Google Shape;574;p38"/>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pic>
        <p:nvPicPr>
          <p:cNvPr id="580" name="Google Shape;580;p39"/>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81" name="Google Shape;581;p39"/>
          <p:cNvSpPr txBox="1"/>
          <p:nvPr/>
        </p:nvSpPr>
        <p:spPr>
          <a:xfrm>
            <a:off x="530641" y="1053125"/>
            <a:ext cx="3843396"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Whole machine connection</a:t>
            </a:r>
            <a:endParaRPr/>
          </a:p>
        </p:txBody>
      </p:sp>
      <p:pic>
        <p:nvPicPr>
          <p:cNvPr id="582" name="Google Shape;582;p39"/>
          <p:cNvPicPr preferRelativeResize="0"/>
          <p:nvPr/>
        </p:nvPicPr>
        <p:blipFill rotWithShape="1">
          <a:blip r:embed="rId4">
            <a:alphaModFix/>
          </a:blip>
          <a:srcRect b="0" l="0" r="0" t="0"/>
          <a:stretch/>
        </p:blipFill>
        <p:spPr>
          <a:xfrm>
            <a:off x="6927513" y="2138413"/>
            <a:ext cx="3743628" cy="4523897"/>
          </a:xfrm>
          <a:prstGeom prst="rect">
            <a:avLst/>
          </a:prstGeom>
          <a:noFill/>
          <a:ln>
            <a:noFill/>
          </a:ln>
        </p:spPr>
      </p:pic>
      <p:sp>
        <p:nvSpPr>
          <p:cNvPr id="583" name="Google Shape;583;p39"/>
          <p:cNvSpPr txBox="1"/>
          <p:nvPr/>
        </p:nvSpPr>
        <p:spPr>
          <a:xfrm>
            <a:off x="465611" y="2418633"/>
            <a:ext cx="6189473" cy="2246769"/>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56666"/>
              </a:lnSpc>
              <a:spcBef>
                <a:spcPts val="0"/>
              </a:spcBef>
              <a:spcAft>
                <a:spcPts val="0"/>
              </a:spcAft>
              <a:buClr>
                <a:schemeClr val="dk1"/>
              </a:buClr>
              <a:buSzPts val="1800"/>
              <a:buFont typeface="Arial"/>
              <a:buChar char="•"/>
            </a:pPr>
            <a:r>
              <a:rPr lang="en-US" sz="1800">
                <a:solidFill>
                  <a:schemeClr val="dk1"/>
                </a:solidFill>
                <a:latin typeface="Arial"/>
                <a:ea typeface="Arial"/>
                <a:cs typeface="Arial"/>
                <a:sym typeface="Arial"/>
              </a:rPr>
              <a:t>9. Take out </a:t>
            </a:r>
            <a:r>
              <a:rPr lang="en-US" sz="1800">
                <a:solidFill>
                  <a:srgbClr val="FF0000"/>
                </a:solidFill>
                <a:latin typeface="Arial"/>
                <a:ea typeface="Arial"/>
                <a:cs typeface="Arial"/>
                <a:sym typeface="Arial"/>
              </a:rPr>
              <a:t>7 sets of reaction cup assembly from the accessory </a:t>
            </a:r>
            <a:r>
              <a:rPr lang="en-US" sz="1800">
                <a:solidFill>
                  <a:schemeClr val="dk1"/>
                </a:solidFill>
                <a:latin typeface="Arial"/>
                <a:ea typeface="Arial"/>
                <a:cs typeface="Arial"/>
                <a:sym typeface="Arial"/>
              </a:rPr>
              <a:t>bag (1 extra set for backup). Be careful, do not touch crystal of the reaction cup; Press the reaction cup assembly on the reaction plate body, and then fix the reaction cup assembly on the reaction tray main unit with 14 thumbscrews, picture as on the right. </a:t>
            </a:r>
            <a:endParaRPr/>
          </a:p>
        </p:txBody>
      </p:sp>
      <p:sp>
        <p:nvSpPr>
          <p:cNvPr id="584" name="Google Shape;584;p39"/>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4"/>
          <p:cNvSpPr txBox="1"/>
          <p:nvPr>
            <p:ph idx="4294967295" type="ctrTitle"/>
          </p:nvPr>
        </p:nvSpPr>
        <p:spPr>
          <a:xfrm>
            <a:off x="1330403" y="2093422"/>
            <a:ext cx="6312216" cy="1315617"/>
          </a:xfrm>
          <a:prstGeom prst="rect">
            <a:avLst/>
          </a:prstGeom>
          <a:noFill/>
          <a:ln>
            <a:noFill/>
          </a:ln>
        </p:spPr>
        <p:txBody>
          <a:bodyPr anchorCtr="0" anchor="ctr" bIns="0" lIns="0" spcFirstLastPara="1" rIns="0" wrap="square" tIns="12700">
            <a:spAutoFit/>
          </a:bodyPr>
          <a:lstStyle/>
          <a:p>
            <a:pPr indent="0" lvl="0" marL="13334" marR="0" rtl="0" algn="l">
              <a:lnSpc>
                <a:spcPct val="100000"/>
              </a:lnSpc>
              <a:spcBef>
                <a:spcPts val="0"/>
              </a:spcBef>
              <a:spcAft>
                <a:spcPts val="0"/>
              </a:spcAft>
              <a:buClr>
                <a:srgbClr val="2F5496"/>
              </a:buClr>
              <a:buSzPts val="4235"/>
              <a:buFont typeface="Arial"/>
              <a:buNone/>
            </a:pPr>
            <a:r>
              <a:rPr b="0" i="0" lang="en-US" sz="4235" u="none" cap="none" strike="noStrike">
                <a:solidFill>
                  <a:srgbClr val="2F5496"/>
                </a:solidFill>
                <a:latin typeface="Arial"/>
                <a:ea typeface="Arial"/>
                <a:cs typeface="Arial"/>
                <a:sym typeface="Arial"/>
              </a:rPr>
              <a:t>EXC200 introduction</a:t>
            </a:r>
            <a:br>
              <a:rPr b="1" i="0" lang="en-US" sz="4235" u="none" cap="none" strike="noStrike">
                <a:solidFill>
                  <a:srgbClr val="00AFEC"/>
                </a:solidFill>
                <a:latin typeface="Calibri"/>
                <a:ea typeface="Calibri"/>
                <a:cs typeface="Calibri"/>
                <a:sym typeface="Calibri"/>
              </a:rPr>
            </a:br>
            <a:endParaRPr b="1" i="0" sz="4235" u="none" cap="none" strike="noStrike">
              <a:solidFill>
                <a:srgbClr val="2F5496"/>
              </a:solidFill>
              <a:latin typeface="Arial"/>
              <a:ea typeface="Arial"/>
              <a:cs typeface="Arial"/>
              <a:sym typeface="Arial"/>
            </a:endParaRPr>
          </a:p>
        </p:txBody>
      </p:sp>
      <p:sp>
        <p:nvSpPr>
          <p:cNvPr id="148" name="Google Shape;148;p4"/>
          <p:cNvSpPr txBox="1"/>
          <p:nvPr>
            <p:ph idx="4294967295" type="subTitle"/>
          </p:nvPr>
        </p:nvSpPr>
        <p:spPr>
          <a:xfrm>
            <a:off x="1237868" y="3267736"/>
            <a:ext cx="6312215" cy="712930"/>
          </a:xfrm>
          <a:prstGeom prst="rect">
            <a:avLst/>
          </a:prstGeom>
          <a:noFill/>
          <a:ln>
            <a:noFill/>
          </a:ln>
        </p:spPr>
        <p:txBody>
          <a:bodyPr anchorCtr="0" anchor="t" bIns="45700" lIns="91425" spcFirstLastPara="1" rIns="91425" wrap="square" tIns="45700">
            <a:normAutofit/>
          </a:bodyPr>
          <a:lstStyle/>
          <a:p>
            <a:pPr indent="0" lvl="0" marL="0" marR="0" rtl="0" algn="l">
              <a:lnSpc>
                <a:spcPct val="100000"/>
              </a:lnSpc>
              <a:spcBef>
                <a:spcPts val="0"/>
              </a:spcBef>
              <a:spcAft>
                <a:spcPts val="0"/>
              </a:spcAft>
              <a:buClr>
                <a:srgbClr val="2F5496"/>
              </a:buClr>
              <a:buSzPts val="2115"/>
              <a:buFont typeface="Arial"/>
              <a:buNone/>
            </a:pPr>
            <a:r>
              <a:rPr b="0" i="0" lang="en-US" sz="2115" u="none" cap="none" strike="noStrike">
                <a:solidFill>
                  <a:srgbClr val="2F5496"/>
                </a:solidFill>
                <a:latin typeface="Arial"/>
                <a:ea typeface="Arial"/>
                <a:cs typeface="Arial"/>
                <a:sym typeface="Arial"/>
              </a:rPr>
              <a:t>Fully automatic desktop biochemical analyzer</a:t>
            </a:r>
            <a:endParaRPr b="0" i="0" sz="2115" u="none" cap="none" strike="noStrike">
              <a:solidFill>
                <a:srgbClr val="2F5496"/>
              </a:solidFill>
              <a:latin typeface="Arial"/>
              <a:ea typeface="Arial"/>
              <a:cs typeface="Arial"/>
              <a:sym typeface="Arial"/>
            </a:endParaRPr>
          </a:p>
        </p:txBody>
      </p:sp>
      <p:pic>
        <p:nvPicPr>
          <p:cNvPr descr="E-37" id="149" name="Google Shape;149;p4"/>
          <p:cNvPicPr preferRelativeResize="0"/>
          <p:nvPr/>
        </p:nvPicPr>
        <p:blipFill rotWithShape="1">
          <a:blip r:embed="rId3">
            <a:alphaModFix/>
          </a:blip>
          <a:srcRect b="0" l="0" r="0" t="0"/>
          <a:stretch/>
        </p:blipFill>
        <p:spPr>
          <a:xfrm>
            <a:off x="6375027" y="1602557"/>
            <a:ext cx="5070012" cy="4105209"/>
          </a:xfrm>
          <a:prstGeom prst="rect">
            <a:avLst/>
          </a:prstGeom>
          <a:noFill/>
          <a:ln>
            <a:noFill/>
          </a:ln>
        </p:spPr>
      </p:pic>
      <p:sp>
        <p:nvSpPr>
          <p:cNvPr id="150" name="Google Shape;150;p4"/>
          <p:cNvSpPr txBox="1"/>
          <p:nvPr/>
        </p:nvSpPr>
        <p:spPr>
          <a:xfrm>
            <a:off x="10175183" y="336013"/>
            <a:ext cx="1639737" cy="4603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2400" u="none" cap="none" strike="noStrike">
                <a:solidFill>
                  <a:schemeClr val="lt1"/>
                </a:solidFill>
                <a:latin typeface="Arial"/>
                <a:ea typeface="Arial"/>
                <a:cs typeface="Arial"/>
                <a:sym typeface="Arial"/>
              </a:rPr>
              <a:t>Overview</a:t>
            </a:r>
            <a:endParaRPr sz="2400">
              <a:solidFill>
                <a:schemeClr val="lt1"/>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40"/>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90" name="Google Shape;590;p40"/>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Whole unit test</a:t>
            </a:r>
            <a:endParaRPr/>
          </a:p>
        </p:txBody>
      </p:sp>
      <p:sp>
        <p:nvSpPr>
          <p:cNvPr id="591" name="Google Shape;591;p40"/>
          <p:cNvSpPr txBox="1"/>
          <p:nvPr/>
        </p:nvSpPr>
        <p:spPr>
          <a:xfrm>
            <a:off x="465612" y="2192260"/>
            <a:ext cx="5283470" cy="4359527"/>
          </a:xfrm>
          <a:prstGeom prst="rect">
            <a:avLst/>
          </a:prstGeom>
          <a:noFill/>
          <a:ln>
            <a:noFill/>
          </a:ln>
        </p:spPr>
        <p:txBody>
          <a:bodyPr anchorCtr="0" anchor="t" bIns="45700" lIns="91425" spcFirstLastPara="1" rIns="91425" wrap="square" tIns="45700">
            <a:spAutoFit/>
          </a:bodyPr>
          <a:lstStyle/>
          <a:p>
            <a:pPr indent="0" lvl="0" marL="0" marR="0" rtl="0" algn="just">
              <a:lnSpc>
                <a:spcPct val="141000"/>
              </a:lnSpc>
              <a:spcBef>
                <a:spcPts val="0"/>
              </a:spcBef>
              <a:spcAft>
                <a:spcPts val="0"/>
              </a:spcAft>
              <a:buNone/>
            </a:pPr>
            <a:r>
              <a:rPr b="1" lang="en-US" sz="2000">
                <a:solidFill>
                  <a:schemeClr val="dk1"/>
                </a:solidFill>
                <a:latin typeface="Arial"/>
                <a:ea typeface="Arial"/>
                <a:cs typeface="Arial"/>
                <a:sym typeface="Arial"/>
              </a:rPr>
              <a:t>Bootup initialization </a:t>
            </a:r>
            <a:endParaRPr/>
          </a:p>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1. Before starting up, confirm that purified water tank and concentrated detergent tank are full, then waste liquid tank is empty. </a:t>
            </a:r>
            <a:endParaRPr/>
          </a:p>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2. After confirmation, turn on the main </a:t>
            </a:r>
            <a:r>
              <a:rPr lang="en-US" sz="1600">
                <a:solidFill>
                  <a:srgbClr val="FF0000"/>
                </a:solidFill>
                <a:latin typeface="Arial"/>
                <a:ea typeface="Arial"/>
                <a:cs typeface="Arial"/>
                <a:sym typeface="Arial"/>
              </a:rPr>
              <a:t>power switch </a:t>
            </a:r>
            <a:r>
              <a:rPr lang="en-US" sz="1600">
                <a:solidFill>
                  <a:schemeClr val="dk1"/>
                </a:solidFill>
                <a:latin typeface="Arial"/>
                <a:ea typeface="Arial"/>
                <a:cs typeface="Arial"/>
                <a:sym typeface="Arial"/>
              </a:rPr>
              <a:t>on the right-side panel of instrument, then turn on the </a:t>
            </a:r>
            <a:r>
              <a:rPr lang="en-US" sz="1600">
                <a:solidFill>
                  <a:srgbClr val="FF0000"/>
                </a:solidFill>
                <a:latin typeface="Arial"/>
                <a:ea typeface="Arial"/>
                <a:cs typeface="Arial"/>
                <a:sym typeface="Arial"/>
              </a:rPr>
              <a:t>analysis switch</a:t>
            </a:r>
            <a:r>
              <a:rPr lang="en-US" sz="1600">
                <a:solidFill>
                  <a:schemeClr val="dk1"/>
                </a:solidFill>
                <a:latin typeface="Arial"/>
                <a:ea typeface="Arial"/>
                <a:cs typeface="Arial"/>
                <a:sym typeface="Arial"/>
              </a:rPr>
              <a:t> on the front panel, and waiting around 45 seconds. </a:t>
            </a:r>
            <a:endParaRPr/>
          </a:p>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3. Log in with authority: </a:t>
            </a:r>
            <a:endParaRPr/>
          </a:p>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User name: Engineer</a:t>
            </a:r>
            <a:endParaRPr/>
          </a:p>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Password: zybio888</a:t>
            </a:r>
            <a:endParaRPr/>
          </a:p>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wait several minutes for initialization.</a:t>
            </a:r>
            <a:endParaRPr/>
          </a:p>
        </p:txBody>
      </p:sp>
      <p:pic>
        <p:nvPicPr>
          <p:cNvPr id="592" name="Google Shape;592;p40"/>
          <p:cNvPicPr preferRelativeResize="0"/>
          <p:nvPr/>
        </p:nvPicPr>
        <p:blipFill rotWithShape="1">
          <a:blip r:embed="rId4">
            <a:alphaModFix/>
          </a:blip>
          <a:srcRect b="0" l="0" r="0" t="0"/>
          <a:stretch/>
        </p:blipFill>
        <p:spPr>
          <a:xfrm>
            <a:off x="6096000" y="1785166"/>
            <a:ext cx="5551161" cy="4101843"/>
          </a:xfrm>
          <a:prstGeom prst="rect">
            <a:avLst/>
          </a:prstGeom>
          <a:noFill/>
          <a:ln>
            <a:noFill/>
          </a:ln>
        </p:spPr>
      </p:pic>
      <p:sp>
        <p:nvSpPr>
          <p:cNvPr id="593" name="Google Shape;593;p40"/>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pic>
        <p:nvPicPr>
          <p:cNvPr id="598" name="Google Shape;598;p41"/>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599" name="Google Shape;599;p41"/>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Arial"/>
                <a:ea typeface="Arial"/>
                <a:cs typeface="Arial"/>
                <a:sym typeface="Arial"/>
              </a:rPr>
              <a:t>Whole unit test</a:t>
            </a:r>
            <a:endParaRPr/>
          </a:p>
        </p:txBody>
      </p:sp>
      <p:sp>
        <p:nvSpPr>
          <p:cNvPr id="600" name="Google Shape;600;p41"/>
          <p:cNvSpPr txBox="1"/>
          <p:nvPr/>
        </p:nvSpPr>
        <p:spPr>
          <a:xfrm>
            <a:off x="465612" y="2587104"/>
            <a:ext cx="4891583" cy="1887696"/>
          </a:xfrm>
          <a:prstGeom prst="rect">
            <a:avLst/>
          </a:prstGeom>
          <a:noFill/>
          <a:ln>
            <a:noFill/>
          </a:ln>
        </p:spPr>
        <p:txBody>
          <a:bodyPr anchorCtr="0" anchor="t" bIns="45700" lIns="91425" spcFirstLastPara="1" rIns="91425" wrap="square" tIns="45700">
            <a:spAutoFit/>
          </a:bodyPr>
          <a:lstStyle/>
          <a:p>
            <a:pPr indent="0" lvl="0" marL="0" marR="0" rtl="0" algn="l">
              <a:lnSpc>
                <a:spcPct val="141000"/>
              </a:lnSpc>
              <a:spcBef>
                <a:spcPts val="0"/>
              </a:spcBef>
              <a:spcAft>
                <a:spcPts val="0"/>
              </a:spcAft>
              <a:buNone/>
            </a:pPr>
            <a:r>
              <a:rPr b="1" lang="en-US" sz="2000">
                <a:solidFill>
                  <a:schemeClr val="dk1"/>
                </a:solidFill>
                <a:latin typeface="Arial"/>
                <a:ea typeface="Arial"/>
                <a:cs typeface="Arial"/>
                <a:sym typeface="Arial"/>
              </a:rPr>
              <a:t>Exclude bubble and hydraulics priming</a:t>
            </a:r>
            <a:endParaRPr/>
          </a:p>
          <a:p>
            <a:pPr indent="0" lvl="0" marL="0" marR="0" rtl="0" algn="l">
              <a:lnSpc>
                <a:spcPct val="141000"/>
              </a:lnSpc>
              <a:spcBef>
                <a:spcPts val="0"/>
              </a:spcBef>
              <a:spcAft>
                <a:spcPts val="0"/>
              </a:spcAft>
              <a:buNone/>
            </a:pPr>
            <a:r>
              <a:t/>
            </a:r>
            <a:endParaRPr b="1" sz="2000">
              <a:solidFill>
                <a:schemeClr val="dk1"/>
              </a:solidFill>
              <a:latin typeface="Arial"/>
              <a:ea typeface="Arial"/>
              <a:cs typeface="Arial"/>
              <a:sym typeface="Arial"/>
            </a:endParaRPr>
          </a:p>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1. After log in, first please disassemble the left-side panel by removing 6 screws at these 6 positions in the picture on the right.</a:t>
            </a:r>
            <a:endParaRPr/>
          </a:p>
        </p:txBody>
      </p:sp>
      <p:pic>
        <p:nvPicPr>
          <p:cNvPr id="601" name="Google Shape;601;p41"/>
          <p:cNvPicPr preferRelativeResize="0"/>
          <p:nvPr/>
        </p:nvPicPr>
        <p:blipFill rotWithShape="1">
          <a:blip r:embed="rId4">
            <a:alphaModFix/>
          </a:blip>
          <a:srcRect b="0" l="0" r="0" t="0"/>
          <a:stretch/>
        </p:blipFill>
        <p:spPr>
          <a:xfrm>
            <a:off x="6397854" y="996825"/>
            <a:ext cx="3943350" cy="5714905"/>
          </a:xfrm>
          <a:prstGeom prst="rect">
            <a:avLst/>
          </a:prstGeom>
          <a:noFill/>
          <a:ln>
            <a:noFill/>
          </a:ln>
        </p:spPr>
      </p:pic>
      <p:sp>
        <p:nvSpPr>
          <p:cNvPr id="602" name="Google Shape;602;p41"/>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pic>
        <p:nvPicPr>
          <p:cNvPr id="608" name="Google Shape;608;p42"/>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609" name="Google Shape;609;p42"/>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unit test</a:t>
            </a:r>
            <a:endParaRPr/>
          </a:p>
        </p:txBody>
      </p:sp>
      <p:sp>
        <p:nvSpPr>
          <p:cNvPr id="610" name="Google Shape;610;p42"/>
          <p:cNvSpPr txBox="1"/>
          <p:nvPr/>
        </p:nvSpPr>
        <p:spPr>
          <a:xfrm>
            <a:off x="530640" y="2624214"/>
            <a:ext cx="3381295" cy="2205091"/>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2. No need to unplug the pipeline on the left side panel, just open left-side panel to make your hand can reach and </a:t>
            </a:r>
            <a:r>
              <a:rPr lang="en-US" sz="1600">
                <a:solidFill>
                  <a:srgbClr val="FF0000"/>
                </a:solidFill>
                <a:latin typeface="Arial"/>
                <a:ea typeface="Arial"/>
                <a:cs typeface="Arial"/>
                <a:sym typeface="Arial"/>
              </a:rPr>
              <a:t>open the clip on the C011 pipeline</a:t>
            </a:r>
            <a:r>
              <a:rPr lang="en-US" sz="1600">
                <a:solidFill>
                  <a:schemeClr val="dk1"/>
                </a:solidFill>
                <a:latin typeface="Arial"/>
                <a:ea typeface="Arial"/>
                <a:cs typeface="Arial"/>
                <a:sym typeface="Arial"/>
              </a:rPr>
              <a:t>. Please see the figure on the right: </a:t>
            </a:r>
            <a:endParaRPr/>
          </a:p>
        </p:txBody>
      </p:sp>
      <p:pic>
        <p:nvPicPr>
          <p:cNvPr id="611" name="Google Shape;611;p42"/>
          <p:cNvPicPr preferRelativeResize="0"/>
          <p:nvPr/>
        </p:nvPicPr>
        <p:blipFill rotWithShape="1">
          <a:blip r:embed="rId4">
            <a:alphaModFix/>
          </a:blip>
          <a:srcRect b="0" l="0" r="0" t="0"/>
          <a:stretch/>
        </p:blipFill>
        <p:spPr>
          <a:xfrm>
            <a:off x="4034272" y="2065880"/>
            <a:ext cx="5205820" cy="4556161"/>
          </a:xfrm>
          <a:prstGeom prst="rect">
            <a:avLst/>
          </a:prstGeom>
          <a:noFill/>
          <a:ln>
            <a:noFill/>
          </a:ln>
        </p:spPr>
      </p:pic>
      <p:pic>
        <p:nvPicPr>
          <p:cNvPr id="612" name="Google Shape;612;p42"/>
          <p:cNvPicPr preferRelativeResize="0"/>
          <p:nvPr/>
        </p:nvPicPr>
        <p:blipFill rotWithShape="1">
          <a:blip r:embed="rId5">
            <a:alphaModFix/>
          </a:blip>
          <a:srcRect b="0" l="0" r="0" t="0"/>
          <a:stretch/>
        </p:blipFill>
        <p:spPr>
          <a:xfrm>
            <a:off x="9477864" y="1268132"/>
            <a:ext cx="2016037" cy="5353909"/>
          </a:xfrm>
          <a:prstGeom prst="rect">
            <a:avLst/>
          </a:prstGeom>
          <a:noFill/>
          <a:ln>
            <a:noFill/>
          </a:ln>
        </p:spPr>
      </p:pic>
      <p:sp>
        <p:nvSpPr>
          <p:cNvPr id="613" name="Google Shape;613;p42"/>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pic>
        <p:nvPicPr>
          <p:cNvPr id="618" name="Google Shape;618;p43"/>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619" name="Google Shape;619;p43"/>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unit test</a:t>
            </a:r>
            <a:endParaRPr/>
          </a:p>
        </p:txBody>
      </p:sp>
      <p:sp>
        <p:nvSpPr>
          <p:cNvPr id="620" name="Google Shape;620;p43"/>
          <p:cNvSpPr txBox="1"/>
          <p:nvPr/>
        </p:nvSpPr>
        <p:spPr>
          <a:xfrm>
            <a:off x="342906" y="2566109"/>
            <a:ext cx="4593108" cy="2211824"/>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3. Go to [</a:t>
            </a:r>
            <a:r>
              <a:rPr b="1" lang="en-US" sz="1600">
                <a:solidFill>
                  <a:schemeClr val="dk1"/>
                </a:solidFill>
                <a:latin typeface="Arial"/>
                <a:ea typeface="Arial"/>
                <a:cs typeface="Arial"/>
                <a:sym typeface="Arial"/>
              </a:rPr>
              <a:t>Maintenance</a:t>
            </a:r>
            <a:r>
              <a:rPr lang="en-US" sz="1600">
                <a:solidFill>
                  <a:schemeClr val="dk1"/>
                </a:solidFill>
                <a:latin typeface="Arial"/>
                <a:ea typeface="Arial"/>
                <a:cs typeface="Arial"/>
                <a:sym typeface="Arial"/>
              </a:rPr>
              <a:t>]➔[</a:t>
            </a:r>
            <a:r>
              <a:rPr b="1" lang="en-US" sz="1600">
                <a:solidFill>
                  <a:schemeClr val="dk1"/>
                </a:solidFill>
                <a:latin typeface="Arial"/>
                <a:ea typeface="Arial"/>
                <a:cs typeface="Arial"/>
                <a:sym typeface="Arial"/>
              </a:rPr>
              <a:t>Engineer Maintenance</a:t>
            </a:r>
            <a:r>
              <a:rPr lang="en-US" sz="1600">
                <a:solidFill>
                  <a:schemeClr val="dk1"/>
                </a:solidFill>
                <a:latin typeface="Arial"/>
                <a:ea typeface="Arial"/>
                <a:cs typeface="Arial"/>
                <a:sym typeface="Arial"/>
              </a:rPr>
              <a:t>]➔[</a:t>
            </a:r>
            <a:r>
              <a:rPr b="1" lang="en-US" sz="1600">
                <a:solidFill>
                  <a:schemeClr val="dk1"/>
                </a:solidFill>
                <a:latin typeface="Arial"/>
                <a:ea typeface="Arial"/>
                <a:cs typeface="Arial"/>
                <a:sym typeface="Arial"/>
              </a:rPr>
              <a:t>Maintenance</a:t>
            </a:r>
            <a:r>
              <a:rPr lang="en-US" sz="1600">
                <a:solidFill>
                  <a:schemeClr val="dk1"/>
                </a:solidFill>
                <a:latin typeface="Arial"/>
                <a:ea typeface="Arial"/>
                <a:cs typeface="Arial"/>
                <a:sym typeface="Arial"/>
              </a:rPr>
              <a:t>]➔[</a:t>
            </a:r>
            <a:r>
              <a:rPr b="1" lang="en-US" sz="1600">
                <a:solidFill>
                  <a:schemeClr val="dk1"/>
                </a:solidFill>
                <a:latin typeface="Arial"/>
                <a:ea typeface="Arial"/>
                <a:cs typeface="Arial"/>
                <a:sym typeface="Arial"/>
              </a:rPr>
              <a:t>Maintenance List</a:t>
            </a:r>
            <a:r>
              <a:rPr lang="en-US" sz="1600">
                <a:solidFill>
                  <a:schemeClr val="dk1"/>
                </a:solidFill>
                <a:latin typeface="Arial"/>
                <a:ea typeface="Arial"/>
                <a:cs typeface="Arial"/>
                <a:sym typeface="Arial"/>
              </a:rPr>
              <a:t>]➔[</a:t>
            </a:r>
            <a:r>
              <a:rPr b="1" lang="en-US" sz="1600">
                <a:solidFill>
                  <a:schemeClr val="dk1"/>
                </a:solidFill>
                <a:latin typeface="Arial"/>
                <a:ea typeface="Arial"/>
                <a:cs typeface="Arial"/>
                <a:sym typeface="Arial"/>
              </a:rPr>
              <a:t>Exclude Bubble</a:t>
            </a:r>
            <a:r>
              <a:rPr lang="en-US" sz="1600">
                <a:solidFill>
                  <a:schemeClr val="dk1"/>
                </a:solidFill>
                <a:latin typeface="Arial"/>
                <a:ea typeface="Arial"/>
                <a:cs typeface="Arial"/>
                <a:sym typeface="Arial"/>
              </a:rPr>
              <a:t>], ensure purified water tank remaining sufficient water, and then click </a:t>
            </a:r>
            <a:r>
              <a:rPr lang="en-US" sz="1600">
                <a:solidFill>
                  <a:srgbClr val="FF0000"/>
                </a:solidFill>
                <a:latin typeface="Arial"/>
                <a:ea typeface="Arial"/>
                <a:cs typeface="Arial"/>
                <a:sym typeface="Arial"/>
              </a:rPr>
              <a:t>[Start] </a:t>
            </a:r>
            <a:r>
              <a:rPr lang="en-US" sz="1600">
                <a:solidFill>
                  <a:schemeClr val="dk1"/>
                </a:solidFill>
                <a:latin typeface="Arial"/>
                <a:ea typeface="Arial"/>
                <a:cs typeface="Arial"/>
                <a:sym typeface="Arial"/>
              </a:rPr>
              <a:t>to procced the bubble excluding procedure. </a:t>
            </a:r>
            <a:endParaRPr/>
          </a:p>
        </p:txBody>
      </p:sp>
      <p:pic>
        <p:nvPicPr>
          <p:cNvPr id="621" name="Google Shape;621;p43"/>
          <p:cNvPicPr preferRelativeResize="0"/>
          <p:nvPr/>
        </p:nvPicPr>
        <p:blipFill rotWithShape="1">
          <a:blip r:embed="rId4">
            <a:alphaModFix/>
          </a:blip>
          <a:srcRect b="0" l="0" r="0" t="0"/>
          <a:stretch/>
        </p:blipFill>
        <p:spPr>
          <a:xfrm>
            <a:off x="5002631" y="1660902"/>
            <a:ext cx="3193947" cy="2262174"/>
          </a:xfrm>
          <a:prstGeom prst="rect">
            <a:avLst/>
          </a:prstGeom>
          <a:noFill/>
          <a:ln>
            <a:noFill/>
          </a:ln>
        </p:spPr>
      </p:pic>
      <p:pic>
        <p:nvPicPr>
          <p:cNvPr id="622" name="Google Shape;622;p43"/>
          <p:cNvPicPr preferRelativeResize="0"/>
          <p:nvPr/>
        </p:nvPicPr>
        <p:blipFill rotWithShape="1">
          <a:blip r:embed="rId5">
            <a:alphaModFix/>
          </a:blip>
          <a:srcRect b="0" l="0" r="0" t="0"/>
          <a:stretch/>
        </p:blipFill>
        <p:spPr>
          <a:xfrm>
            <a:off x="8662971" y="1660644"/>
            <a:ext cx="3185352" cy="2262432"/>
          </a:xfrm>
          <a:prstGeom prst="rect">
            <a:avLst/>
          </a:prstGeom>
          <a:noFill/>
          <a:ln>
            <a:noFill/>
          </a:ln>
        </p:spPr>
      </p:pic>
      <p:pic>
        <p:nvPicPr>
          <p:cNvPr id="623" name="Google Shape;623;p43"/>
          <p:cNvPicPr preferRelativeResize="0"/>
          <p:nvPr/>
        </p:nvPicPr>
        <p:blipFill rotWithShape="1">
          <a:blip r:embed="rId6">
            <a:alphaModFix/>
          </a:blip>
          <a:srcRect b="0" l="0" r="0" t="0"/>
          <a:stretch/>
        </p:blipFill>
        <p:spPr>
          <a:xfrm>
            <a:off x="8662972" y="4179264"/>
            <a:ext cx="3185352" cy="2242440"/>
          </a:xfrm>
          <a:prstGeom prst="rect">
            <a:avLst/>
          </a:prstGeom>
          <a:noFill/>
          <a:ln>
            <a:noFill/>
          </a:ln>
        </p:spPr>
      </p:pic>
      <p:pic>
        <p:nvPicPr>
          <p:cNvPr id="624" name="Google Shape;624;p43"/>
          <p:cNvPicPr preferRelativeResize="0"/>
          <p:nvPr/>
        </p:nvPicPr>
        <p:blipFill rotWithShape="1">
          <a:blip r:embed="rId7">
            <a:alphaModFix/>
          </a:blip>
          <a:srcRect b="0" l="0" r="0" t="0"/>
          <a:stretch/>
        </p:blipFill>
        <p:spPr>
          <a:xfrm>
            <a:off x="5016855" y="4174056"/>
            <a:ext cx="3193947" cy="2242440"/>
          </a:xfrm>
          <a:prstGeom prst="rect">
            <a:avLst/>
          </a:prstGeom>
          <a:noFill/>
          <a:ln>
            <a:noFill/>
          </a:ln>
        </p:spPr>
      </p:pic>
      <p:sp>
        <p:nvSpPr>
          <p:cNvPr id="625" name="Google Shape;625;p43"/>
          <p:cNvSpPr/>
          <p:nvPr/>
        </p:nvSpPr>
        <p:spPr>
          <a:xfrm>
            <a:off x="8196577" y="2865748"/>
            <a:ext cx="466393" cy="141403"/>
          </a:xfrm>
          <a:prstGeom prst="righ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6" name="Google Shape;626;p43"/>
          <p:cNvSpPr/>
          <p:nvPr/>
        </p:nvSpPr>
        <p:spPr>
          <a:xfrm>
            <a:off x="10347629" y="3923076"/>
            <a:ext cx="131975" cy="250980"/>
          </a:xfrm>
          <a:prstGeom prst="down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7" name="Google Shape;627;p43"/>
          <p:cNvSpPr/>
          <p:nvPr/>
        </p:nvSpPr>
        <p:spPr>
          <a:xfrm>
            <a:off x="8210802" y="5269584"/>
            <a:ext cx="423722" cy="141403"/>
          </a:xfrm>
          <a:prstGeom prst="leftArrow">
            <a:avLst>
              <a:gd fmla="val 50000" name="adj1"/>
              <a:gd fmla="val 50000" name="adj2"/>
            </a:avLst>
          </a:prstGeom>
          <a:solidFill>
            <a:schemeClr val="accent1"/>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8" name="Google Shape;628;p43"/>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44"/>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635" name="Google Shape;635;p44"/>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unit test</a:t>
            </a:r>
            <a:endParaRPr/>
          </a:p>
        </p:txBody>
      </p:sp>
      <p:sp>
        <p:nvSpPr>
          <p:cNvPr id="636" name="Google Shape;636;p44"/>
          <p:cNvSpPr txBox="1"/>
          <p:nvPr/>
        </p:nvSpPr>
        <p:spPr>
          <a:xfrm>
            <a:off x="530641" y="2279119"/>
            <a:ext cx="5116015" cy="3289042"/>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4. After confirm the clip is opened, click [OK] to start procedure, and wait the next prompt pop up on the screen. After the next prompt pop on the screen, please check if the pipe connect to </a:t>
            </a:r>
            <a:r>
              <a:rPr lang="en-US" sz="1600">
                <a:solidFill>
                  <a:srgbClr val="FF0000"/>
                </a:solidFill>
                <a:latin typeface="Arial"/>
                <a:ea typeface="Arial"/>
                <a:cs typeface="Arial"/>
                <a:sym typeface="Arial"/>
              </a:rPr>
              <a:t>DW1</a:t>
            </a:r>
            <a:r>
              <a:rPr lang="en-US" sz="1600">
                <a:solidFill>
                  <a:schemeClr val="dk1"/>
                </a:solidFill>
                <a:latin typeface="Arial"/>
                <a:ea typeface="Arial"/>
                <a:cs typeface="Arial"/>
                <a:sym typeface="Arial"/>
              </a:rPr>
              <a:t> port ＆ the pipe connect to </a:t>
            </a:r>
            <a:r>
              <a:rPr lang="en-US" sz="1600">
                <a:solidFill>
                  <a:srgbClr val="FF0000"/>
                </a:solidFill>
                <a:latin typeface="Arial"/>
                <a:ea typeface="Arial"/>
                <a:cs typeface="Arial"/>
                <a:sym typeface="Arial"/>
              </a:rPr>
              <a:t>DW2</a:t>
            </a:r>
            <a:r>
              <a:rPr lang="en-US" sz="1600">
                <a:solidFill>
                  <a:schemeClr val="dk1"/>
                </a:solidFill>
                <a:latin typeface="Arial"/>
                <a:ea typeface="Arial"/>
                <a:cs typeface="Arial"/>
                <a:sym typeface="Arial"/>
              </a:rPr>
              <a:t> port ＆ the pipe related to </a:t>
            </a:r>
            <a:r>
              <a:rPr lang="en-US" sz="1600">
                <a:solidFill>
                  <a:srgbClr val="FF0000"/>
                </a:solidFill>
                <a:latin typeface="Arial"/>
                <a:ea typeface="Arial"/>
                <a:cs typeface="Arial"/>
                <a:sym typeface="Arial"/>
              </a:rPr>
              <a:t>the clip </a:t>
            </a:r>
            <a:r>
              <a:rPr lang="en-US" sz="1600">
                <a:solidFill>
                  <a:schemeClr val="dk1"/>
                </a:solidFill>
                <a:latin typeface="Arial"/>
                <a:ea typeface="Arial"/>
                <a:cs typeface="Arial"/>
                <a:sym typeface="Arial"/>
              </a:rPr>
              <a:t>are all full of water and no bubble. If there is bubble, please check if any of these 3 pipes is loose or cracked, run the bubble excluding procedure one more time. </a:t>
            </a:r>
            <a:endParaRPr/>
          </a:p>
        </p:txBody>
      </p:sp>
      <p:pic>
        <p:nvPicPr>
          <p:cNvPr id="637" name="Google Shape;637;p44"/>
          <p:cNvPicPr preferRelativeResize="0"/>
          <p:nvPr/>
        </p:nvPicPr>
        <p:blipFill rotWithShape="1">
          <a:blip r:embed="rId4">
            <a:alphaModFix/>
          </a:blip>
          <a:srcRect b="0" l="0" r="0" t="0"/>
          <a:stretch/>
        </p:blipFill>
        <p:spPr>
          <a:xfrm>
            <a:off x="6051796" y="1719589"/>
            <a:ext cx="5559153" cy="4408101"/>
          </a:xfrm>
          <a:prstGeom prst="rect">
            <a:avLst/>
          </a:prstGeom>
          <a:noFill/>
          <a:ln>
            <a:noFill/>
          </a:ln>
        </p:spPr>
      </p:pic>
      <p:sp>
        <p:nvSpPr>
          <p:cNvPr id="638" name="Google Shape;638;p44"/>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45"/>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644" name="Google Shape;644;p45"/>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unit test</a:t>
            </a:r>
            <a:endParaRPr/>
          </a:p>
        </p:txBody>
      </p:sp>
      <p:sp>
        <p:nvSpPr>
          <p:cNvPr id="645" name="Google Shape;645;p45"/>
          <p:cNvSpPr txBox="1"/>
          <p:nvPr/>
        </p:nvSpPr>
        <p:spPr>
          <a:xfrm>
            <a:off x="156383" y="3430694"/>
            <a:ext cx="3838739"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5. After checking, follow the prompt to close the clip on the C011 pipeline, and click OK. </a:t>
            </a:r>
            <a:endParaRPr/>
          </a:p>
        </p:txBody>
      </p:sp>
      <p:pic>
        <p:nvPicPr>
          <p:cNvPr id="646" name="Google Shape;646;p45"/>
          <p:cNvPicPr preferRelativeResize="0"/>
          <p:nvPr/>
        </p:nvPicPr>
        <p:blipFill rotWithShape="1">
          <a:blip r:embed="rId4">
            <a:alphaModFix/>
          </a:blip>
          <a:srcRect b="0" l="0" r="0" t="0"/>
          <a:stretch/>
        </p:blipFill>
        <p:spPr>
          <a:xfrm>
            <a:off x="4304351" y="2035073"/>
            <a:ext cx="3507881" cy="4217521"/>
          </a:xfrm>
          <a:prstGeom prst="rect">
            <a:avLst/>
          </a:prstGeom>
          <a:noFill/>
          <a:ln>
            <a:noFill/>
          </a:ln>
        </p:spPr>
      </p:pic>
      <p:pic>
        <p:nvPicPr>
          <p:cNvPr id="647" name="Google Shape;647;p45"/>
          <p:cNvPicPr preferRelativeResize="0"/>
          <p:nvPr/>
        </p:nvPicPr>
        <p:blipFill rotWithShape="1">
          <a:blip r:embed="rId5">
            <a:alphaModFix/>
          </a:blip>
          <a:srcRect b="0" l="0" r="0" t="0"/>
          <a:stretch/>
        </p:blipFill>
        <p:spPr>
          <a:xfrm>
            <a:off x="8121461" y="2843045"/>
            <a:ext cx="3683378" cy="2558514"/>
          </a:xfrm>
          <a:prstGeom prst="rect">
            <a:avLst/>
          </a:prstGeom>
          <a:noFill/>
          <a:ln>
            <a:noFill/>
          </a:ln>
        </p:spPr>
      </p:pic>
      <p:sp>
        <p:nvSpPr>
          <p:cNvPr id="648" name="Google Shape;648;p45"/>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pic>
        <p:nvPicPr>
          <p:cNvPr id="654" name="Google Shape;654;p46"/>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655" name="Google Shape;655;p46"/>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unit test</a:t>
            </a:r>
            <a:endParaRPr/>
          </a:p>
        </p:txBody>
      </p:sp>
      <p:sp>
        <p:nvSpPr>
          <p:cNvPr id="656" name="Google Shape;656;p46"/>
          <p:cNvSpPr txBox="1"/>
          <p:nvPr/>
        </p:nvSpPr>
        <p:spPr>
          <a:xfrm>
            <a:off x="143486" y="3227764"/>
            <a:ext cx="5078307" cy="2211824"/>
          </a:xfrm>
          <a:prstGeom prst="rect">
            <a:avLst/>
          </a:prstGeom>
          <a:noFill/>
          <a:ln>
            <a:noFill/>
          </a:ln>
        </p:spPr>
        <p:txBody>
          <a:bodyPr anchorCtr="0" anchor="t" bIns="45700" lIns="91425" spcFirstLastPara="1" rIns="91425" wrap="square" tIns="45700">
            <a:spAutoFit/>
          </a:bodyPr>
          <a:lstStyle/>
          <a:p>
            <a:pPr indent="-285750" lvl="0" marL="285750" marR="0" rtl="0" algn="just">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7. Please disassemble the </a:t>
            </a:r>
            <a:r>
              <a:rPr lang="en-US" sz="1600">
                <a:solidFill>
                  <a:srgbClr val="FF0000"/>
                </a:solidFill>
                <a:latin typeface="Arial"/>
                <a:ea typeface="Arial"/>
                <a:cs typeface="Arial"/>
                <a:sym typeface="Arial"/>
              </a:rPr>
              <a:t>wash station </a:t>
            </a:r>
            <a:r>
              <a:rPr lang="en-US" sz="1600">
                <a:solidFill>
                  <a:schemeClr val="dk1"/>
                </a:solidFill>
                <a:latin typeface="Arial"/>
                <a:ea typeface="Arial"/>
                <a:cs typeface="Arial"/>
                <a:sym typeface="Arial"/>
              </a:rPr>
              <a:t>and put the cleaning needles to a beaker or clean container which capacity no less than 250ML, please refer to the following picture. In the next procedure, all the needles of wash station will dispense water continuously.</a:t>
            </a:r>
            <a:endParaRPr/>
          </a:p>
        </p:txBody>
      </p:sp>
      <p:pic>
        <p:nvPicPr>
          <p:cNvPr id="657" name="Google Shape;657;p46"/>
          <p:cNvPicPr preferRelativeResize="0"/>
          <p:nvPr/>
        </p:nvPicPr>
        <p:blipFill rotWithShape="1">
          <a:blip r:embed="rId4">
            <a:alphaModFix/>
          </a:blip>
          <a:srcRect b="0" l="0" r="0" t="0"/>
          <a:stretch/>
        </p:blipFill>
        <p:spPr>
          <a:xfrm>
            <a:off x="5748193" y="2008564"/>
            <a:ext cx="5923707" cy="4452094"/>
          </a:xfrm>
          <a:prstGeom prst="rect">
            <a:avLst/>
          </a:prstGeom>
          <a:noFill/>
          <a:ln>
            <a:noFill/>
          </a:ln>
        </p:spPr>
      </p:pic>
      <p:sp>
        <p:nvSpPr>
          <p:cNvPr id="658" name="Google Shape;658;p46"/>
          <p:cNvSpPr txBox="1"/>
          <p:nvPr/>
        </p:nvSpPr>
        <p:spPr>
          <a:xfrm>
            <a:off x="167760" y="2452231"/>
            <a:ext cx="5078307" cy="775533"/>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6.  After bubble excluding and close the clip on the C011 pipeline, assemble back the left-side panel.</a:t>
            </a:r>
            <a:endParaRPr/>
          </a:p>
        </p:txBody>
      </p:sp>
      <p:sp>
        <p:nvSpPr>
          <p:cNvPr id="659" name="Google Shape;659;p46"/>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pic>
        <p:nvPicPr>
          <p:cNvPr id="665" name="Google Shape;665;p47"/>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666" name="Google Shape;666;p47"/>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unit test</a:t>
            </a:r>
            <a:endParaRPr/>
          </a:p>
        </p:txBody>
      </p:sp>
      <p:sp>
        <p:nvSpPr>
          <p:cNvPr id="667" name="Google Shape;667;p47"/>
          <p:cNvSpPr txBox="1"/>
          <p:nvPr/>
        </p:nvSpPr>
        <p:spPr>
          <a:xfrm>
            <a:off x="128132" y="2269551"/>
            <a:ext cx="4284211" cy="2570897"/>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8. Click Hydraulics prime: Ensure the </a:t>
            </a:r>
            <a:r>
              <a:rPr lang="en-US" sz="1600">
                <a:solidFill>
                  <a:srgbClr val="FF0000"/>
                </a:solidFill>
                <a:latin typeface="Arial"/>
                <a:ea typeface="Arial"/>
                <a:cs typeface="Arial"/>
                <a:sym typeface="Arial"/>
              </a:rPr>
              <a:t>purified water </a:t>
            </a:r>
            <a:r>
              <a:rPr lang="en-US" sz="1600">
                <a:solidFill>
                  <a:schemeClr val="dk1"/>
                </a:solidFill>
                <a:latin typeface="Arial"/>
                <a:ea typeface="Arial"/>
                <a:cs typeface="Arial"/>
                <a:sym typeface="Arial"/>
              </a:rPr>
              <a:t>and </a:t>
            </a:r>
            <a:r>
              <a:rPr lang="en-US" sz="1600">
                <a:solidFill>
                  <a:srgbClr val="FF0000"/>
                </a:solidFill>
                <a:latin typeface="Arial"/>
                <a:ea typeface="Arial"/>
                <a:cs typeface="Arial"/>
                <a:sym typeface="Arial"/>
              </a:rPr>
              <a:t>concentrated detergent </a:t>
            </a:r>
            <a:r>
              <a:rPr lang="en-US" sz="1600">
                <a:solidFill>
                  <a:schemeClr val="dk1"/>
                </a:solidFill>
                <a:latin typeface="Arial"/>
                <a:ea typeface="Arial"/>
                <a:cs typeface="Arial"/>
                <a:sym typeface="Arial"/>
              </a:rPr>
              <a:t>sufficient, ≥1/3 remaining. Ensure the waste tank has enough cubage for the following priming procedure. After checking, click [start] and confirm [OK] to wait 2 minutes till next prompt pop up on the screen.</a:t>
            </a:r>
            <a:endParaRPr/>
          </a:p>
        </p:txBody>
      </p:sp>
      <p:pic>
        <p:nvPicPr>
          <p:cNvPr id="668" name="Google Shape;668;p47"/>
          <p:cNvPicPr preferRelativeResize="0"/>
          <p:nvPr/>
        </p:nvPicPr>
        <p:blipFill rotWithShape="1">
          <a:blip r:embed="rId4">
            <a:alphaModFix/>
          </a:blip>
          <a:srcRect b="0" l="0" r="0" t="0"/>
          <a:stretch/>
        </p:blipFill>
        <p:spPr>
          <a:xfrm>
            <a:off x="4727689" y="1726645"/>
            <a:ext cx="6677025" cy="4733925"/>
          </a:xfrm>
          <a:prstGeom prst="rect">
            <a:avLst/>
          </a:prstGeom>
          <a:noFill/>
          <a:ln>
            <a:noFill/>
          </a:ln>
        </p:spPr>
      </p:pic>
      <p:sp>
        <p:nvSpPr>
          <p:cNvPr id="669" name="Google Shape;669;p47"/>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48"/>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675" name="Google Shape;675;p48"/>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Whole unit test</a:t>
            </a:r>
            <a:endParaRPr/>
          </a:p>
        </p:txBody>
      </p:sp>
      <p:sp>
        <p:nvSpPr>
          <p:cNvPr id="676" name="Google Shape;676;p48"/>
          <p:cNvSpPr txBox="1"/>
          <p:nvPr/>
        </p:nvSpPr>
        <p:spPr>
          <a:xfrm>
            <a:off x="331787" y="3392944"/>
            <a:ext cx="4822825" cy="1169551"/>
          </a:xfrm>
          <a:prstGeom prst="rect">
            <a:avLst/>
          </a:prstGeom>
          <a:noFill/>
          <a:ln>
            <a:noFill/>
          </a:ln>
        </p:spPr>
        <p:txBody>
          <a:bodyPr anchorCtr="0" anchor="t" bIns="45700" lIns="91425" spcFirstLastPara="1" rIns="91425" wrap="square" tIns="45700">
            <a:spAutoFit/>
          </a:bodyPr>
          <a:lstStyle/>
          <a:p>
            <a:pPr indent="-285750" lvl="0" marL="285750" marR="0" rtl="0" algn="l">
              <a:lnSpc>
                <a:spcPct val="176250"/>
              </a:lnSpc>
              <a:spcBef>
                <a:spcPts val="0"/>
              </a:spcBef>
              <a:spcAft>
                <a:spcPts val="0"/>
              </a:spcAft>
              <a:buClr>
                <a:schemeClr val="dk1"/>
              </a:buClr>
              <a:buSzPts val="1600"/>
              <a:buFont typeface="Arial"/>
              <a:buChar char="•"/>
            </a:pPr>
            <a:r>
              <a:rPr lang="en-US" sz="1600">
                <a:solidFill>
                  <a:schemeClr val="dk1"/>
                </a:solidFill>
                <a:latin typeface="Arial"/>
                <a:ea typeface="Arial"/>
                <a:cs typeface="Arial"/>
                <a:sym typeface="Arial"/>
              </a:rPr>
              <a:t>9. After Hydraulics priming, please assemble back the wash station. Turn off the machine and restart the machine again under </a:t>
            </a:r>
            <a:r>
              <a:rPr b="1" lang="en-US" sz="1600">
                <a:solidFill>
                  <a:schemeClr val="dk1"/>
                </a:solidFill>
                <a:latin typeface="Arial"/>
                <a:ea typeface="Arial"/>
                <a:cs typeface="Arial"/>
                <a:sym typeface="Arial"/>
              </a:rPr>
              <a:t>Admin</a:t>
            </a:r>
            <a:r>
              <a:rPr lang="en-US" sz="1600">
                <a:solidFill>
                  <a:schemeClr val="dk1"/>
                </a:solidFill>
                <a:latin typeface="Arial"/>
                <a:ea typeface="Arial"/>
                <a:cs typeface="Arial"/>
                <a:sym typeface="Arial"/>
              </a:rPr>
              <a:t> authority.</a:t>
            </a:r>
            <a:endParaRPr/>
          </a:p>
        </p:txBody>
      </p:sp>
      <p:pic>
        <p:nvPicPr>
          <p:cNvPr id="677" name="Google Shape;677;p48"/>
          <p:cNvPicPr preferRelativeResize="0"/>
          <p:nvPr/>
        </p:nvPicPr>
        <p:blipFill rotWithShape="1">
          <a:blip r:embed="rId4">
            <a:alphaModFix/>
          </a:blip>
          <a:srcRect b="0" l="0" r="0" t="0"/>
          <a:stretch/>
        </p:blipFill>
        <p:spPr>
          <a:xfrm>
            <a:off x="7045044" y="1153457"/>
            <a:ext cx="3549054" cy="5613581"/>
          </a:xfrm>
          <a:prstGeom prst="rect">
            <a:avLst/>
          </a:prstGeom>
          <a:noFill/>
          <a:ln>
            <a:noFill/>
          </a:ln>
        </p:spPr>
      </p:pic>
      <p:sp>
        <p:nvSpPr>
          <p:cNvPr id="678" name="Google Shape;678;p48"/>
          <p:cNvSpPr txBox="1"/>
          <p:nvPr/>
        </p:nvSpPr>
        <p:spPr>
          <a:xfrm>
            <a:off x="9334281" y="334701"/>
            <a:ext cx="2877630" cy="46166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400">
                <a:solidFill>
                  <a:schemeClr val="lt1"/>
                </a:solidFill>
                <a:latin typeface="Arial"/>
                <a:ea typeface="Arial"/>
                <a:cs typeface="Arial"/>
                <a:sym typeface="Arial"/>
              </a:rPr>
              <a:t> Installation guide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49"/>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pic>
        <p:nvPicPr>
          <p:cNvPr id="684" name="Google Shape;684;p49"/>
          <p:cNvPicPr preferRelativeResize="0"/>
          <p:nvPr/>
        </p:nvPicPr>
        <p:blipFill rotWithShape="1">
          <a:blip r:embed="rId4">
            <a:alphaModFix/>
          </a:blip>
          <a:srcRect b="0" l="0" r="0" t="0"/>
          <a:stretch/>
        </p:blipFill>
        <p:spPr>
          <a:xfrm>
            <a:off x="583562" y="2679890"/>
            <a:ext cx="3588736" cy="2699844"/>
          </a:xfrm>
          <a:prstGeom prst="rect">
            <a:avLst/>
          </a:prstGeom>
          <a:noFill/>
          <a:ln>
            <a:noFill/>
          </a:ln>
        </p:spPr>
      </p:pic>
      <p:pic>
        <p:nvPicPr>
          <p:cNvPr id="685" name="Google Shape;685;p49"/>
          <p:cNvPicPr preferRelativeResize="0"/>
          <p:nvPr/>
        </p:nvPicPr>
        <p:blipFill rotWithShape="1">
          <a:blip r:embed="rId5">
            <a:alphaModFix/>
          </a:blip>
          <a:srcRect b="0" l="0" r="0" t="0"/>
          <a:stretch/>
        </p:blipFill>
        <p:spPr>
          <a:xfrm>
            <a:off x="5987738" y="2368734"/>
            <a:ext cx="4157933" cy="3136270"/>
          </a:xfrm>
          <a:prstGeom prst="rect">
            <a:avLst/>
          </a:prstGeom>
          <a:noFill/>
          <a:ln>
            <a:noFill/>
          </a:ln>
        </p:spPr>
      </p:pic>
      <p:sp>
        <p:nvSpPr>
          <p:cNvPr id="686" name="Google Shape;686;p49"/>
          <p:cNvSpPr txBox="1"/>
          <p:nvPr/>
        </p:nvSpPr>
        <p:spPr>
          <a:xfrm>
            <a:off x="530641" y="1053125"/>
            <a:ext cx="3101494"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Item parameter setup</a:t>
            </a:r>
            <a:endParaRPr/>
          </a:p>
        </p:txBody>
      </p:sp>
      <p:sp>
        <p:nvSpPr>
          <p:cNvPr id="687" name="Google Shape;687;p49"/>
          <p:cNvSpPr txBox="1"/>
          <p:nvPr/>
        </p:nvSpPr>
        <p:spPr>
          <a:xfrm>
            <a:off x="5930228" y="5591269"/>
            <a:ext cx="5125534"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Click the corresponding button following the numerical order as shown in the picture. </a:t>
            </a:r>
            <a:endParaRPr sz="1600">
              <a:solidFill>
                <a:schemeClr val="dk1"/>
              </a:solidFill>
              <a:latin typeface="Arial"/>
              <a:ea typeface="Arial"/>
              <a:cs typeface="Arial"/>
              <a:sym typeface="Arial"/>
            </a:endParaRPr>
          </a:p>
        </p:txBody>
      </p:sp>
      <p:sp>
        <p:nvSpPr>
          <p:cNvPr id="688" name="Google Shape;688;p49"/>
          <p:cNvSpPr txBox="1"/>
          <p:nvPr/>
        </p:nvSpPr>
        <p:spPr>
          <a:xfrm>
            <a:off x="505869" y="2225881"/>
            <a:ext cx="386484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Log in and get into software interface.</a:t>
            </a:r>
            <a:endParaRPr sz="1600">
              <a:solidFill>
                <a:schemeClr val="dk1"/>
              </a:solidFill>
              <a:latin typeface="Arial"/>
              <a:ea typeface="Arial"/>
              <a:cs typeface="Arial"/>
              <a:sym typeface="Arial"/>
            </a:endParaRPr>
          </a:p>
        </p:txBody>
      </p:sp>
      <p:cxnSp>
        <p:nvCxnSpPr>
          <p:cNvPr id="689" name="Google Shape;689;p49"/>
          <p:cNvCxnSpPr>
            <a:endCxn id="685" idx="1"/>
          </p:cNvCxnSpPr>
          <p:nvPr/>
        </p:nvCxnSpPr>
        <p:spPr>
          <a:xfrm flipH="1" rot="10800000">
            <a:off x="3112238" y="3936869"/>
            <a:ext cx="2875500" cy="511500"/>
          </a:xfrm>
          <a:prstGeom prst="straightConnector1">
            <a:avLst/>
          </a:prstGeom>
          <a:noFill/>
          <a:ln cap="flat" cmpd="sng" w="28575">
            <a:solidFill>
              <a:srgbClr val="FF0000"/>
            </a:solidFill>
            <a:prstDash val="solid"/>
            <a:miter lim="800000"/>
            <a:headEnd len="sm" w="sm" type="none"/>
            <a:tailEnd len="med" w="med" type="triangl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5"/>
          <p:cNvPicPr preferRelativeResize="0"/>
          <p:nvPr/>
        </p:nvPicPr>
        <p:blipFill rotWithShape="1">
          <a:blip r:embed="rId3">
            <a:alphaModFix/>
          </a:blip>
          <a:srcRect b="0" l="0" r="0" t="0"/>
          <a:stretch/>
        </p:blipFill>
        <p:spPr>
          <a:xfrm>
            <a:off x="3456907" y="1596605"/>
            <a:ext cx="6051577" cy="4992552"/>
          </a:xfrm>
          <a:prstGeom prst="rect">
            <a:avLst/>
          </a:prstGeom>
          <a:noFill/>
          <a:ln>
            <a:noFill/>
          </a:ln>
        </p:spPr>
      </p:pic>
      <p:sp>
        <p:nvSpPr>
          <p:cNvPr id="157" name="Google Shape;157;p5"/>
          <p:cNvSpPr txBox="1"/>
          <p:nvPr/>
        </p:nvSpPr>
        <p:spPr>
          <a:xfrm>
            <a:off x="237281" y="882563"/>
            <a:ext cx="3757769" cy="714042"/>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en-US" sz="2540">
                <a:solidFill>
                  <a:srgbClr val="2F5496"/>
                </a:solidFill>
                <a:latin typeface="Arial"/>
                <a:ea typeface="Arial"/>
                <a:cs typeface="Arial"/>
                <a:sym typeface="Arial"/>
              </a:rPr>
              <a:t>Instrument</a:t>
            </a:r>
            <a:r>
              <a:rPr b="0" lang="en-US" sz="2965">
                <a:solidFill>
                  <a:srgbClr val="2F5496"/>
                </a:solidFill>
                <a:latin typeface="Arial"/>
                <a:ea typeface="Arial"/>
                <a:cs typeface="Arial"/>
                <a:sym typeface="Arial"/>
              </a:rPr>
              <a:t> </a:t>
            </a:r>
            <a:r>
              <a:rPr b="1" lang="en-US" sz="2540">
                <a:solidFill>
                  <a:srgbClr val="2F5496"/>
                </a:solidFill>
                <a:latin typeface="Arial"/>
                <a:ea typeface="Arial"/>
                <a:cs typeface="Arial"/>
                <a:sym typeface="Arial"/>
              </a:rPr>
              <a:t>front view</a:t>
            </a:r>
            <a:endParaRPr b="1" sz="2540">
              <a:solidFill>
                <a:srgbClr val="2F5496"/>
              </a:solidFill>
              <a:latin typeface="Arial"/>
              <a:ea typeface="Arial"/>
              <a:cs typeface="Arial"/>
              <a:sym typeface="Arial"/>
            </a:endParaRPr>
          </a:p>
        </p:txBody>
      </p:sp>
      <p:sp>
        <p:nvSpPr>
          <p:cNvPr id="158" name="Google Shape;158;p5"/>
          <p:cNvSpPr txBox="1"/>
          <p:nvPr/>
        </p:nvSpPr>
        <p:spPr>
          <a:xfrm>
            <a:off x="1494845" y="4057166"/>
            <a:ext cx="1886980"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Analysis switch</a:t>
            </a:r>
            <a:endParaRPr/>
          </a:p>
        </p:txBody>
      </p:sp>
      <p:sp>
        <p:nvSpPr>
          <p:cNvPr id="159" name="Google Shape;159;p5"/>
          <p:cNvSpPr txBox="1"/>
          <p:nvPr/>
        </p:nvSpPr>
        <p:spPr>
          <a:xfrm>
            <a:off x="9583565" y="4310264"/>
            <a:ext cx="1754552"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Touch screen</a:t>
            </a:r>
            <a:endParaRPr sz="1904">
              <a:solidFill>
                <a:schemeClr val="dk1"/>
              </a:solidFill>
              <a:latin typeface="Arial"/>
              <a:ea typeface="Arial"/>
              <a:cs typeface="Arial"/>
              <a:sym typeface="Arial"/>
            </a:endParaRPr>
          </a:p>
        </p:txBody>
      </p:sp>
      <p:sp>
        <p:nvSpPr>
          <p:cNvPr id="160" name="Google Shape;160;p5"/>
          <p:cNvSpPr txBox="1"/>
          <p:nvPr/>
        </p:nvSpPr>
        <p:spPr>
          <a:xfrm>
            <a:off x="9646938" y="2026570"/>
            <a:ext cx="130140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Top panel</a:t>
            </a:r>
            <a:endParaRPr sz="1904">
              <a:solidFill>
                <a:schemeClr val="dk1"/>
              </a:solidFill>
              <a:latin typeface="Arial"/>
              <a:ea typeface="Arial"/>
              <a:cs typeface="Arial"/>
              <a:sym typeface="Arial"/>
            </a:endParaRPr>
          </a:p>
        </p:txBody>
      </p:sp>
      <p:sp>
        <p:nvSpPr>
          <p:cNvPr id="161" name="Google Shape;161;p5"/>
          <p:cNvSpPr txBox="1"/>
          <p:nvPr/>
        </p:nvSpPr>
        <p:spPr>
          <a:xfrm>
            <a:off x="9646938" y="5448226"/>
            <a:ext cx="1507650"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Touch Pen</a:t>
            </a:r>
            <a:endParaRPr sz="1904">
              <a:solidFill>
                <a:schemeClr val="dk1"/>
              </a:solidFill>
              <a:latin typeface="Arial"/>
              <a:ea typeface="Arial"/>
              <a:cs typeface="Arial"/>
              <a:sym typeface="Arial"/>
            </a:endParaRPr>
          </a:p>
        </p:txBody>
      </p:sp>
      <p:cxnSp>
        <p:nvCxnSpPr>
          <p:cNvPr id="162" name="Google Shape;162;p5"/>
          <p:cNvCxnSpPr/>
          <p:nvPr/>
        </p:nvCxnSpPr>
        <p:spPr>
          <a:xfrm>
            <a:off x="3381826" y="4228801"/>
            <a:ext cx="1950209" cy="0"/>
          </a:xfrm>
          <a:prstGeom prst="straightConnector1">
            <a:avLst/>
          </a:prstGeom>
          <a:noFill/>
          <a:ln cap="flat" cmpd="sng" w="9525">
            <a:solidFill>
              <a:srgbClr val="0070C0"/>
            </a:solidFill>
            <a:prstDash val="solid"/>
            <a:miter lim="800000"/>
            <a:headEnd len="sm" w="sm" type="none"/>
            <a:tailEnd len="med" w="med" type="stealth"/>
          </a:ln>
        </p:spPr>
      </p:cxnSp>
      <p:cxnSp>
        <p:nvCxnSpPr>
          <p:cNvPr id="163" name="Google Shape;163;p5"/>
          <p:cNvCxnSpPr/>
          <p:nvPr/>
        </p:nvCxnSpPr>
        <p:spPr>
          <a:xfrm rot="10800000">
            <a:off x="8315528" y="4530180"/>
            <a:ext cx="1331410" cy="0"/>
          </a:xfrm>
          <a:prstGeom prst="straightConnector1">
            <a:avLst/>
          </a:prstGeom>
          <a:noFill/>
          <a:ln cap="flat" cmpd="sng" w="9525">
            <a:solidFill>
              <a:srgbClr val="0070C0"/>
            </a:solidFill>
            <a:prstDash val="solid"/>
            <a:miter lim="800000"/>
            <a:headEnd len="sm" w="sm" type="none"/>
            <a:tailEnd len="med" w="med" type="stealth"/>
          </a:ln>
        </p:spPr>
      </p:cxnSp>
      <p:cxnSp>
        <p:nvCxnSpPr>
          <p:cNvPr id="164" name="Google Shape;164;p5"/>
          <p:cNvCxnSpPr>
            <a:stCxn id="161" idx="1"/>
          </p:cNvCxnSpPr>
          <p:nvPr/>
        </p:nvCxnSpPr>
        <p:spPr>
          <a:xfrm flipH="1">
            <a:off x="8378838" y="5640971"/>
            <a:ext cx="1268100" cy="2700"/>
          </a:xfrm>
          <a:prstGeom prst="straightConnector1">
            <a:avLst/>
          </a:prstGeom>
          <a:noFill/>
          <a:ln cap="flat" cmpd="sng" w="9525">
            <a:solidFill>
              <a:srgbClr val="0070C0"/>
            </a:solidFill>
            <a:prstDash val="solid"/>
            <a:miter lim="800000"/>
            <a:headEnd len="sm" w="sm" type="none"/>
            <a:tailEnd len="med" w="med" type="stealth"/>
          </a:ln>
        </p:spPr>
      </p:cxnSp>
      <p:cxnSp>
        <p:nvCxnSpPr>
          <p:cNvPr id="165" name="Google Shape;165;p5"/>
          <p:cNvCxnSpPr>
            <a:stCxn id="160" idx="1"/>
          </p:cNvCxnSpPr>
          <p:nvPr/>
        </p:nvCxnSpPr>
        <p:spPr>
          <a:xfrm flipH="1">
            <a:off x="8453838" y="2219315"/>
            <a:ext cx="1193100" cy="2700"/>
          </a:xfrm>
          <a:prstGeom prst="straightConnector1">
            <a:avLst/>
          </a:prstGeom>
          <a:noFill/>
          <a:ln cap="flat" cmpd="sng" w="9525">
            <a:solidFill>
              <a:srgbClr val="0070C0"/>
            </a:solidFill>
            <a:prstDash val="solid"/>
            <a:miter lim="800000"/>
            <a:headEnd len="sm" w="sm" type="none"/>
            <a:tailEnd len="med" w="med" type="stealth"/>
          </a:ln>
        </p:spPr>
      </p:cxnSp>
      <p:sp>
        <p:nvSpPr>
          <p:cNvPr id="166" name="Google Shape;166;p5"/>
          <p:cNvSpPr txBox="1"/>
          <p:nvPr/>
        </p:nvSpPr>
        <p:spPr>
          <a:xfrm>
            <a:off x="928048" y="4823433"/>
            <a:ext cx="2517005" cy="385490"/>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904">
                <a:solidFill>
                  <a:schemeClr val="dk1"/>
                </a:solidFill>
                <a:latin typeface="Arial"/>
                <a:ea typeface="Arial"/>
                <a:cs typeface="Arial"/>
                <a:sym typeface="Arial"/>
              </a:rPr>
              <a:t>Front screen USB port</a:t>
            </a:r>
            <a:endParaRPr/>
          </a:p>
        </p:txBody>
      </p:sp>
      <p:cxnSp>
        <p:nvCxnSpPr>
          <p:cNvPr id="167" name="Google Shape;167;p5"/>
          <p:cNvCxnSpPr>
            <a:stCxn id="166" idx="3"/>
          </p:cNvCxnSpPr>
          <p:nvPr/>
        </p:nvCxnSpPr>
        <p:spPr>
          <a:xfrm>
            <a:off x="3445053" y="5016178"/>
            <a:ext cx="3100800" cy="149400"/>
          </a:xfrm>
          <a:prstGeom prst="straightConnector1">
            <a:avLst/>
          </a:prstGeom>
          <a:noFill/>
          <a:ln cap="flat" cmpd="sng" w="9525">
            <a:solidFill>
              <a:srgbClr val="0070C0"/>
            </a:solidFill>
            <a:prstDash val="solid"/>
            <a:miter lim="800000"/>
            <a:headEnd len="sm" w="sm" type="none"/>
            <a:tailEnd len="med" w="med" type="stealth"/>
          </a:ln>
        </p:spPr>
      </p:cxnSp>
      <p:sp>
        <p:nvSpPr>
          <p:cNvPr id="168" name="Google Shape;168;p5"/>
          <p:cNvSpPr txBox="1"/>
          <p:nvPr/>
        </p:nvSpPr>
        <p:spPr>
          <a:xfrm>
            <a:off x="2023803" y="3291032"/>
            <a:ext cx="111787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Indicator</a:t>
            </a:r>
            <a:endParaRPr sz="1904">
              <a:solidFill>
                <a:schemeClr val="dk1"/>
              </a:solidFill>
              <a:latin typeface="Arial"/>
              <a:ea typeface="Arial"/>
              <a:cs typeface="Arial"/>
              <a:sym typeface="Arial"/>
            </a:endParaRPr>
          </a:p>
        </p:txBody>
      </p:sp>
      <p:cxnSp>
        <p:nvCxnSpPr>
          <p:cNvPr id="169" name="Google Shape;169;p5"/>
          <p:cNvCxnSpPr>
            <a:stCxn id="168" idx="3"/>
          </p:cNvCxnSpPr>
          <p:nvPr/>
        </p:nvCxnSpPr>
        <p:spPr>
          <a:xfrm>
            <a:off x="3141680" y="3483777"/>
            <a:ext cx="3404100" cy="402000"/>
          </a:xfrm>
          <a:prstGeom prst="straightConnector1">
            <a:avLst/>
          </a:prstGeom>
          <a:noFill/>
          <a:ln cap="flat" cmpd="sng" w="9525">
            <a:solidFill>
              <a:srgbClr val="0070C0"/>
            </a:solidFill>
            <a:prstDash val="solid"/>
            <a:miter lim="800000"/>
            <a:headEnd len="sm" w="sm" type="none"/>
            <a:tailEnd len="med" w="med" type="stealth"/>
          </a:ln>
        </p:spPr>
      </p:cxnSp>
      <p:sp>
        <p:nvSpPr>
          <p:cNvPr id="170" name="Google Shape;170;p5"/>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pic>
        <p:nvPicPr>
          <p:cNvPr id="695" name="Google Shape;695;p50"/>
          <p:cNvPicPr preferRelativeResize="0"/>
          <p:nvPr/>
        </p:nvPicPr>
        <p:blipFill rotWithShape="1">
          <a:blip r:embed="rId3">
            <a:alphaModFix/>
          </a:blip>
          <a:srcRect b="0" l="0" r="0" t="0"/>
          <a:stretch/>
        </p:blipFill>
        <p:spPr>
          <a:xfrm>
            <a:off x="3609131" y="1783877"/>
            <a:ext cx="5282064" cy="3840545"/>
          </a:xfrm>
          <a:prstGeom prst="rect">
            <a:avLst/>
          </a:prstGeom>
          <a:noFill/>
          <a:ln>
            <a:noFill/>
          </a:ln>
        </p:spPr>
      </p:pic>
      <p:pic>
        <p:nvPicPr>
          <p:cNvPr id="696" name="Google Shape;696;p50"/>
          <p:cNvPicPr preferRelativeResize="0"/>
          <p:nvPr/>
        </p:nvPicPr>
        <p:blipFill rotWithShape="1">
          <a:blip r:embed="rId4">
            <a:alphaModFix/>
          </a:blip>
          <a:srcRect b="0" l="0" r="0" t="0"/>
          <a:stretch/>
        </p:blipFill>
        <p:spPr>
          <a:xfrm>
            <a:off x="294303" y="2961736"/>
            <a:ext cx="2575417" cy="1942600"/>
          </a:xfrm>
          <a:prstGeom prst="rect">
            <a:avLst/>
          </a:prstGeom>
          <a:noFill/>
          <a:ln>
            <a:noFill/>
          </a:ln>
        </p:spPr>
      </p:pic>
      <p:pic>
        <p:nvPicPr>
          <p:cNvPr id="697" name="Google Shape;697;p50"/>
          <p:cNvPicPr preferRelativeResize="0"/>
          <p:nvPr/>
        </p:nvPicPr>
        <p:blipFill rotWithShape="1">
          <a:blip r:embed="rId5">
            <a:alphaModFix/>
          </a:blip>
          <a:srcRect b="0" l="0" r="0" t="0"/>
          <a:stretch/>
        </p:blipFill>
        <p:spPr>
          <a:xfrm>
            <a:off x="465612" y="1499642"/>
            <a:ext cx="4347000" cy="24284"/>
          </a:xfrm>
          <a:prstGeom prst="rect">
            <a:avLst/>
          </a:prstGeom>
          <a:noFill/>
          <a:ln>
            <a:noFill/>
          </a:ln>
        </p:spPr>
      </p:pic>
      <p:sp>
        <p:nvSpPr>
          <p:cNvPr id="698" name="Google Shape;698;p50"/>
          <p:cNvSpPr txBox="1"/>
          <p:nvPr/>
        </p:nvSpPr>
        <p:spPr>
          <a:xfrm>
            <a:off x="530641" y="1053125"/>
            <a:ext cx="3101494"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Item parameter setup</a:t>
            </a:r>
            <a:endParaRPr/>
          </a:p>
        </p:txBody>
      </p:sp>
      <p:cxnSp>
        <p:nvCxnSpPr>
          <p:cNvPr id="699" name="Google Shape;699;p50"/>
          <p:cNvCxnSpPr/>
          <p:nvPr/>
        </p:nvCxnSpPr>
        <p:spPr>
          <a:xfrm flipH="1" rot="10800000">
            <a:off x="1383515" y="3887915"/>
            <a:ext cx="2225616" cy="713110"/>
          </a:xfrm>
          <a:prstGeom prst="straightConnector1">
            <a:avLst/>
          </a:prstGeom>
          <a:noFill/>
          <a:ln cap="flat" cmpd="sng" w="19050">
            <a:solidFill>
              <a:srgbClr val="FF0000"/>
            </a:solidFill>
            <a:prstDash val="solid"/>
            <a:miter lim="800000"/>
            <a:headEnd len="sm" w="sm" type="none"/>
            <a:tailEnd len="med" w="med" type="triangle"/>
          </a:ln>
        </p:spPr>
      </p:cxnSp>
      <p:sp>
        <p:nvSpPr>
          <p:cNvPr id="700" name="Google Shape;700;p50"/>
          <p:cNvSpPr/>
          <p:nvPr/>
        </p:nvSpPr>
        <p:spPr>
          <a:xfrm>
            <a:off x="4180936" y="2306130"/>
            <a:ext cx="1132936" cy="345056"/>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1" name="Google Shape;701;p50"/>
          <p:cNvSpPr/>
          <p:nvPr/>
        </p:nvSpPr>
        <p:spPr>
          <a:xfrm>
            <a:off x="4180936" y="3490567"/>
            <a:ext cx="1132936" cy="299312"/>
          </a:xfrm>
          <a:prstGeom prst="rect">
            <a:avLst/>
          </a:prstGeom>
          <a:noFill/>
          <a:ln cap="flat" cmpd="sng" w="19050">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2" name="Google Shape;702;p50"/>
          <p:cNvSpPr/>
          <p:nvPr/>
        </p:nvSpPr>
        <p:spPr>
          <a:xfrm>
            <a:off x="4172722" y="3872770"/>
            <a:ext cx="4097135" cy="32492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3" name="Google Shape;703;p50"/>
          <p:cNvSpPr/>
          <p:nvPr/>
        </p:nvSpPr>
        <p:spPr>
          <a:xfrm>
            <a:off x="4172722" y="3108386"/>
            <a:ext cx="1132936" cy="32492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4" name="Google Shape;704;p50"/>
          <p:cNvSpPr/>
          <p:nvPr/>
        </p:nvSpPr>
        <p:spPr>
          <a:xfrm>
            <a:off x="5863505" y="3059502"/>
            <a:ext cx="2164812" cy="741631"/>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5" name="Google Shape;705;p50"/>
          <p:cNvSpPr/>
          <p:nvPr/>
        </p:nvSpPr>
        <p:spPr>
          <a:xfrm>
            <a:off x="4270493" y="4250888"/>
            <a:ext cx="2624889" cy="324928"/>
          </a:xfrm>
          <a:prstGeom prst="rect">
            <a:avLst/>
          </a:prstGeom>
          <a:noFill/>
          <a:ln cap="flat" cmpd="sng" w="19050">
            <a:solidFill>
              <a:srgbClr val="FFC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06" name="Google Shape;706;p50"/>
          <p:cNvSpPr txBox="1"/>
          <p:nvPr/>
        </p:nvSpPr>
        <p:spPr>
          <a:xfrm>
            <a:off x="9463000" y="2306130"/>
            <a:ext cx="2633932"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Input item information according to IFU of reagent.</a:t>
            </a:r>
            <a:endParaRPr sz="1600">
              <a:solidFill>
                <a:schemeClr val="dk1"/>
              </a:solidFill>
              <a:latin typeface="Arial"/>
              <a:ea typeface="Arial"/>
              <a:cs typeface="Arial"/>
              <a:sym typeface="Arial"/>
            </a:endParaRPr>
          </a:p>
        </p:txBody>
      </p:sp>
      <p:cxnSp>
        <p:nvCxnSpPr>
          <p:cNvPr id="707" name="Google Shape;707;p50"/>
          <p:cNvCxnSpPr>
            <a:stCxn id="701" idx="2"/>
          </p:cNvCxnSpPr>
          <p:nvPr/>
        </p:nvCxnSpPr>
        <p:spPr>
          <a:xfrm flipH="1">
            <a:off x="3145704" y="3789879"/>
            <a:ext cx="1601700" cy="1357200"/>
          </a:xfrm>
          <a:prstGeom prst="straightConnector1">
            <a:avLst/>
          </a:prstGeom>
          <a:noFill/>
          <a:ln cap="flat" cmpd="sng" w="19050">
            <a:solidFill>
              <a:srgbClr val="7030A0"/>
            </a:solidFill>
            <a:prstDash val="solid"/>
            <a:miter lim="800000"/>
            <a:headEnd len="sm" w="sm" type="none"/>
            <a:tailEnd len="med" w="med" type="triangle"/>
          </a:ln>
        </p:spPr>
      </p:cxnSp>
      <p:sp>
        <p:nvSpPr>
          <p:cNvPr id="708" name="Google Shape;708;p50"/>
          <p:cNvSpPr txBox="1"/>
          <p:nvPr/>
        </p:nvSpPr>
        <p:spPr>
          <a:xfrm>
            <a:off x="218563" y="5185552"/>
            <a:ext cx="3158886" cy="132343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Arial"/>
                <a:ea typeface="Arial"/>
                <a:cs typeface="Arial"/>
                <a:sym typeface="Arial"/>
              </a:rPr>
              <a:t>The accuracy is determined from the values of the linear range. </a:t>
            </a:r>
            <a:r>
              <a:rPr b="0" i="0" lang="en-US" sz="1600">
                <a:solidFill>
                  <a:srgbClr val="333333"/>
                </a:solidFill>
                <a:latin typeface="Arial"/>
                <a:ea typeface="Arial"/>
                <a:cs typeface="Arial"/>
                <a:sym typeface="Arial"/>
              </a:rPr>
              <a:t>Usually, the number of decimal places is one more than the linear range.</a:t>
            </a:r>
            <a:endParaRPr sz="1600">
              <a:solidFill>
                <a:schemeClr val="dk1"/>
              </a:solidFill>
              <a:latin typeface="Arial"/>
              <a:ea typeface="Arial"/>
              <a:cs typeface="Arial"/>
              <a:sym typeface="Arial"/>
            </a:endParaRPr>
          </a:p>
        </p:txBody>
      </p:sp>
      <p:cxnSp>
        <p:nvCxnSpPr>
          <p:cNvPr id="709" name="Google Shape;709;p50"/>
          <p:cNvCxnSpPr>
            <a:endCxn id="706" idx="1"/>
          </p:cNvCxnSpPr>
          <p:nvPr/>
        </p:nvCxnSpPr>
        <p:spPr>
          <a:xfrm flipH="1" rot="10800000">
            <a:off x="7844200" y="2598518"/>
            <a:ext cx="1618800" cy="584700"/>
          </a:xfrm>
          <a:prstGeom prst="straightConnector1">
            <a:avLst/>
          </a:prstGeom>
          <a:noFill/>
          <a:ln cap="flat" cmpd="sng" w="19050">
            <a:solidFill>
              <a:srgbClr val="FF0000"/>
            </a:solidFill>
            <a:prstDash val="solid"/>
            <a:miter lim="800000"/>
            <a:headEnd len="sm" w="sm" type="none"/>
            <a:tailEnd len="med" w="med" type="triangle"/>
          </a:ln>
        </p:spPr>
      </p:cxnSp>
      <p:cxnSp>
        <p:nvCxnSpPr>
          <p:cNvPr id="710" name="Google Shape;710;p50"/>
          <p:cNvCxnSpPr/>
          <p:nvPr/>
        </p:nvCxnSpPr>
        <p:spPr>
          <a:xfrm>
            <a:off x="6941389" y="4416725"/>
            <a:ext cx="2311879" cy="461975"/>
          </a:xfrm>
          <a:prstGeom prst="straightConnector1">
            <a:avLst/>
          </a:prstGeom>
          <a:noFill/>
          <a:ln cap="flat" cmpd="sng" w="19050">
            <a:solidFill>
              <a:srgbClr val="FFC000"/>
            </a:solidFill>
            <a:prstDash val="solid"/>
            <a:miter lim="800000"/>
            <a:headEnd len="sm" w="sm" type="none"/>
            <a:tailEnd len="med" w="med" type="triangle"/>
          </a:ln>
        </p:spPr>
      </p:cxnSp>
      <p:sp>
        <p:nvSpPr>
          <p:cNvPr id="711" name="Google Shape;711;p50"/>
          <p:cNvSpPr txBox="1"/>
          <p:nvPr/>
        </p:nvSpPr>
        <p:spPr>
          <a:xfrm>
            <a:off x="9299275" y="4647712"/>
            <a:ext cx="2886560"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Refer to the documentation </a:t>
            </a:r>
            <a:r>
              <a:rPr b="1" lang="en-US" sz="1600">
                <a:solidFill>
                  <a:schemeClr val="dk1"/>
                </a:solidFill>
                <a:latin typeface="Arial"/>
                <a:ea typeface="Arial"/>
                <a:cs typeface="Arial"/>
                <a:sym typeface="Arial"/>
              </a:rPr>
              <a:t>EXC200 Item Setting Guide </a:t>
            </a:r>
            <a:r>
              <a:rPr lang="en-US" sz="1600">
                <a:solidFill>
                  <a:schemeClr val="dk1"/>
                </a:solidFill>
                <a:latin typeface="Arial"/>
                <a:ea typeface="Arial"/>
                <a:cs typeface="Arial"/>
                <a:sym typeface="Arial"/>
              </a:rPr>
              <a:t>to set these parameters.</a:t>
            </a:r>
            <a:endParaRPr sz="1600">
              <a:solidFill>
                <a:schemeClr val="dk1"/>
              </a:solidFill>
              <a:latin typeface="Arial"/>
              <a:ea typeface="Arial"/>
              <a:cs typeface="Arial"/>
              <a:sym typeface="Arial"/>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pic>
        <p:nvPicPr>
          <p:cNvPr id="716" name="Google Shape;716;p51"/>
          <p:cNvPicPr preferRelativeResize="0"/>
          <p:nvPr/>
        </p:nvPicPr>
        <p:blipFill rotWithShape="1">
          <a:blip r:embed="rId3">
            <a:alphaModFix/>
          </a:blip>
          <a:srcRect b="0" l="0" r="0" t="0"/>
          <a:stretch/>
        </p:blipFill>
        <p:spPr>
          <a:xfrm>
            <a:off x="962909" y="2967299"/>
            <a:ext cx="2815460" cy="2047098"/>
          </a:xfrm>
          <a:prstGeom prst="rect">
            <a:avLst/>
          </a:prstGeom>
          <a:noFill/>
          <a:ln>
            <a:noFill/>
          </a:ln>
        </p:spPr>
      </p:pic>
      <p:pic>
        <p:nvPicPr>
          <p:cNvPr id="717" name="Google Shape;717;p51"/>
          <p:cNvPicPr preferRelativeResize="0"/>
          <p:nvPr/>
        </p:nvPicPr>
        <p:blipFill rotWithShape="1">
          <a:blip r:embed="rId4">
            <a:alphaModFix/>
          </a:blip>
          <a:srcRect b="0" l="0" r="0" t="0"/>
          <a:stretch/>
        </p:blipFill>
        <p:spPr>
          <a:xfrm>
            <a:off x="4911305" y="2457097"/>
            <a:ext cx="4347000" cy="3266536"/>
          </a:xfrm>
          <a:prstGeom prst="rect">
            <a:avLst/>
          </a:prstGeom>
          <a:noFill/>
          <a:ln>
            <a:noFill/>
          </a:ln>
        </p:spPr>
      </p:pic>
      <p:cxnSp>
        <p:nvCxnSpPr>
          <p:cNvPr id="718" name="Google Shape;718;p51"/>
          <p:cNvCxnSpPr>
            <a:endCxn id="717" idx="1"/>
          </p:cNvCxnSpPr>
          <p:nvPr/>
        </p:nvCxnSpPr>
        <p:spPr>
          <a:xfrm flipH="1" rot="10800000">
            <a:off x="3703205" y="4090365"/>
            <a:ext cx="1208100" cy="38700"/>
          </a:xfrm>
          <a:prstGeom prst="straightConnector1">
            <a:avLst/>
          </a:prstGeom>
          <a:noFill/>
          <a:ln cap="flat" cmpd="sng" w="28575">
            <a:solidFill>
              <a:srgbClr val="FF0000"/>
            </a:solidFill>
            <a:prstDash val="solid"/>
            <a:miter lim="800000"/>
            <a:headEnd len="sm" w="sm" type="none"/>
            <a:tailEnd len="med" w="med" type="triangle"/>
          </a:ln>
        </p:spPr>
      </p:cxnSp>
      <p:sp>
        <p:nvSpPr>
          <p:cNvPr id="719" name="Google Shape;719;p51"/>
          <p:cNvSpPr/>
          <p:nvPr/>
        </p:nvSpPr>
        <p:spPr>
          <a:xfrm>
            <a:off x="3387306" y="3933649"/>
            <a:ext cx="494580" cy="39106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720" name="Google Shape;720;p51"/>
          <p:cNvPicPr preferRelativeResize="0"/>
          <p:nvPr/>
        </p:nvPicPr>
        <p:blipFill rotWithShape="1">
          <a:blip r:embed="rId5">
            <a:alphaModFix/>
          </a:blip>
          <a:srcRect b="0" l="0" r="0" t="0"/>
          <a:stretch/>
        </p:blipFill>
        <p:spPr>
          <a:xfrm>
            <a:off x="465612" y="1499642"/>
            <a:ext cx="4347000" cy="24284"/>
          </a:xfrm>
          <a:prstGeom prst="rect">
            <a:avLst/>
          </a:prstGeom>
          <a:noFill/>
          <a:ln>
            <a:noFill/>
          </a:ln>
        </p:spPr>
      </p:pic>
      <p:sp>
        <p:nvSpPr>
          <p:cNvPr id="721" name="Google Shape;721;p51"/>
          <p:cNvSpPr txBox="1"/>
          <p:nvPr/>
        </p:nvSpPr>
        <p:spPr>
          <a:xfrm>
            <a:off x="530641" y="1053125"/>
            <a:ext cx="3101494"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Item parameter setup</a:t>
            </a:r>
            <a:endParaRPr/>
          </a:p>
        </p:txBody>
      </p:sp>
      <p:sp>
        <p:nvSpPr>
          <p:cNvPr id="722" name="Google Shape;722;p51"/>
          <p:cNvSpPr/>
          <p:nvPr/>
        </p:nvSpPr>
        <p:spPr>
          <a:xfrm>
            <a:off x="7245120" y="3375811"/>
            <a:ext cx="1431985" cy="299049"/>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23" name="Google Shape;723;p51"/>
          <p:cNvSpPr txBox="1"/>
          <p:nvPr/>
        </p:nvSpPr>
        <p:spPr>
          <a:xfrm>
            <a:off x="7282500" y="1846737"/>
            <a:ext cx="453568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Choose Linear for two-point calibration. It means if there are two calibrators, choose linear.</a:t>
            </a:r>
            <a:endParaRPr sz="1600">
              <a:solidFill>
                <a:schemeClr val="dk1"/>
              </a:solidFill>
              <a:latin typeface="Arial"/>
              <a:ea typeface="Arial"/>
              <a:cs typeface="Arial"/>
              <a:sym typeface="Arial"/>
            </a:endParaRPr>
          </a:p>
        </p:txBody>
      </p:sp>
      <p:cxnSp>
        <p:nvCxnSpPr>
          <p:cNvPr id="724" name="Google Shape;724;p51"/>
          <p:cNvCxnSpPr>
            <a:endCxn id="723" idx="2"/>
          </p:cNvCxnSpPr>
          <p:nvPr/>
        </p:nvCxnSpPr>
        <p:spPr>
          <a:xfrm flipH="1" rot="10800000">
            <a:off x="8275645" y="2431512"/>
            <a:ext cx="1274700" cy="1098000"/>
          </a:xfrm>
          <a:prstGeom prst="straightConnector1">
            <a:avLst/>
          </a:prstGeom>
          <a:noFill/>
          <a:ln cap="flat" cmpd="sng" w="28575">
            <a:solidFill>
              <a:srgbClr val="FF0000"/>
            </a:solidFill>
            <a:prstDash val="solid"/>
            <a:miter lim="800000"/>
            <a:headEnd len="sm" w="sm" type="none"/>
            <a:tailEnd len="med" w="med" type="triangle"/>
          </a:ln>
        </p:spPr>
      </p:cxnSp>
      <p:sp>
        <p:nvSpPr>
          <p:cNvPr id="725" name="Google Shape;725;p51"/>
          <p:cNvSpPr/>
          <p:nvPr/>
        </p:nvSpPr>
        <p:spPr>
          <a:xfrm>
            <a:off x="7282500" y="4793417"/>
            <a:ext cx="1431985" cy="299049"/>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26" name="Google Shape;726;p51"/>
          <p:cNvCxnSpPr/>
          <p:nvPr/>
        </p:nvCxnSpPr>
        <p:spPr>
          <a:xfrm flipH="1">
            <a:off x="7838536" y="5014397"/>
            <a:ext cx="341436" cy="981042"/>
          </a:xfrm>
          <a:prstGeom prst="straightConnector1">
            <a:avLst/>
          </a:prstGeom>
          <a:noFill/>
          <a:ln cap="flat" cmpd="sng" w="28575">
            <a:solidFill>
              <a:srgbClr val="FF0000"/>
            </a:solidFill>
            <a:prstDash val="solid"/>
            <a:miter lim="800000"/>
            <a:headEnd len="sm" w="sm" type="none"/>
            <a:tailEnd len="med" w="med" type="triangle"/>
          </a:ln>
        </p:spPr>
      </p:cxnSp>
      <p:sp>
        <p:nvSpPr>
          <p:cNvPr id="727" name="Google Shape;727;p51"/>
          <p:cNvSpPr txBox="1"/>
          <p:nvPr/>
        </p:nvSpPr>
        <p:spPr>
          <a:xfrm>
            <a:off x="5881783" y="6041746"/>
            <a:ext cx="566540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Choose Spline for more than two-point calibration. It means if there are more than 2 calibrators, choose spline.</a:t>
            </a:r>
            <a:endParaRPr sz="1600">
              <a:solidFill>
                <a:schemeClr val="dk1"/>
              </a:solidFill>
              <a:latin typeface="Arial"/>
              <a:ea typeface="Arial"/>
              <a:cs typeface="Arial"/>
              <a:sym typeface="Arial"/>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pic>
        <p:nvPicPr>
          <p:cNvPr id="732" name="Google Shape;732;p52"/>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733" name="Google Shape;733;p52"/>
          <p:cNvSpPr txBox="1"/>
          <p:nvPr/>
        </p:nvSpPr>
        <p:spPr>
          <a:xfrm>
            <a:off x="530641" y="1053125"/>
            <a:ext cx="3851578"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Reagent position setup</a:t>
            </a:r>
            <a:endParaRPr/>
          </a:p>
        </p:txBody>
      </p:sp>
      <p:pic>
        <p:nvPicPr>
          <p:cNvPr id="734" name="Google Shape;734;p52"/>
          <p:cNvPicPr preferRelativeResize="0"/>
          <p:nvPr/>
        </p:nvPicPr>
        <p:blipFill rotWithShape="1">
          <a:blip r:embed="rId4">
            <a:alphaModFix/>
          </a:blip>
          <a:srcRect b="0" l="0" r="0" t="0"/>
          <a:stretch/>
        </p:blipFill>
        <p:spPr>
          <a:xfrm>
            <a:off x="7345233" y="2803721"/>
            <a:ext cx="3961120" cy="2979638"/>
          </a:xfrm>
          <a:prstGeom prst="rect">
            <a:avLst/>
          </a:prstGeom>
          <a:noFill/>
          <a:ln>
            <a:noFill/>
          </a:ln>
        </p:spPr>
      </p:pic>
      <p:grpSp>
        <p:nvGrpSpPr>
          <p:cNvPr id="735" name="Google Shape;735;p52"/>
          <p:cNvGrpSpPr/>
          <p:nvPr/>
        </p:nvGrpSpPr>
        <p:grpSpPr>
          <a:xfrm>
            <a:off x="363726" y="4006389"/>
            <a:ext cx="2762833" cy="2139706"/>
            <a:chOff x="465612" y="1603097"/>
            <a:chExt cx="3882780" cy="2764460"/>
          </a:xfrm>
        </p:grpSpPr>
        <p:pic>
          <p:nvPicPr>
            <p:cNvPr id="736" name="Google Shape;736;p52"/>
            <p:cNvPicPr preferRelativeResize="0"/>
            <p:nvPr/>
          </p:nvPicPr>
          <p:blipFill rotWithShape="1">
            <a:blip r:embed="rId5">
              <a:alphaModFix/>
            </a:blip>
            <a:srcRect b="0" l="0" r="0" t="0"/>
            <a:stretch/>
          </p:blipFill>
          <p:spPr>
            <a:xfrm>
              <a:off x="465612" y="1849719"/>
              <a:ext cx="3357117" cy="2517838"/>
            </a:xfrm>
            <a:prstGeom prst="rect">
              <a:avLst/>
            </a:prstGeom>
            <a:noFill/>
            <a:ln>
              <a:noFill/>
            </a:ln>
          </p:spPr>
        </p:pic>
        <p:sp>
          <p:nvSpPr>
            <p:cNvPr id="737" name="Google Shape;737;p52"/>
            <p:cNvSpPr/>
            <p:nvPr/>
          </p:nvSpPr>
          <p:spPr>
            <a:xfrm>
              <a:off x="2162355" y="2311879"/>
              <a:ext cx="764875" cy="85114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38" name="Google Shape;738;p52"/>
            <p:cNvCxnSpPr/>
            <p:nvPr/>
          </p:nvCxnSpPr>
          <p:spPr>
            <a:xfrm flipH="1" rot="10800000">
              <a:off x="2670931" y="1603097"/>
              <a:ext cx="1677461" cy="936741"/>
            </a:xfrm>
            <a:prstGeom prst="straightConnector1">
              <a:avLst/>
            </a:prstGeom>
            <a:noFill/>
            <a:ln cap="flat" cmpd="sng" w="28575">
              <a:solidFill>
                <a:srgbClr val="FF0000"/>
              </a:solidFill>
              <a:prstDash val="solid"/>
              <a:miter lim="800000"/>
              <a:headEnd len="sm" w="sm" type="none"/>
              <a:tailEnd len="med" w="med" type="triangle"/>
            </a:ln>
          </p:spPr>
        </p:cxnSp>
      </p:grpSp>
      <p:grpSp>
        <p:nvGrpSpPr>
          <p:cNvPr id="739" name="Google Shape;739;p52"/>
          <p:cNvGrpSpPr/>
          <p:nvPr/>
        </p:nvGrpSpPr>
        <p:grpSpPr>
          <a:xfrm>
            <a:off x="3156165" y="2676626"/>
            <a:ext cx="4168701" cy="2659527"/>
            <a:chOff x="3209759" y="1664346"/>
            <a:chExt cx="4424034" cy="2820083"/>
          </a:xfrm>
        </p:grpSpPr>
        <p:pic>
          <p:nvPicPr>
            <p:cNvPr id="740" name="Google Shape;740;p52"/>
            <p:cNvPicPr preferRelativeResize="0"/>
            <p:nvPr/>
          </p:nvPicPr>
          <p:blipFill rotWithShape="1">
            <a:blip r:embed="rId6">
              <a:alphaModFix/>
            </a:blip>
            <a:srcRect b="0" l="0" r="0" t="0"/>
            <a:stretch/>
          </p:blipFill>
          <p:spPr>
            <a:xfrm>
              <a:off x="3209759" y="1664346"/>
              <a:ext cx="3766272" cy="2820083"/>
            </a:xfrm>
            <a:prstGeom prst="rect">
              <a:avLst/>
            </a:prstGeom>
            <a:noFill/>
            <a:ln>
              <a:noFill/>
            </a:ln>
          </p:spPr>
        </p:pic>
        <p:sp>
          <p:nvSpPr>
            <p:cNvPr id="741" name="Google Shape;741;p52"/>
            <p:cNvSpPr/>
            <p:nvPr/>
          </p:nvSpPr>
          <p:spPr>
            <a:xfrm>
              <a:off x="4991819" y="3922145"/>
              <a:ext cx="494580" cy="39106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42" name="Google Shape;742;p52"/>
            <p:cNvCxnSpPr/>
            <p:nvPr/>
          </p:nvCxnSpPr>
          <p:spPr>
            <a:xfrm flipH="1" rot="10800000">
              <a:off x="5408177" y="3293661"/>
              <a:ext cx="2225616" cy="713110"/>
            </a:xfrm>
            <a:prstGeom prst="straightConnector1">
              <a:avLst/>
            </a:prstGeom>
            <a:noFill/>
            <a:ln cap="flat" cmpd="sng" w="28575">
              <a:solidFill>
                <a:srgbClr val="FF0000"/>
              </a:solidFill>
              <a:prstDash val="solid"/>
              <a:miter lim="800000"/>
              <a:headEnd len="sm" w="sm" type="none"/>
              <a:tailEnd len="med" w="med" type="triangle"/>
            </a:ln>
          </p:spPr>
        </p:cxnSp>
      </p:grpSp>
      <p:sp>
        <p:nvSpPr>
          <p:cNvPr id="743" name="Google Shape;743;p52"/>
          <p:cNvSpPr/>
          <p:nvPr/>
        </p:nvSpPr>
        <p:spPr>
          <a:xfrm>
            <a:off x="9431546" y="3942739"/>
            <a:ext cx="1805795" cy="28996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44" name="Google Shape;744;p52"/>
          <p:cNvCxnSpPr/>
          <p:nvPr/>
        </p:nvCxnSpPr>
        <p:spPr>
          <a:xfrm flipH="1">
            <a:off x="8472712" y="4829640"/>
            <a:ext cx="1033597" cy="1320955"/>
          </a:xfrm>
          <a:prstGeom prst="straightConnector1">
            <a:avLst/>
          </a:prstGeom>
          <a:noFill/>
          <a:ln cap="flat" cmpd="sng" w="28575">
            <a:solidFill>
              <a:srgbClr val="FF0000"/>
            </a:solidFill>
            <a:prstDash val="solid"/>
            <a:miter lim="800000"/>
            <a:headEnd len="sm" w="sm" type="none"/>
            <a:tailEnd len="med" w="med" type="triangle"/>
          </a:ln>
        </p:spPr>
      </p:cxnSp>
      <p:sp>
        <p:nvSpPr>
          <p:cNvPr id="745" name="Google Shape;745;p52"/>
          <p:cNvSpPr/>
          <p:nvPr/>
        </p:nvSpPr>
        <p:spPr>
          <a:xfrm>
            <a:off x="9399914" y="4290673"/>
            <a:ext cx="1805795" cy="758214"/>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46" name="Google Shape;746;p52"/>
          <p:cNvSpPr txBox="1"/>
          <p:nvPr/>
        </p:nvSpPr>
        <p:spPr>
          <a:xfrm>
            <a:off x="6913913" y="6040501"/>
            <a:ext cx="496753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Input reagent information according to IFU of reagent.</a:t>
            </a:r>
            <a:endParaRPr sz="1600">
              <a:solidFill>
                <a:schemeClr val="dk1"/>
              </a:solidFill>
              <a:latin typeface="Arial"/>
              <a:ea typeface="Arial"/>
              <a:cs typeface="Arial"/>
              <a:sym typeface="Arial"/>
            </a:endParaRPr>
          </a:p>
        </p:txBody>
      </p:sp>
      <p:sp>
        <p:nvSpPr>
          <p:cNvPr id="747" name="Google Shape;747;p52"/>
          <p:cNvSpPr/>
          <p:nvPr/>
        </p:nvSpPr>
        <p:spPr>
          <a:xfrm>
            <a:off x="3102661" y="3073865"/>
            <a:ext cx="2855315" cy="32780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48" name="Google Shape;748;p52"/>
          <p:cNvCxnSpPr/>
          <p:nvPr/>
        </p:nvCxnSpPr>
        <p:spPr>
          <a:xfrm flipH="1" rot="10800000">
            <a:off x="5227701" y="2453934"/>
            <a:ext cx="730275" cy="699757"/>
          </a:xfrm>
          <a:prstGeom prst="straightConnector1">
            <a:avLst/>
          </a:prstGeom>
          <a:noFill/>
          <a:ln cap="flat" cmpd="sng" w="28575">
            <a:solidFill>
              <a:srgbClr val="FF0000"/>
            </a:solidFill>
            <a:prstDash val="solid"/>
            <a:miter lim="800000"/>
            <a:headEnd len="sm" w="sm" type="none"/>
            <a:tailEnd len="med" w="med" type="triangle"/>
          </a:ln>
        </p:spPr>
      </p:cxnSp>
      <p:sp>
        <p:nvSpPr>
          <p:cNvPr id="749" name="Google Shape;749;p52"/>
          <p:cNvSpPr txBox="1"/>
          <p:nvPr/>
        </p:nvSpPr>
        <p:spPr>
          <a:xfrm>
            <a:off x="4484139" y="1893231"/>
            <a:ext cx="528096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Every tray has 20 positions. You can choose another when you run out of one tray.</a:t>
            </a:r>
            <a:endParaRPr sz="1600">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pic>
        <p:nvPicPr>
          <p:cNvPr id="755" name="Google Shape;755;p53"/>
          <p:cNvPicPr preferRelativeResize="0"/>
          <p:nvPr/>
        </p:nvPicPr>
        <p:blipFill rotWithShape="1">
          <a:blip r:embed="rId3">
            <a:alphaModFix/>
          </a:blip>
          <a:srcRect b="0" l="0" r="0" t="0"/>
          <a:stretch/>
        </p:blipFill>
        <p:spPr>
          <a:xfrm>
            <a:off x="369391" y="3342117"/>
            <a:ext cx="2850608" cy="2144288"/>
          </a:xfrm>
          <a:prstGeom prst="rect">
            <a:avLst/>
          </a:prstGeom>
          <a:noFill/>
          <a:ln>
            <a:noFill/>
          </a:ln>
        </p:spPr>
      </p:pic>
      <p:pic>
        <p:nvPicPr>
          <p:cNvPr id="756" name="Google Shape;756;p53"/>
          <p:cNvPicPr preferRelativeResize="0"/>
          <p:nvPr/>
        </p:nvPicPr>
        <p:blipFill rotWithShape="1">
          <a:blip r:embed="rId4">
            <a:alphaModFix/>
          </a:blip>
          <a:srcRect b="0" l="0" r="0" t="0"/>
          <a:stretch/>
        </p:blipFill>
        <p:spPr>
          <a:xfrm>
            <a:off x="465612" y="1499642"/>
            <a:ext cx="4347000" cy="24284"/>
          </a:xfrm>
          <a:prstGeom prst="rect">
            <a:avLst/>
          </a:prstGeom>
          <a:noFill/>
          <a:ln>
            <a:noFill/>
          </a:ln>
        </p:spPr>
      </p:pic>
      <p:sp>
        <p:nvSpPr>
          <p:cNvPr id="757" name="Google Shape;757;p53"/>
          <p:cNvSpPr txBox="1"/>
          <p:nvPr/>
        </p:nvSpPr>
        <p:spPr>
          <a:xfrm>
            <a:off x="530641" y="1053125"/>
            <a:ext cx="3851578"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Reagent position setup</a:t>
            </a:r>
            <a:endParaRPr/>
          </a:p>
        </p:txBody>
      </p:sp>
      <p:pic>
        <p:nvPicPr>
          <p:cNvPr id="758" name="Google Shape;758;p53"/>
          <p:cNvPicPr preferRelativeResize="0"/>
          <p:nvPr/>
        </p:nvPicPr>
        <p:blipFill rotWithShape="1">
          <a:blip r:embed="rId5">
            <a:alphaModFix/>
          </a:blip>
          <a:srcRect b="0" l="0" r="0" t="0"/>
          <a:stretch/>
        </p:blipFill>
        <p:spPr>
          <a:xfrm>
            <a:off x="4387971" y="2381579"/>
            <a:ext cx="4252760" cy="3189570"/>
          </a:xfrm>
          <a:prstGeom prst="rect">
            <a:avLst/>
          </a:prstGeom>
          <a:noFill/>
          <a:ln>
            <a:noFill/>
          </a:ln>
        </p:spPr>
      </p:pic>
      <p:sp>
        <p:nvSpPr>
          <p:cNvPr id="759" name="Google Shape;759;p53"/>
          <p:cNvSpPr/>
          <p:nvPr/>
        </p:nvSpPr>
        <p:spPr>
          <a:xfrm>
            <a:off x="2559171" y="3968157"/>
            <a:ext cx="718868" cy="20575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60" name="Google Shape;760;p53"/>
          <p:cNvCxnSpPr/>
          <p:nvPr/>
        </p:nvCxnSpPr>
        <p:spPr>
          <a:xfrm flipH="1" rot="10800000">
            <a:off x="3117013" y="3772625"/>
            <a:ext cx="1212918" cy="313316"/>
          </a:xfrm>
          <a:prstGeom prst="straightConnector1">
            <a:avLst/>
          </a:prstGeom>
          <a:noFill/>
          <a:ln cap="flat" cmpd="sng" w="28575">
            <a:solidFill>
              <a:srgbClr val="FF0000"/>
            </a:solidFill>
            <a:prstDash val="solid"/>
            <a:miter lim="800000"/>
            <a:headEnd len="sm" w="sm" type="none"/>
            <a:tailEnd len="med" w="med" type="triangle"/>
          </a:ln>
        </p:spPr>
      </p:cxnSp>
      <p:sp>
        <p:nvSpPr>
          <p:cNvPr id="761" name="Google Shape;761;p53"/>
          <p:cNvSpPr txBox="1"/>
          <p:nvPr/>
        </p:nvSpPr>
        <p:spPr>
          <a:xfrm>
            <a:off x="4439727" y="5879709"/>
            <a:ext cx="3979653"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Select the position on Reagent/Sample tray. </a:t>
            </a:r>
            <a:endParaRPr/>
          </a:p>
        </p:txBody>
      </p:sp>
      <p:cxnSp>
        <p:nvCxnSpPr>
          <p:cNvPr id="762" name="Google Shape;762;p53"/>
          <p:cNvCxnSpPr/>
          <p:nvPr/>
        </p:nvCxnSpPr>
        <p:spPr>
          <a:xfrm flipH="1" rot="10800000">
            <a:off x="5604562" y="2180601"/>
            <a:ext cx="1068075" cy="1623415"/>
          </a:xfrm>
          <a:prstGeom prst="straightConnector1">
            <a:avLst/>
          </a:prstGeom>
          <a:noFill/>
          <a:ln cap="flat" cmpd="sng" w="28575">
            <a:solidFill>
              <a:srgbClr val="FF0000"/>
            </a:solidFill>
            <a:prstDash val="solid"/>
            <a:miter lim="800000"/>
            <a:headEnd len="sm" w="sm" type="none"/>
            <a:tailEnd len="med" w="med" type="triangle"/>
          </a:ln>
        </p:spPr>
      </p:cxnSp>
      <p:cxnSp>
        <p:nvCxnSpPr>
          <p:cNvPr id="763" name="Google Shape;763;p53"/>
          <p:cNvCxnSpPr>
            <a:stCxn id="764" idx="3"/>
          </p:cNvCxnSpPr>
          <p:nvPr/>
        </p:nvCxnSpPr>
        <p:spPr>
          <a:xfrm flipH="1" rot="10800000">
            <a:off x="6211021" y="3402150"/>
            <a:ext cx="2356500" cy="479100"/>
          </a:xfrm>
          <a:prstGeom prst="straightConnector1">
            <a:avLst/>
          </a:prstGeom>
          <a:noFill/>
          <a:ln cap="flat" cmpd="sng" w="28575">
            <a:solidFill>
              <a:srgbClr val="FF0000"/>
            </a:solidFill>
            <a:prstDash val="solid"/>
            <a:miter lim="800000"/>
            <a:headEnd len="sm" w="sm" type="none"/>
            <a:tailEnd len="med" w="med" type="triangle"/>
          </a:ln>
        </p:spPr>
      </p:cxnSp>
      <p:sp>
        <p:nvSpPr>
          <p:cNvPr id="765" name="Google Shape;765;p53"/>
          <p:cNvSpPr/>
          <p:nvPr/>
        </p:nvSpPr>
        <p:spPr>
          <a:xfrm>
            <a:off x="5497902" y="3713948"/>
            <a:ext cx="273173" cy="31331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4" name="Google Shape;764;p53"/>
          <p:cNvSpPr/>
          <p:nvPr/>
        </p:nvSpPr>
        <p:spPr>
          <a:xfrm>
            <a:off x="5825693" y="3772625"/>
            <a:ext cx="385328" cy="21725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66" name="Google Shape;766;p53"/>
          <p:cNvSpPr txBox="1"/>
          <p:nvPr/>
        </p:nvSpPr>
        <p:spPr>
          <a:xfrm>
            <a:off x="8665330" y="3158020"/>
            <a:ext cx="3157279"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The inner circle position is for R1.</a:t>
            </a:r>
            <a:endParaRPr sz="1600">
              <a:solidFill>
                <a:schemeClr val="dk1"/>
              </a:solidFill>
              <a:latin typeface="Arial"/>
              <a:ea typeface="Arial"/>
              <a:cs typeface="Arial"/>
              <a:sym typeface="Arial"/>
            </a:endParaRPr>
          </a:p>
        </p:txBody>
      </p:sp>
      <p:sp>
        <p:nvSpPr>
          <p:cNvPr id="767" name="Google Shape;767;p53"/>
          <p:cNvSpPr txBox="1"/>
          <p:nvPr/>
        </p:nvSpPr>
        <p:spPr>
          <a:xfrm>
            <a:off x="5426013" y="1611521"/>
            <a:ext cx="5817075"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The outer circle position is for R2. Generally, for convenience, we can put R2 next to R1.</a:t>
            </a:r>
            <a:endParaRPr sz="1600">
              <a:solidFill>
                <a:schemeClr val="dk1"/>
              </a:solidFill>
              <a:latin typeface="Arial"/>
              <a:ea typeface="Arial"/>
              <a:cs typeface="Arial"/>
              <a:sym typeface="Arial"/>
            </a:endParaRPr>
          </a:p>
        </p:txBody>
      </p:sp>
      <p:sp>
        <p:nvSpPr>
          <p:cNvPr id="768" name="Google Shape;768;p53"/>
          <p:cNvSpPr txBox="1"/>
          <p:nvPr/>
        </p:nvSpPr>
        <p:spPr>
          <a:xfrm>
            <a:off x="5941073" y="3496574"/>
            <a:ext cx="61245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R1</a:t>
            </a:r>
            <a:endParaRPr b="1" sz="1600">
              <a:solidFill>
                <a:srgbClr val="FF0000"/>
              </a:solidFill>
              <a:latin typeface="Arial"/>
              <a:ea typeface="Arial"/>
              <a:cs typeface="Arial"/>
              <a:sym typeface="Arial"/>
            </a:endParaRPr>
          </a:p>
        </p:txBody>
      </p:sp>
      <p:sp>
        <p:nvSpPr>
          <p:cNvPr id="769" name="Google Shape;769;p53"/>
          <p:cNvSpPr txBox="1"/>
          <p:nvPr/>
        </p:nvSpPr>
        <p:spPr>
          <a:xfrm>
            <a:off x="5319971" y="3402060"/>
            <a:ext cx="527142"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rgbClr val="FF0000"/>
                </a:solidFill>
                <a:latin typeface="Arial"/>
                <a:ea typeface="Arial"/>
                <a:cs typeface="Arial"/>
                <a:sym typeface="Arial"/>
              </a:rPr>
              <a:t>R2</a:t>
            </a:r>
            <a:endParaRPr b="1" sz="1600">
              <a:solidFill>
                <a:srgbClr val="FF0000"/>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54"/>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775" name="Google Shape;775;p54"/>
          <p:cNvSpPr txBox="1"/>
          <p:nvPr/>
        </p:nvSpPr>
        <p:spPr>
          <a:xfrm>
            <a:off x="530641" y="1053125"/>
            <a:ext cx="3851578"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Calibration</a:t>
            </a:r>
            <a:endParaRPr/>
          </a:p>
        </p:txBody>
      </p:sp>
      <p:sp>
        <p:nvSpPr>
          <p:cNvPr id="776" name="Google Shape;776;p54"/>
          <p:cNvSpPr txBox="1"/>
          <p:nvPr/>
        </p:nvSpPr>
        <p:spPr>
          <a:xfrm>
            <a:off x="5117502" y="5878329"/>
            <a:ext cx="5700021"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600" u="none" cap="none" strike="noStrike">
                <a:solidFill>
                  <a:srgbClr val="000000"/>
                </a:solidFill>
                <a:latin typeface="Arial"/>
                <a:ea typeface="Arial"/>
                <a:cs typeface="Arial"/>
                <a:sym typeface="Arial"/>
              </a:rPr>
              <a:t>Click the corresponding button following the numerical order as shown in the picture. </a:t>
            </a:r>
            <a:endParaRPr sz="1800">
              <a:solidFill>
                <a:schemeClr val="dk1"/>
              </a:solidFill>
              <a:latin typeface="Arial"/>
              <a:ea typeface="Arial"/>
              <a:cs typeface="Arial"/>
              <a:sym typeface="Arial"/>
            </a:endParaRPr>
          </a:p>
        </p:txBody>
      </p:sp>
      <p:grpSp>
        <p:nvGrpSpPr>
          <p:cNvPr id="777" name="Google Shape;777;p54"/>
          <p:cNvGrpSpPr/>
          <p:nvPr/>
        </p:nvGrpSpPr>
        <p:grpSpPr>
          <a:xfrm>
            <a:off x="5226771" y="1833104"/>
            <a:ext cx="5257203" cy="3902125"/>
            <a:chOff x="649017" y="2816801"/>
            <a:chExt cx="4638803" cy="3519481"/>
          </a:xfrm>
        </p:grpSpPr>
        <p:pic>
          <p:nvPicPr>
            <p:cNvPr id="778" name="Google Shape;778;p54"/>
            <p:cNvPicPr preferRelativeResize="0"/>
            <p:nvPr/>
          </p:nvPicPr>
          <p:blipFill rotWithShape="1">
            <a:blip r:embed="rId4">
              <a:alphaModFix/>
            </a:blip>
            <a:srcRect b="0" l="0" r="0" t="0"/>
            <a:stretch/>
          </p:blipFill>
          <p:spPr>
            <a:xfrm>
              <a:off x="1044107" y="3060782"/>
              <a:ext cx="2951165" cy="2213374"/>
            </a:xfrm>
            <a:prstGeom prst="rect">
              <a:avLst/>
            </a:prstGeom>
            <a:noFill/>
            <a:ln>
              <a:noFill/>
            </a:ln>
          </p:spPr>
        </p:pic>
        <p:sp>
          <p:nvSpPr>
            <p:cNvPr id="779" name="Google Shape;779;p54"/>
            <p:cNvSpPr/>
            <p:nvPr/>
          </p:nvSpPr>
          <p:spPr>
            <a:xfrm>
              <a:off x="1086955" y="4167469"/>
              <a:ext cx="764848" cy="656763"/>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80" name="Google Shape;780;p54"/>
            <p:cNvCxnSpPr>
              <a:stCxn id="779" idx="3"/>
            </p:cNvCxnSpPr>
            <p:nvPr/>
          </p:nvCxnSpPr>
          <p:spPr>
            <a:xfrm flipH="1" rot="10800000">
              <a:off x="1851803" y="3795951"/>
              <a:ext cx="3168000" cy="699900"/>
            </a:xfrm>
            <a:prstGeom prst="straightConnector1">
              <a:avLst/>
            </a:prstGeom>
            <a:noFill/>
            <a:ln cap="flat" cmpd="sng" w="28575">
              <a:solidFill>
                <a:srgbClr val="FF0000"/>
              </a:solidFill>
              <a:prstDash val="solid"/>
              <a:miter lim="800000"/>
              <a:headEnd len="sm" w="sm" type="none"/>
              <a:tailEnd len="med" w="med" type="triangle"/>
            </a:ln>
          </p:spPr>
        </p:cxnSp>
        <p:pic>
          <p:nvPicPr>
            <p:cNvPr id="781" name="Google Shape;781;p54"/>
            <p:cNvPicPr preferRelativeResize="0"/>
            <p:nvPr/>
          </p:nvPicPr>
          <p:blipFill rotWithShape="1">
            <a:blip r:embed="rId5">
              <a:alphaModFix/>
            </a:blip>
            <a:srcRect b="0" l="0" r="0" t="0"/>
            <a:stretch/>
          </p:blipFill>
          <p:spPr>
            <a:xfrm>
              <a:off x="649017" y="2862870"/>
              <a:ext cx="4638803" cy="3473412"/>
            </a:xfrm>
            <a:prstGeom prst="rect">
              <a:avLst/>
            </a:prstGeom>
            <a:noFill/>
            <a:ln>
              <a:noFill/>
            </a:ln>
          </p:spPr>
        </p:pic>
        <p:sp>
          <p:nvSpPr>
            <p:cNvPr id="782" name="Google Shape;782;p54"/>
            <p:cNvSpPr/>
            <p:nvPr/>
          </p:nvSpPr>
          <p:spPr>
            <a:xfrm>
              <a:off x="1086955" y="2816801"/>
              <a:ext cx="713090" cy="56822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3" name="Google Shape;783;p54"/>
            <p:cNvSpPr/>
            <p:nvPr/>
          </p:nvSpPr>
          <p:spPr>
            <a:xfrm>
              <a:off x="3062400" y="3385022"/>
              <a:ext cx="713090" cy="399693"/>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784" name="Google Shape;784;p54"/>
            <p:cNvSpPr/>
            <p:nvPr/>
          </p:nvSpPr>
          <p:spPr>
            <a:xfrm>
              <a:off x="2219863" y="5665269"/>
              <a:ext cx="644101" cy="399693"/>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pic>
        <p:nvPicPr>
          <p:cNvPr id="785" name="Google Shape;785;p54"/>
          <p:cNvPicPr preferRelativeResize="0"/>
          <p:nvPr/>
        </p:nvPicPr>
        <p:blipFill rotWithShape="1">
          <a:blip r:embed="rId6">
            <a:alphaModFix/>
          </a:blip>
          <a:srcRect b="0" l="0" r="0" t="0"/>
          <a:stretch/>
        </p:blipFill>
        <p:spPr>
          <a:xfrm>
            <a:off x="1345033" y="3055355"/>
            <a:ext cx="2581209" cy="1935907"/>
          </a:xfrm>
          <a:prstGeom prst="rect">
            <a:avLst/>
          </a:prstGeom>
          <a:noFill/>
          <a:ln>
            <a:noFill/>
          </a:ln>
        </p:spPr>
      </p:pic>
      <p:sp>
        <p:nvSpPr>
          <p:cNvPr id="786" name="Google Shape;786;p54"/>
          <p:cNvSpPr/>
          <p:nvPr/>
        </p:nvSpPr>
        <p:spPr>
          <a:xfrm>
            <a:off x="1408770" y="4023308"/>
            <a:ext cx="707580" cy="63495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87" name="Google Shape;787;p54"/>
          <p:cNvCxnSpPr>
            <a:endCxn id="781" idx="1"/>
          </p:cNvCxnSpPr>
          <p:nvPr/>
        </p:nvCxnSpPr>
        <p:spPr>
          <a:xfrm flipH="1" rot="10800000">
            <a:off x="2116371" y="3809705"/>
            <a:ext cx="3110400" cy="492000"/>
          </a:xfrm>
          <a:prstGeom prst="straightConnector1">
            <a:avLst/>
          </a:prstGeom>
          <a:noFill/>
          <a:ln cap="flat" cmpd="sng" w="28575">
            <a:solidFill>
              <a:srgbClr val="FF0000"/>
            </a:solidFill>
            <a:prstDash val="solid"/>
            <a:miter lim="800000"/>
            <a:headEnd len="sm" w="sm" type="none"/>
            <a:tailEnd len="med" w="med" type="triangle"/>
          </a:ln>
        </p:spPr>
      </p:cxn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2" name="Shape 792"/>
        <p:cNvGrpSpPr/>
        <p:nvPr/>
      </p:nvGrpSpPr>
      <p:grpSpPr>
        <a:xfrm>
          <a:off x="0" y="0"/>
          <a:ext cx="0" cy="0"/>
          <a:chOff x="0" y="0"/>
          <a:chExt cx="0" cy="0"/>
        </a:xfrm>
      </p:grpSpPr>
      <p:pic>
        <p:nvPicPr>
          <p:cNvPr id="793" name="Google Shape;793;p55"/>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794" name="Google Shape;794;p55"/>
          <p:cNvSpPr txBox="1"/>
          <p:nvPr/>
        </p:nvSpPr>
        <p:spPr>
          <a:xfrm>
            <a:off x="530641" y="1053125"/>
            <a:ext cx="3851578"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Calibration</a:t>
            </a:r>
            <a:endParaRPr/>
          </a:p>
        </p:txBody>
      </p:sp>
      <p:pic>
        <p:nvPicPr>
          <p:cNvPr id="795" name="Google Shape;795;p55"/>
          <p:cNvPicPr preferRelativeResize="0"/>
          <p:nvPr/>
        </p:nvPicPr>
        <p:blipFill rotWithShape="1">
          <a:blip r:embed="rId4">
            <a:alphaModFix/>
          </a:blip>
          <a:srcRect b="0" l="0" r="0" t="0"/>
          <a:stretch/>
        </p:blipFill>
        <p:spPr>
          <a:xfrm>
            <a:off x="245833" y="3198891"/>
            <a:ext cx="2553066" cy="1911668"/>
          </a:xfrm>
          <a:prstGeom prst="rect">
            <a:avLst/>
          </a:prstGeom>
          <a:noFill/>
          <a:ln>
            <a:noFill/>
          </a:ln>
        </p:spPr>
      </p:pic>
      <p:pic>
        <p:nvPicPr>
          <p:cNvPr id="796" name="Google Shape;796;p55"/>
          <p:cNvPicPr preferRelativeResize="0"/>
          <p:nvPr/>
        </p:nvPicPr>
        <p:blipFill rotWithShape="1">
          <a:blip r:embed="rId5">
            <a:alphaModFix/>
          </a:blip>
          <a:srcRect b="0" l="0" r="0" t="0"/>
          <a:stretch/>
        </p:blipFill>
        <p:spPr>
          <a:xfrm>
            <a:off x="3094317" y="2392050"/>
            <a:ext cx="3881195" cy="2910897"/>
          </a:xfrm>
          <a:prstGeom prst="rect">
            <a:avLst/>
          </a:prstGeom>
          <a:noFill/>
          <a:ln>
            <a:noFill/>
          </a:ln>
        </p:spPr>
      </p:pic>
      <p:pic>
        <p:nvPicPr>
          <p:cNvPr id="797" name="Google Shape;797;p55"/>
          <p:cNvPicPr preferRelativeResize="0"/>
          <p:nvPr/>
        </p:nvPicPr>
        <p:blipFill rotWithShape="1">
          <a:blip r:embed="rId6">
            <a:alphaModFix/>
          </a:blip>
          <a:srcRect b="0" l="0" r="0" t="0"/>
          <a:stretch/>
        </p:blipFill>
        <p:spPr>
          <a:xfrm>
            <a:off x="7924456" y="2392051"/>
            <a:ext cx="3881195" cy="2910896"/>
          </a:xfrm>
          <a:prstGeom prst="rect">
            <a:avLst/>
          </a:prstGeom>
          <a:noFill/>
          <a:ln>
            <a:noFill/>
          </a:ln>
        </p:spPr>
      </p:pic>
      <p:sp>
        <p:nvSpPr>
          <p:cNvPr id="798" name="Google Shape;798;p55"/>
          <p:cNvSpPr/>
          <p:nvPr/>
        </p:nvSpPr>
        <p:spPr>
          <a:xfrm>
            <a:off x="1036096" y="4704264"/>
            <a:ext cx="476404" cy="28349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799" name="Google Shape;799;p55"/>
          <p:cNvCxnSpPr/>
          <p:nvPr/>
        </p:nvCxnSpPr>
        <p:spPr>
          <a:xfrm flipH="1" rot="10800000">
            <a:off x="1443487" y="4008409"/>
            <a:ext cx="1650830" cy="837603"/>
          </a:xfrm>
          <a:prstGeom prst="straightConnector1">
            <a:avLst/>
          </a:prstGeom>
          <a:noFill/>
          <a:ln cap="flat" cmpd="sng" w="28575">
            <a:solidFill>
              <a:srgbClr val="FF0000"/>
            </a:solidFill>
            <a:prstDash val="solid"/>
            <a:miter lim="800000"/>
            <a:headEnd len="sm" w="sm" type="none"/>
            <a:tailEnd len="med" w="med" type="triangle"/>
          </a:ln>
        </p:spPr>
      </p:cxnSp>
      <p:cxnSp>
        <p:nvCxnSpPr>
          <p:cNvPr id="800" name="Google Shape;800;p55"/>
          <p:cNvCxnSpPr>
            <a:endCxn id="797" idx="1"/>
          </p:cNvCxnSpPr>
          <p:nvPr/>
        </p:nvCxnSpPr>
        <p:spPr>
          <a:xfrm flipH="1" rot="10800000">
            <a:off x="5811556" y="3847499"/>
            <a:ext cx="2112900" cy="160500"/>
          </a:xfrm>
          <a:prstGeom prst="straightConnector1">
            <a:avLst/>
          </a:prstGeom>
          <a:noFill/>
          <a:ln cap="flat" cmpd="sng" w="28575">
            <a:solidFill>
              <a:srgbClr val="FF0000"/>
            </a:solidFill>
            <a:prstDash val="solid"/>
            <a:miter lim="800000"/>
            <a:headEnd len="sm" w="sm" type="none"/>
            <a:tailEnd len="med" w="med" type="triangle"/>
          </a:ln>
        </p:spPr>
      </p:cxnSp>
      <p:sp>
        <p:nvSpPr>
          <p:cNvPr id="801" name="Google Shape;801;p55"/>
          <p:cNvSpPr/>
          <p:nvPr/>
        </p:nvSpPr>
        <p:spPr>
          <a:xfrm>
            <a:off x="5392420" y="3913518"/>
            <a:ext cx="476404" cy="28349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2" name="Google Shape;802;p55"/>
          <p:cNvSpPr/>
          <p:nvPr/>
        </p:nvSpPr>
        <p:spPr>
          <a:xfrm>
            <a:off x="4187598" y="3140013"/>
            <a:ext cx="1327557" cy="283496"/>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03" name="Google Shape;803;p55"/>
          <p:cNvCxnSpPr/>
          <p:nvPr/>
        </p:nvCxnSpPr>
        <p:spPr>
          <a:xfrm flipH="1" rot="10800000">
            <a:off x="5043579" y="2133600"/>
            <a:ext cx="980536" cy="1006414"/>
          </a:xfrm>
          <a:prstGeom prst="straightConnector1">
            <a:avLst/>
          </a:prstGeom>
          <a:noFill/>
          <a:ln cap="flat" cmpd="sng" w="28575">
            <a:solidFill>
              <a:srgbClr val="FF0000"/>
            </a:solidFill>
            <a:prstDash val="solid"/>
            <a:miter lim="800000"/>
            <a:headEnd len="sm" w="sm" type="none"/>
            <a:tailEnd len="med" w="med" type="triangle"/>
          </a:ln>
        </p:spPr>
      </p:cxnSp>
      <p:sp>
        <p:nvSpPr>
          <p:cNvPr id="804" name="Google Shape;804;p55"/>
          <p:cNvSpPr txBox="1"/>
          <p:nvPr/>
        </p:nvSpPr>
        <p:spPr>
          <a:xfrm>
            <a:off x="4996644" y="1759580"/>
            <a:ext cx="6096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Input calibrator name.</a:t>
            </a:r>
            <a:endParaRPr sz="1600">
              <a:solidFill>
                <a:schemeClr val="dk1"/>
              </a:solidFill>
              <a:latin typeface="Arial"/>
              <a:ea typeface="Arial"/>
              <a:cs typeface="Arial"/>
              <a:sym typeface="Arial"/>
            </a:endParaRPr>
          </a:p>
        </p:txBody>
      </p:sp>
      <p:sp>
        <p:nvSpPr>
          <p:cNvPr id="805" name="Google Shape;805;p55"/>
          <p:cNvSpPr txBox="1"/>
          <p:nvPr/>
        </p:nvSpPr>
        <p:spPr>
          <a:xfrm>
            <a:off x="7862007" y="5473605"/>
            <a:ext cx="4580727"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Generally, recommend you choose calibrator position on Tray NO.5.</a:t>
            </a:r>
            <a:endParaRPr/>
          </a:p>
        </p:txBody>
      </p:sp>
      <p:sp>
        <p:nvSpPr>
          <p:cNvPr id="806" name="Google Shape;806;p55"/>
          <p:cNvSpPr txBox="1"/>
          <p:nvPr/>
        </p:nvSpPr>
        <p:spPr>
          <a:xfrm>
            <a:off x="2285474" y="5461792"/>
            <a:ext cx="5407851"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Input associated test items of calibrator, then click </a:t>
            </a:r>
            <a:r>
              <a:rPr b="1" lang="en-US" sz="1600">
                <a:solidFill>
                  <a:schemeClr val="dk1"/>
                </a:solidFill>
                <a:latin typeface="Arial"/>
                <a:ea typeface="Arial"/>
                <a:cs typeface="Arial"/>
                <a:sym typeface="Arial"/>
              </a:rPr>
              <a:t>[Save]</a:t>
            </a:r>
            <a:r>
              <a:rPr lang="en-US" sz="1600">
                <a:solidFill>
                  <a:schemeClr val="dk1"/>
                </a:solidFill>
                <a:latin typeface="Arial"/>
                <a:ea typeface="Arial"/>
                <a:cs typeface="Arial"/>
                <a:sym typeface="Arial"/>
              </a:rPr>
              <a:t>.</a:t>
            </a:r>
            <a:endParaRPr sz="1600">
              <a:solidFill>
                <a:schemeClr val="dk1"/>
              </a:solidFill>
              <a:latin typeface="Arial"/>
              <a:ea typeface="Arial"/>
              <a:cs typeface="Arial"/>
              <a:sym typeface="Arial"/>
            </a:endParaRPr>
          </a:p>
        </p:txBody>
      </p:sp>
      <p:sp>
        <p:nvSpPr>
          <p:cNvPr id="807" name="Google Shape;807;p55"/>
          <p:cNvSpPr/>
          <p:nvPr/>
        </p:nvSpPr>
        <p:spPr>
          <a:xfrm>
            <a:off x="5386659" y="4235556"/>
            <a:ext cx="519559" cy="20265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08" name="Google Shape;808;p55"/>
          <p:cNvSpPr/>
          <p:nvPr/>
        </p:nvSpPr>
        <p:spPr>
          <a:xfrm>
            <a:off x="5055975" y="4583490"/>
            <a:ext cx="519559" cy="20265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09" name="Google Shape;809;p55"/>
          <p:cNvCxnSpPr/>
          <p:nvPr/>
        </p:nvCxnSpPr>
        <p:spPr>
          <a:xfrm flipH="1">
            <a:off x="5315754" y="4426488"/>
            <a:ext cx="486950" cy="1081393"/>
          </a:xfrm>
          <a:prstGeom prst="straightConnector1">
            <a:avLst/>
          </a:prstGeom>
          <a:noFill/>
          <a:ln cap="flat" cmpd="sng" w="28575">
            <a:solidFill>
              <a:srgbClr val="FF0000"/>
            </a:solidFill>
            <a:prstDash val="solid"/>
            <a:miter lim="800000"/>
            <a:headEnd len="sm" w="sm" type="none"/>
            <a:tailEnd len="med" w="med" type="triangle"/>
          </a:ln>
        </p:spPr>
      </p:cxnSp>
      <p:sp>
        <p:nvSpPr>
          <p:cNvPr id="810" name="Google Shape;810;p55"/>
          <p:cNvSpPr/>
          <p:nvPr/>
        </p:nvSpPr>
        <p:spPr>
          <a:xfrm>
            <a:off x="10616242" y="3071004"/>
            <a:ext cx="730369" cy="35250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11" name="Google Shape;811;p55"/>
          <p:cNvCxnSpPr>
            <a:endCxn id="805" idx="0"/>
          </p:cNvCxnSpPr>
          <p:nvPr/>
        </p:nvCxnSpPr>
        <p:spPr>
          <a:xfrm flipH="1">
            <a:off x="10152371" y="3355605"/>
            <a:ext cx="767400" cy="2118000"/>
          </a:xfrm>
          <a:prstGeom prst="straightConnector1">
            <a:avLst/>
          </a:prstGeom>
          <a:noFill/>
          <a:ln cap="flat" cmpd="sng" w="28575">
            <a:solidFill>
              <a:srgbClr val="FF0000"/>
            </a:solidFill>
            <a:prstDash val="solid"/>
            <a:miter lim="800000"/>
            <a:headEnd len="sm" w="sm" type="none"/>
            <a:tailEnd len="med" w="med" type="triangle"/>
          </a:ln>
        </p:spPr>
      </p:cxn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pic>
        <p:nvPicPr>
          <p:cNvPr id="816" name="Google Shape;816;p56"/>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817" name="Google Shape;817;p56"/>
          <p:cNvSpPr txBox="1"/>
          <p:nvPr/>
        </p:nvSpPr>
        <p:spPr>
          <a:xfrm>
            <a:off x="530641" y="1053125"/>
            <a:ext cx="3851578"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Calibration</a:t>
            </a:r>
            <a:endParaRPr/>
          </a:p>
        </p:txBody>
      </p:sp>
      <p:pic>
        <p:nvPicPr>
          <p:cNvPr id="818" name="Google Shape;818;p56"/>
          <p:cNvPicPr preferRelativeResize="0"/>
          <p:nvPr/>
        </p:nvPicPr>
        <p:blipFill rotWithShape="1">
          <a:blip r:embed="rId4">
            <a:alphaModFix/>
          </a:blip>
          <a:srcRect b="0" l="0" r="0" t="0"/>
          <a:stretch/>
        </p:blipFill>
        <p:spPr>
          <a:xfrm>
            <a:off x="4103789" y="2539178"/>
            <a:ext cx="4093105" cy="3069828"/>
          </a:xfrm>
          <a:prstGeom prst="rect">
            <a:avLst/>
          </a:prstGeom>
          <a:noFill/>
          <a:ln>
            <a:noFill/>
          </a:ln>
        </p:spPr>
      </p:pic>
      <p:pic>
        <p:nvPicPr>
          <p:cNvPr id="819" name="Google Shape;819;p56"/>
          <p:cNvPicPr preferRelativeResize="0"/>
          <p:nvPr/>
        </p:nvPicPr>
        <p:blipFill rotWithShape="1">
          <a:blip r:embed="rId5">
            <a:alphaModFix/>
          </a:blip>
          <a:srcRect b="0" l="0" r="0" t="0"/>
          <a:stretch/>
        </p:blipFill>
        <p:spPr>
          <a:xfrm>
            <a:off x="329358" y="2671796"/>
            <a:ext cx="3711670" cy="2783752"/>
          </a:xfrm>
          <a:prstGeom prst="rect">
            <a:avLst/>
          </a:prstGeom>
          <a:noFill/>
          <a:ln>
            <a:noFill/>
          </a:ln>
        </p:spPr>
      </p:pic>
      <p:sp>
        <p:nvSpPr>
          <p:cNvPr id="820" name="Google Shape;820;p56"/>
          <p:cNvSpPr/>
          <p:nvPr/>
        </p:nvSpPr>
        <p:spPr>
          <a:xfrm>
            <a:off x="3189774" y="3232329"/>
            <a:ext cx="591127" cy="28632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1" name="Google Shape;821;p56"/>
          <p:cNvSpPr/>
          <p:nvPr/>
        </p:nvSpPr>
        <p:spPr>
          <a:xfrm>
            <a:off x="7245132" y="3199477"/>
            <a:ext cx="591127" cy="28632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2" name="Google Shape;822;p56"/>
          <p:cNvSpPr/>
          <p:nvPr/>
        </p:nvSpPr>
        <p:spPr>
          <a:xfrm>
            <a:off x="4548487" y="3475069"/>
            <a:ext cx="997527" cy="1026003"/>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23" name="Google Shape;823;p56"/>
          <p:cNvSpPr txBox="1"/>
          <p:nvPr/>
        </p:nvSpPr>
        <p:spPr>
          <a:xfrm>
            <a:off x="835219" y="1675498"/>
            <a:ext cx="7635699" cy="775533"/>
          </a:xfrm>
          <a:prstGeom prst="rect">
            <a:avLst/>
          </a:prstGeom>
          <a:noFill/>
          <a:ln>
            <a:noFill/>
          </a:ln>
        </p:spPr>
        <p:txBody>
          <a:bodyPr anchorCtr="0" anchor="t" bIns="45700" lIns="91425" spcFirstLastPara="1" rIns="91425" wrap="square" tIns="45700">
            <a:spAutoFit/>
          </a:bodyPr>
          <a:lstStyle/>
          <a:p>
            <a:pPr indent="0" lvl="0" marL="0" marR="0" rtl="0" algn="l">
              <a:lnSpc>
                <a:spcPct val="176250"/>
              </a:lnSpc>
              <a:spcBef>
                <a:spcPts val="0"/>
              </a:spcBef>
              <a:spcAft>
                <a:spcPts val="0"/>
              </a:spcAft>
              <a:buNone/>
            </a:pPr>
            <a:r>
              <a:rPr lang="en-US" sz="1600">
                <a:solidFill>
                  <a:schemeClr val="dk1"/>
                </a:solidFill>
                <a:latin typeface="Arial"/>
                <a:ea typeface="Arial"/>
                <a:cs typeface="Arial"/>
                <a:sym typeface="Arial"/>
              </a:rPr>
              <a:t>Set the calibrator concentration according to the calibrator specification (concentration parameter), and then click </a:t>
            </a:r>
            <a:r>
              <a:rPr b="1" lang="en-US" sz="1600">
                <a:solidFill>
                  <a:schemeClr val="dk1"/>
                </a:solidFill>
                <a:latin typeface="Arial"/>
                <a:ea typeface="Arial"/>
                <a:cs typeface="Arial"/>
                <a:sym typeface="Arial"/>
              </a:rPr>
              <a:t>[Save]</a:t>
            </a:r>
            <a:r>
              <a:rPr lang="en-US" sz="1600">
                <a:solidFill>
                  <a:schemeClr val="dk1"/>
                </a:solidFill>
                <a:latin typeface="Arial"/>
                <a:ea typeface="Arial"/>
                <a:cs typeface="Arial"/>
                <a:sym typeface="Arial"/>
              </a:rPr>
              <a:t>. </a:t>
            </a:r>
            <a:endParaRPr b="1" sz="1600">
              <a:solidFill>
                <a:schemeClr val="dk1"/>
              </a:solidFill>
              <a:latin typeface="Arial"/>
              <a:ea typeface="Arial"/>
              <a:cs typeface="Arial"/>
              <a:sym typeface="Arial"/>
            </a:endParaRPr>
          </a:p>
        </p:txBody>
      </p:sp>
      <p:pic>
        <p:nvPicPr>
          <p:cNvPr id="824" name="Google Shape;824;p56"/>
          <p:cNvPicPr preferRelativeResize="0"/>
          <p:nvPr/>
        </p:nvPicPr>
        <p:blipFill rotWithShape="1">
          <a:blip r:embed="rId6">
            <a:alphaModFix/>
          </a:blip>
          <a:srcRect b="0" l="0" r="0" t="0"/>
          <a:stretch/>
        </p:blipFill>
        <p:spPr>
          <a:xfrm>
            <a:off x="8353967" y="3399452"/>
            <a:ext cx="3508675" cy="2630478"/>
          </a:xfrm>
          <a:prstGeom prst="rect">
            <a:avLst/>
          </a:prstGeom>
          <a:noFill/>
          <a:ln>
            <a:noFill/>
          </a:ln>
        </p:spPr>
      </p:pic>
      <p:sp>
        <p:nvSpPr>
          <p:cNvPr id="825" name="Google Shape;825;p56"/>
          <p:cNvSpPr txBox="1"/>
          <p:nvPr/>
        </p:nvSpPr>
        <p:spPr>
          <a:xfrm>
            <a:off x="391997" y="6033069"/>
            <a:ext cx="11438318"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As many calibrators as there are, we need to add the corresponding number of calibrators. For example, there are five calibrators, we need add five calibrators.</a:t>
            </a:r>
            <a:endParaRPr sz="1600">
              <a:solidFill>
                <a:schemeClr val="dk1"/>
              </a:solidFill>
              <a:latin typeface="Arial"/>
              <a:ea typeface="Arial"/>
              <a:cs typeface="Arial"/>
              <a:sym typeface="Arial"/>
            </a:endParaRPr>
          </a:p>
        </p:txBody>
      </p:sp>
      <p:cxnSp>
        <p:nvCxnSpPr>
          <p:cNvPr id="826" name="Google Shape;826;p56"/>
          <p:cNvCxnSpPr/>
          <p:nvPr/>
        </p:nvCxnSpPr>
        <p:spPr>
          <a:xfrm rot="10800000">
            <a:off x="5921967" y="2386642"/>
            <a:ext cx="1309010" cy="931653"/>
          </a:xfrm>
          <a:prstGeom prst="straightConnector1">
            <a:avLst/>
          </a:prstGeom>
          <a:noFill/>
          <a:ln cap="flat" cmpd="sng" w="19050">
            <a:solidFill>
              <a:srgbClr val="FF0000"/>
            </a:solidFill>
            <a:prstDash val="solid"/>
            <a:miter lim="800000"/>
            <a:headEnd len="sm" w="sm" type="none"/>
            <a:tailEnd len="med" w="med" type="triangle"/>
          </a:ln>
        </p:spPr>
      </p:cxnSp>
      <p:sp>
        <p:nvSpPr>
          <p:cNvPr id="827" name="Google Shape;827;p56"/>
          <p:cNvSpPr/>
          <p:nvPr/>
        </p:nvSpPr>
        <p:spPr>
          <a:xfrm>
            <a:off x="7596377" y="5072623"/>
            <a:ext cx="591127" cy="28632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828" name="Google Shape;828;p56"/>
          <p:cNvPicPr preferRelativeResize="0"/>
          <p:nvPr/>
        </p:nvPicPr>
        <p:blipFill rotWithShape="1">
          <a:blip r:embed="rId7">
            <a:alphaModFix/>
          </a:blip>
          <a:srcRect b="0" l="0" r="0" t="0"/>
          <a:stretch/>
        </p:blipFill>
        <p:spPr>
          <a:xfrm>
            <a:off x="8921180" y="1270250"/>
            <a:ext cx="2642633" cy="19812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3" name="Shape 833"/>
        <p:cNvGrpSpPr/>
        <p:nvPr/>
      </p:nvGrpSpPr>
      <p:grpSpPr>
        <a:xfrm>
          <a:off x="0" y="0"/>
          <a:ext cx="0" cy="0"/>
          <a:chOff x="0" y="0"/>
          <a:chExt cx="0" cy="0"/>
        </a:xfrm>
      </p:grpSpPr>
      <p:pic>
        <p:nvPicPr>
          <p:cNvPr id="834" name="Google Shape;834;p57"/>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835" name="Google Shape;835;p57"/>
          <p:cNvSpPr txBox="1"/>
          <p:nvPr/>
        </p:nvSpPr>
        <p:spPr>
          <a:xfrm>
            <a:off x="530641" y="1053125"/>
            <a:ext cx="3851578"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Calibration</a:t>
            </a:r>
            <a:endParaRPr/>
          </a:p>
        </p:txBody>
      </p:sp>
      <p:pic>
        <p:nvPicPr>
          <p:cNvPr id="836" name="Google Shape;836;p57"/>
          <p:cNvPicPr preferRelativeResize="0"/>
          <p:nvPr/>
        </p:nvPicPr>
        <p:blipFill rotWithShape="1">
          <a:blip r:embed="rId4">
            <a:alphaModFix/>
          </a:blip>
          <a:srcRect b="0" l="0" r="0" t="0"/>
          <a:stretch/>
        </p:blipFill>
        <p:spPr>
          <a:xfrm>
            <a:off x="1394845" y="2122097"/>
            <a:ext cx="4984152" cy="3738114"/>
          </a:xfrm>
          <a:prstGeom prst="rect">
            <a:avLst/>
          </a:prstGeom>
          <a:noFill/>
          <a:ln>
            <a:noFill/>
          </a:ln>
        </p:spPr>
      </p:pic>
      <p:sp>
        <p:nvSpPr>
          <p:cNvPr id="837" name="Google Shape;837;p57"/>
          <p:cNvSpPr/>
          <p:nvPr/>
        </p:nvSpPr>
        <p:spPr>
          <a:xfrm>
            <a:off x="1339974" y="4410974"/>
            <a:ext cx="3427563" cy="512464"/>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38" name="Google Shape;838;p57"/>
          <p:cNvCxnSpPr/>
          <p:nvPr/>
        </p:nvCxnSpPr>
        <p:spPr>
          <a:xfrm flipH="1" rot="10800000">
            <a:off x="4652518" y="3122762"/>
            <a:ext cx="2139346" cy="1472242"/>
          </a:xfrm>
          <a:prstGeom prst="straightConnector1">
            <a:avLst/>
          </a:prstGeom>
          <a:noFill/>
          <a:ln cap="flat" cmpd="sng" w="28575">
            <a:solidFill>
              <a:srgbClr val="FF0000"/>
            </a:solidFill>
            <a:prstDash val="solid"/>
            <a:miter lim="800000"/>
            <a:headEnd len="sm" w="sm" type="none"/>
            <a:tailEnd len="med" w="med" type="triangle"/>
          </a:ln>
        </p:spPr>
      </p:cxnSp>
      <p:sp>
        <p:nvSpPr>
          <p:cNvPr id="839" name="Google Shape;839;p57"/>
          <p:cNvSpPr txBox="1"/>
          <p:nvPr/>
        </p:nvSpPr>
        <p:spPr>
          <a:xfrm>
            <a:off x="6791864" y="2598003"/>
            <a:ext cx="3702411" cy="83099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If there is one calibrator for the item, we need add water as one calibrator. It’s concentration is 0.</a:t>
            </a:r>
            <a:endParaRPr sz="1600">
              <a:solidFill>
                <a:schemeClr val="dk1"/>
              </a:solidFill>
              <a:latin typeface="Arial"/>
              <a:ea typeface="Arial"/>
              <a:cs typeface="Arial"/>
              <a:sym typeface="Arial"/>
            </a:endParaRPr>
          </a:p>
        </p:txBody>
      </p:sp>
      <p:pic>
        <p:nvPicPr>
          <p:cNvPr id="840" name="Google Shape;840;p57"/>
          <p:cNvPicPr preferRelativeResize="0"/>
          <p:nvPr/>
        </p:nvPicPr>
        <p:blipFill rotWithShape="1">
          <a:blip r:embed="rId4">
            <a:alphaModFix/>
          </a:blip>
          <a:srcRect b="0" l="0" r="0" t="0"/>
          <a:stretch/>
        </p:blipFill>
        <p:spPr>
          <a:xfrm>
            <a:off x="7378459" y="3494593"/>
            <a:ext cx="3675578" cy="2756683"/>
          </a:xfrm>
          <a:prstGeom prst="rect">
            <a:avLst/>
          </a:prstGeom>
          <a:noFill/>
          <a:ln>
            <a:noFill/>
          </a:ln>
        </p:spPr>
      </p:pic>
      <p:sp>
        <p:nvSpPr>
          <p:cNvPr id="841" name="Google Shape;841;p57"/>
          <p:cNvSpPr/>
          <p:nvPr/>
        </p:nvSpPr>
        <p:spPr>
          <a:xfrm>
            <a:off x="7378459" y="5175849"/>
            <a:ext cx="2559171" cy="40831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42" name="Google Shape;842;p57"/>
          <p:cNvSpPr/>
          <p:nvPr/>
        </p:nvSpPr>
        <p:spPr>
          <a:xfrm>
            <a:off x="5279366" y="2743200"/>
            <a:ext cx="638355" cy="460075"/>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pic>
        <p:nvPicPr>
          <p:cNvPr id="848" name="Google Shape;848;p58"/>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849" name="Google Shape;849;p58"/>
          <p:cNvSpPr txBox="1"/>
          <p:nvPr/>
        </p:nvSpPr>
        <p:spPr>
          <a:xfrm>
            <a:off x="530641" y="1053125"/>
            <a:ext cx="3851578"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Calibration</a:t>
            </a:r>
            <a:endParaRPr/>
          </a:p>
        </p:txBody>
      </p:sp>
      <p:pic>
        <p:nvPicPr>
          <p:cNvPr id="850" name="Google Shape;850;p58"/>
          <p:cNvPicPr preferRelativeResize="0"/>
          <p:nvPr/>
        </p:nvPicPr>
        <p:blipFill rotWithShape="1">
          <a:blip r:embed="rId4">
            <a:alphaModFix/>
          </a:blip>
          <a:srcRect b="0" l="0" r="0" t="0"/>
          <a:stretch/>
        </p:blipFill>
        <p:spPr>
          <a:xfrm>
            <a:off x="2476486" y="2475908"/>
            <a:ext cx="4433156" cy="3328967"/>
          </a:xfrm>
          <a:prstGeom prst="rect">
            <a:avLst/>
          </a:prstGeom>
          <a:noFill/>
          <a:ln>
            <a:noFill/>
          </a:ln>
        </p:spPr>
      </p:pic>
      <p:pic>
        <p:nvPicPr>
          <p:cNvPr id="851" name="Google Shape;851;p58"/>
          <p:cNvPicPr preferRelativeResize="0"/>
          <p:nvPr/>
        </p:nvPicPr>
        <p:blipFill rotWithShape="1">
          <a:blip r:embed="rId5">
            <a:alphaModFix/>
          </a:blip>
          <a:srcRect b="5914" l="12029" r="12057" t="5058"/>
          <a:stretch/>
        </p:blipFill>
        <p:spPr>
          <a:xfrm>
            <a:off x="7291961" y="2635499"/>
            <a:ext cx="3121890" cy="2745897"/>
          </a:xfrm>
          <a:prstGeom prst="rect">
            <a:avLst/>
          </a:prstGeom>
          <a:noFill/>
          <a:ln>
            <a:noFill/>
          </a:ln>
        </p:spPr>
      </p:pic>
      <p:sp>
        <p:nvSpPr>
          <p:cNvPr id="852" name="Google Shape;852;p58"/>
          <p:cNvSpPr/>
          <p:nvPr/>
        </p:nvSpPr>
        <p:spPr>
          <a:xfrm>
            <a:off x="5694275" y="5232736"/>
            <a:ext cx="591127" cy="28632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3" name="Google Shape;853;p58"/>
          <p:cNvSpPr/>
          <p:nvPr/>
        </p:nvSpPr>
        <p:spPr>
          <a:xfrm>
            <a:off x="6285402" y="5232479"/>
            <a:ext cx="591127" cy="286327"/>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54" name="Google Shape;854;p58"/>
          <p:cNvCxnSpPr>
            <a:stCxn id="852" idx="0"/>
          </p:cNvCxnSpPr>
          <p:nvPr/>
        </p:nvCxnSpPr>
        <p:spPr>
          <a:xfrm flipH="1" rot="10800000">
            <a:off x="5989839" y="4704736"/>
            <a:ext cx="1302000" cy="528000"/>
          </a:xfrm>
          <a:prstGeom prst="straightConnector1">
            <a:avLst/>
          </a:prstGeom>
          <a:noFill/>
          <a:ln cap="flat" cmpd="sng" w="19050">
            <a:solidFill>
              <a:srgbClr val="FF0000"/>
            </a:solidFill>
            <a:prstDash val="solid"/>
            <a:miter lim="800000"/>
            <a:headEnd len="sm" w="sm" type="none"/>
            <a:tailEnd len="med" w="med" type="triangle"/>
          </a:ln>
        </p:spPr>
      </p:cxnSp>
      <p:sp>
        <p:nvSpPr>
          <p:cNvPr id="855" name="Google Shape;855;p58"/>
          <p:cNvSpPr/>
          <p:nvPr/>
        </p:nvSpPr>
        <p:spPr>
          <a:xfrm>
            <a:off x="6353249" y="2433190"/>
            <a:ext cx="591127" cy="549638"/>
          </a:xfrm>
          <a:prstGeom prst="rect">
            <a:avLst/>
          </a:prstGeom>
          <a:noFill/>
          <a:ln cap="flat" cmpd="sng" w="19050">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56" name="Google Shape;856;p58"/>
          <p:cNvSpPr txBox="1"/>
          <p:nvPr/>
        </p:nvSpPr>
        <p:spPr>
          <a:xfrm>
            <a:off x="465612" y="1772392"/>
            <a:ext cx="6479759"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Choose the corresponding tray of sample and reagent, select calibrating item, and then click </a:t>
            </a:r>
            <a:r>
              <a:rPr b="1" lang="en-US" sz="1600">
                <a:solidFill>
                  <a:schemeClr val="dk1"/>
                </a:solidFill>
                <a:latin typeface="Arial"/>
                <a:ea typeface="Arial"/>
                <a:cs typeface="Arial"/>
                <a:sym typeface="Arial"/>
              </a:rPr>
              <a:t>[Apply]. </a:t>
            </a:r>
            <a:endParaRPr sz="1600">
              <a:solidFill>
                <a:schemeClr val="dk1"/>
              </a:solidFill>
              <a:latin typeface="Arial"/>
              <a:ea typeface="Arial"/>
              <a:cs typeface="Arial"/>
              <a:sym typeface="Arial"/>
            </a:endParaRPr>
          </a:p>
        </p:txBody>
      </p:sp>
      <p:sp>
        <p:nvSpPr>
          <p:cNvPr id="857" name="Google Shape;857;p58"/>
          <p:cNvSpPr txBox="1"/>
          <p:nvPr/>
        </p:nvSpPr>
        <p:spPr>
          <a:xfrm>
            <a:off x="7205205" y="5450846"/>
            <a:ext cx="4136931" cy="595997"/>
          </a:xfrm>
          <a:prstGeom prst="rect">
            <a:avLst/>
          </a:prstGeom>
          <a:noFill/>
          <a:ln>
            <a:noFill/>
          </a:ln>
        </p:spPr>
        <p:txBody>
          <a:bodyPr anchorCtr="0" anchor="t" bIns="45700" lIns="91425" spcFirstLastPara="1" rIns="91425" wrap="square" tIns="45700">
            <a:spAutoFit/>
          </a:bodyPr>
          <a:lstStyle/>
          <a:p>
            <a:pPr indent="0" lvl="0" marL="0" marR="0" rtl="0" algn="just">
              <a:lnSpc>
                <a:spcPct val="125000"/>
              </a:lnSpc>
              <a:spcBef>
                <a:spcPts val="0"/>
              </a:spcBef>
              <a:spcAft>
                <a:spcPts val="0"/>
              </a:spcAft>
              <a:buNone/>
            </a:pPr>
            <a:r>
              <a:rPr lang="en-US" sz="1600">
                <a:solidFill>
                  <a:schemeClr val="dk1"/>
                </a:solidFill>
                <a:latin typeface="Arial"/>
                <a:ea typeface="Arial"/>
                <a:cs typeface="Arial"/>
                <a:sym typeface="Arial"/>
              </a:rPr>
              <a:t>When finish the application, view Application checklist in application list interface. </a:t>
            </a:r>
            <a:endParaRPr b="1" sz="1600">
              <a:solidFill>
                <a:schemeClr val="dk1"/>
              </a:solidFill>
              <a:latin typeface="Arial"/>
              <a:ea typeface="Arial"/>
              <a:cs typeface="Arial"/>
              <a:sym typeface="Arial"/>
            </a:endParaRPr>
          </a:p>
        </p:txBody>
      </p:sp>
      <p:sp>
        <p:nvSpPr>
          <p:cNvPr id="858" name="Google Shape;858;p58"/>
          <p:cNvSpPr txBox="1"/>
          <p:nvPr/>
        </p:nvSpPr>
        <p:spPr>
          <a:xfrm>
            <a:off x="425190" y="6153673"/>
            <a:ext cx="11720423"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Note: Place the calibration reagent in the position which has been set, ensure corresponding reagent volume are sufficient and sample/calibrator volume must be more than 200 ul. </a:t>
            </a:r>
            <a:endParaRPr sz="1600">
              <a:solidFill>
                <a:schemeClr val="dk1"/>
              </a:solidFill>
              <a:latin typeface="Arial"/>
              <a:ea typeface="Arial"/>
              <a:cs typeface="Arial"/>
              <a:sym typeface="Arial"/>
            </a:endParaRPr>
          </a:p>
        </p:txBody>
      </p:sp>
      <p:cxnSp>
        <p:nvCxnSpPr>
          <p:cNvPr id="859" name="Google Shape;859;p58"/>
          <p:cNvCxnSpPr/>
          <p:nvPr/>
        </p:nvCxnSpPr>
        <p:spPr>
          <a:xfrm flipH="1" rot="10800000">
            <a:off x="6763344" y="2316335"/>
            <a:ext cx="707131" cy="319864"/>
          </a:xfrm>
          <a:prstGeom prst="straightConnector1">
            <a:avLst/>
          </a:prstGeom>
          <a:noFill/>
          <a:ln cap="flat" cmpd="sng" w="19050">
            <a:solidFill>
              <a:srgbClr val="FF0000"/>
            </a:solidFill>
            <a:prstDash val="solid"/>
            <a:miter lim="800000"/>
            <a:headEnd len="sm" w="sm" type="none"/>
            <a:tailEnd len="med" w="med" type="triangle"/>
          </a:ln>
        </p:spPr>
      </p:cxnSp>
      <p:sp>
        <p:nvSpPr>
          <p:cNvPr id="860" name="Google Shape;860;p58"/>
          <p:cNvSpPr txBox="1"/>
          <p:nvPr/>
        </p:nvSpPr>
        <p:spPr>
          <a:xfrm>
            <a:off x="7287694" y="2018613"/>
            <a:ext cx="23866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Click it to start test.</a:t>
            </a:r>
            <a:endParaRPr sz="1600">
              <a:solidFill>
                <a:schemeClr val="dk1"/>
              </a:solidFill>
              <a:latin typeface="Arial"/>
              <a:ea typeface="Arial"/>
              <a:cs typeface="Arial"/>
              <a:sym typeface="Arial"/>
            </a:endParaRPr>
          </a:p>
        </p:txBody>
      </p:sp>
      <p:cxnSp>
        <p:nvCxnSpPr>
          <p:cNvPr id="861" name="Google Shape;861;p58"/>
          <p:cNvCxnSpPr/>
          <p:nvPr/>
        </p:nvCxnSpPr>
        <p:spPr>
          <a:xfrm rot="10800000">
            <a:off x="4163683" y="2275012"/>
            <a:ext cx="488830" cy="953903"/>
          </a:xfrm>
          <a:prstGeom prst="straightConnector1">
            <a:avLst/>
          </a:prstGeom>
          <a:noFill/>
          <a:ln cap="flat" cmpd="sng" w="19050">
            <a:solidFill>
              <a:srgbClr val="FF0000"/>
            </a:solidFill>
            <a:prstDash val="solid"/>
            <a:miter lim="800000"/>
            <a:headEnd len="sm" w="sm" type="none"/>
            <a:tailEnd len="med" w="med" type="triangle"/>
          </a:ln>
        </p:spPr>
      </p:cxn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6" name="Shape 866"/>
        <p:cNvGrpSpPr/>
        <p:nvPr/>
      </p:nvGrpSpPr>
      <p:grpSpPr>
        <a:xfrm>
          <a:off x="0" y="0"/>
          <a:ext cx="0" cy="0"/>
          <a:chOff x="0" y="0"/>
          <a:chExt cx="0" cy="0"/>
        </a:xfrm>
      </p:grpSpPr>
      <p:pic>
        <p:nvPicPr>
          <p:cNvPr id="867" name="Google Shape;867;p59"/>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868" name="Google Shape;868;p59"/>
          <p:cNvSpPr txBox="1"/>
          <p:nvPr/>
        </p:nvSpPr>
        <p:spPr>
          <a:xfrm>
            <a:off x="530641" y="1053125"/>
            <a:ext cx="3851578"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Calibration</a:t>
            </a:r>
            <a:endParaRPr/>
          </a:p>
        </p:txBody>
      </p:sp>
      <p:pic>
        <p:nvPicPr>
          <p:cNvPr id="869" name="Google Shape;869;p59"/>
          <p:cNvPicPr preferRelativeResize="0"/>
          <p:nvPr/>
        </p:nvPicPr>
        <p:blipFill rotWithShape="1">
          <a:blip r:embed="rId4">
            <a:alphaModFix/>
          </a:blip>
          <a:srcRect b="0" l="0" r="0" t="0"/>
          <a:stretch/>
        </p:blipFill>
        <p:spPr>
          <a:xfrm>
            <a:off x="1735168" y="2139608"/>
            <a:ext cx="5085451" cy="3821747"/>
          </a:xfrm>
          <a:prstGeom prst="rect">
            <a:avLst/>
          </a:prstGeom>
          <a:noFill/>
          <a:ln>
            <a:noFill/>
          </a:ln>
        </p:spPr>
      </p:pic>
      <p:sp>
        <p:nvSpPr>
          <p:cNvPr id="870" name="Google Shape;870;p59"/>
          <p:cNvSpPr/>
          <p:nvPr/>
        </p:nvSpPr>
        <p:spPr>
          <a:xfrm>
            <a:off x="3140015" y="2777706"/>
            <a:ext cx="724619" cy="40831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871" name="Google Shape;871;p59"/>
          <p:cNvCxnSpPr/>
          <p:nvPr/>
        </p:nvCxnSpPr>
        <p:spPr>
          <a:xfrm flipH="1" rot="10800000">
            <a:off x="4002656" y="4784787"/>
            <a:ext cx="3278038" cy="592347"/>
          </a:xfrm>
          <a:prstGeom prst="straightConnector1">
            <a:avLst/>
          </a:prstGeom>
          <a:noFill/>
          <a:ln cap="flat" cmpd="sng" w="28575">
            <a:solidFill>
              <a:srgbClr val="FF0000"/>
            </a:solidFill>
            <a:prstDash val="solid"/>
            <a:miter lim="800000"/>
            <a:headEnd len="sm" w="sm" type="none"/>
            <a:tailEnd len="med" w="med" type="triangle"/>
          </a:ln>
        </p:spPr>
      </p:cxnSp>
      <p:sp>
        <p:nvSpPr>
          <p:cNvPr id="872" name="Google Shape;872;p59"/>
          <p:cNvSpPr/>
          <p:nvPr/>
        </p:nvSpPr>
        <p:spPr>
          <a:xfrm>
            <a:off x="1733909" y="3332676"/>
            <a:ext cx="4914181" cy="326363"/>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73" name="Google Shape;873;p59"/>
          <p:cNvSpPr txBox="1"/>
          <p:nvPr/>
        </p:nvSpPr>
        <p:spPr>
          <a:xfrm>
            <a:off x="2858211" y="2621299"/>
            <a:ext cx="3278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Arial"/>
                <a:ea typeface="Arial"/>
                <a:cs typeface="Arial"/>
                <a:sym typeface="Arial"/>
              </a:rPr>
              <a:t>1</a:t>
            </a:r>
            <a:endParaRPr b="1" sz="1800">
              <a:solidFill>
                <a:srgbClr val="FF0000"/>
              </a:solidFill>
              <a:latin typeface="Arial"/>
              <a:ea typeface="Arial"/>
              <a:cs typeface="Arial"/>
              <a:sym typeface="Arial"/>
            </a:endParaRPr>
          </a:p>
        </p:txBody>
      </p:sp>
      <p:sp>
        <p:nvSpPr>
          <p:cNvPr id="874" name="Google Shape;874;p59"/>
          <p:cNvSpPr txBox="1"/>
          <p:nvPr/>
        </p:nvSpPr>
        <p:spPr>
          <a:xfrm>
            <a:off x="1423352" y="3256783"/>
            <a:ext cx="3278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Arial"/>
                <a:ea typeface="Arial"/>
                <a:cs typeface="Arial"/>
                <a:sym typeface="Arial"/>
              </a:rPr>
              <a:t>2</a:t>
            </a:r>
            <a:endParaRPr b="1" sz="1800">
              <a:solidFill>
                <a:srgbClr val="FF0000"/>
              </a:solidFill>
              <a:latin typeface="Arial"/>
              <a:ea typeface="Arial"/>
              <a:cs typeface="Arial"/>
              <a:sym typeface="Arial"/>
            </a:endParaRPr>
          </a:p>
        </p:txBody>
      </p:sp>
      <p:sp>
        <p:nvSpPr>
          <p:cNvPr id="875" name="Google Shape;875;p59"/>
          <p:cNvSpPr txBox="1"/>
          <p:nvPr/>
        </p:nvSpPr>
        <p:spPr>
          <a:xfrm>
            <a:off x="3211896" y="4953302"/>
            <a:ext cx="32780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FF0000"/>
                </a:solidFill>
                <a:latin typeface="Arial"/>
                <a:ea typeface="Arial"/>
                <a:cs typeface="Arial"/>
                <a:sym typeface="Arial"/>
              </a:rPr>
              <a:t>3</a:t>
            </a:r>
            <a:endParaRPr b="1" sz="1800">
              <a:solidFill>
                <a:srgbClr val="FF0000"/>
              </a:solidFill>
              <a:latin typeface="Arial"/>
              <a:ea typeface="Arial"/>
              <a:cs typeface="Arial"/>
              <a:sym typeface="Arial"/>
            </a:endParaRPr>
          </a:p>
        </p:txBody>
      </p:sp>
      <p:sp>
        <p:nvSpPr>
          <p:cNvPr id="876" name="Google Shape;876;p59"/>
          <p:cNvSpPr txBox="1"/>
          <p:nvPr/>
        </p:nvSpPr>
        <p:spPr>
          <a:xfrm>
            <a:off x="7280694" y="4123067"/>
            <a:ext cx="4238446" cy="132343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Finish test running, click </a:t>
            </a:r>
            <a:r>
              <a:rPr b="1" lang="en-US" sz="1600">
                <a:solidFill>
                  <a:schemeClr val="dk1"/>
                </a:solidFill>
                <a:latin typeface="Arial"/>
                <a:ea typeface="Arial"/>
                <a:cs typeface="Arial"/>
                <a:sym typeface="Arial"/>
              </a:rPr>
              <a:t>[Cal R] </a:t>
            </a:r>
            <a:r>
              <a:rPr lang="en-US" sz="1600">
                <a:solidFill>
                  <a:schemeClr val="dk1"/>
                </a:solidFill>
                <a:latin typeface="Arial"/>
                <a:ea typeface="Arial"/>
                <a:cs typeface="Arial"/>
                <a:sym typeface="Arial"/>
              </a:rPr>
              <a:t>to enter the calibration results research interface to check calibration results, select relevant date, item then click </a:t>
            </a:r>
            <a:r>
              <a:rPr b="1" lang="en-US" sz="1600">
                <a:solidFill>
                  <a:schemeClr val="dk1"/>
                </a:solidFill>
                <a:latin typeface="Arial"/>
                <a:ea typeface="Arial"/>
                <a:cs typeface="Arial"/>
                <a:sym typeface="Arial"/>
              </a:rPr>
              <a:t>[C. Curve] </a:t>
            </a:r>
            <a:r>
              <a:rPr lang="en-US" sz="1600">
                <a:solidFill>
                  <a:schemeClr val="dk1"/>
                </a:solidFill>
                <a:latin typeface="Arial"/>
                <a:ea typeface="Arial"/>
                <a:cs typeface="Arial"/>
                <a:sym typeface="Arial"/>
              </a:rPr>
              <a:t>to check the calibration curve.</a:t>
            </a:r>
            <a:endParaRPr sz="1600">
              <a:solidFill>
                <a:schemeClr val="dk1"/>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pic>
        <p:nvPicPr>
          <p:cNvPr id="176" name="Google Shape;176;p6"/>
          <p:cNvPicPr preferRelativeResize="0"/>
          <p:nvPr/>
        </p:nvPicPr>
        <p:blipFill rotWithShape="1">
          <a:blip r:embed="rId3">
            <a:alphaModFix/>
          </a:blip>
          <a:srcRect b="0" l="0" r="0" t="0"/>
          <a:stretch/>
        </p:blipFill>
        <p:spPr>
          <a:xfrm>
            <a:off x="3536279" y="1384377"/>
            <a:ext cx="5762556" cy="5222317"/>
          </a:xfrm>
          <a:prstGeom prst="rect">
            <a:avLst/>
          </a:prstGeom>
          <a:noFill/>
          <a:ln>
            <a:noFill/>
          </a:ln>
        </p:spPr>
      </p:pic>
      <p:sp>
        <p:nvSpPr>
          <p:cNvPr id="177" name="Google Shape;177;p6"/>
          <p:cNvSpPr txBox="1"/>
          <p:nvPr/>
        </p:nvSpPr>
        <p:spPr>
          <a:xfrm>
            <a:off x="204717" y="4306136"/>
            <a:ext cx="3143356"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Syringe maintenance wicket</a:t>
            </a:r>
            <a:endParaRPr/>
          </a:p>
        </p:txBody>
      </p:sp>
      <p:cxnSp>
        <p:nvCxnSpPr>
          <p:cNvPr id="178" name="Google Shape;178;p6"/>
          <p:cNvCxnSpPr>
            <a:stCxn id="177" idx="3"/>
          </p:cNvCxnSpPr>
          <p:nvPr/>
        </p:nvCxnSpPr>
        <p:spPr>
          <a:xfrm>
            <a:off x="3348073" y="4498881"/>
            <a:ext cx="1201200" cy="149400"/>
          </a:xfrm>
          <a:prstGeom prst="straightConnector1">
            <a:avLst/>
          </a:prstGeom>
          <a:noFill/>
          <a:ln cap="flat" cmpd="sng" w="9525">
            <a:solidFill>
              <a:srgbClr val="0070C0"/>
            </a:solidFill>
            <a:prstDash val="solid"/>
            <a:miter lim="800000"/>
            <a:headEnd len="sm" w="sm" type="none"/>
            <a:tailEnd len="med" w="med" type="stealth"/>
          </a:ln>
        </p:spPr>
      </p:cxnSp>
      <p:sp>
        <p:nvSpPr>
          <p:cNvPr id="179" name="Google Shape;179;p6"/>
          <p:cNvSpPr txBox="1"/>
          <p:nvPr/>
        </p:nvSpPr>
        <p:spPr>
          <a:xfrm>
            <a:off x="9387964" y="5138290"/>
            <a:ext cx="2289052" cy="9718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Inlet/outlet &amp; sensors of external liquid</a:t>
            </a:r>
            <a:endParaRPr sz="1904">
              <a:solidFill>
                <a:schemeClr val="dk1"/>
              </a:solidFill>
              <a:latin typeface="Arial"/>
              <a:ea typeface="Arial"/>
              <a:cs typeface="Arial"/>
              <a:sym typeface="Arial"/>
            </a:endParaRPr>
          </a:p>
        </p:txBody>
      </p:sp>
      <p:cxnSp>
        <p:nvCxnSpPr>
          <p:cNvPr id="180" name="Google Shape;180;p6"/>
          <p:cNvCxnSpPr>
            <a:stCxn id="179" idx="1"/>
          </p:cNvCxnSpPr>
          <p:nvPr/>
        </p:nvCxnSpPr>
        <p:spPr>
          <a:xfrm flipH="1">
            <a:off x="7671664" y="5624192"/>
            <a:ext cx="1716300" cy="2700"/>
          </a:xfrm>
          <a:prstGeom prst="straightConnector1">
            <a:avLst/>
          </a:prstGeom>
          <a:noFill/>
          <a:ln cap="flat" cmpd="sng" w="9525">
            <a:solidFill>
              <a:srgbClr val="0070C0"/>
            </a:solidFill>
            <a:prstDash val="solid"/>
            <a:miter lim="800000"/>
            <a:headEnd len="sm" w="sm" type="none"/>
            <a:tailEnd len="med" w="med" type="stealth"/>
          </a:ln>
        </p:spPr>
      </p:cxnSp>
      <p:sp>
        <p:nvSpPr>
          <p:cNvPr id="181" name="Google Shape;181;p6"/>
          <p:cNvSpPr txBox="1"/>
          <p:nvPr/>
        </p:nvSpPr>
        <p:spPr>
          <a:xfrm>
            <a:off x="9387963" y="4142037"/>
            <a:ext cx="2071076"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Cooling fan outlet </a:t>
            </a:r>
            <a:endParaRPr sz="1904">
              <a:solidFill>
                <a:schemeClr val="dk1"/>
              </a:solidFill>
              <a:latin typeface="Arial"/>
              <a:ea typeface="Arial"/>
              <a:cs typeface="Arial"/>
              <a:sym typeface="Arial"/>
            </a:endParaRPr>
          </a:p>
        </p:txBody>
      </p:sp>
      <p:cxnSp>
        <p:nvCxnSpPr>
          <p:cNvPr id="182" name="Google Shape;182;p6"/>
          <p:cNvCxnSpPr>
            <a:stCxn id="181" idx="1"/>
          </p:cNvCxnSpPr>
          <p:nvPr/>
        </p:nvCxnSpPr>
        <p:spPr>
          <a:xfrm flipH="1">
            <a:off x="7560963" y="4334782"/>
            <a:ext cx="1827000" cy="133800"/>
          </a:xfrm>
          <a:prstGeom prst="straightConnector1">
            <a:avLst/>
          </a:prstGeom>
          <a:noFill/>
          <a:ln cap="flat" cmpd="sng" w="9525">
            <a:solidFill>
              <a:srgbClr val="0070C0"/>
            </a:solidFill>
            <a:prstDash val="solid"/>
            <a:miter lim="800000"/>
            <a:headEnd len="sm" w="sm" type="none"/>
            <a:tailEnd len="med" w="med" type="stealth"/>
          </a:ln>
        </p:spPr>
      </p:cxnSp>
      <p:cxnSp>
        <p:nvCxnSpPr>
          <p:cNvPr id="183" name="Google Shape;183;p6"/>
          <p:cNvCxnSpPr>
            <a:stCxn id="181" idx="1"/>
          </p:cNvCxnSpPr>
          <p:nvPr/>
        </p:nvCxnSpPr>
        <p:spPr>
          <a:xfrm flipH="1">
            <a:off x="6009363" y="4334782"/>
            <a:ext cx="3378600" cy="471600"/>
          </a:xfrm>
          <a:prstGeom prst="straightConnector1">
            <a:avLst/>
          </a:prstGeom>
          <a:noFill/>
          <a:ln cap="flat" cmpd="sng" w="9525">
            <a:solidFill>
              <a:srgbClr val="0070C0"/>
            </a:solidFill>
            <a:prstDash val="solid"/>
            <a:miter lim="800000"/>
            <a:headEnd len="sm" w="sm" type="none"/>
            <a:tailEnd len="med" w="med" type="stealth"/>
          </a:ln>
        </p:spPr>
      </p:cxnSp>
      <p:sp>
        <p:nvSpPr>
          <p:cNvPr id="184" name="Google Shape;184;p6"/>
          <p:cNvSpPr txBox="1"/>
          <p:nvPr/>
        </p:nvSpPr>
        <p:spPr>
          <a:xfrm>
            <a:off x="1169251" y="5821814"/>
            <a:ext cx="196045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Carrying handles</a:t>
            </a:r>
            <a:endParaRPr sz="1904">
              <a:solidFill>
                <a:schemeClr val="dk1"/>
              </a:solidFill>
              <a:latin typeface="Arial"/>
              <a:ea typeface="Arial"/>
              <a:cs typeface="Arial"/>
              <a:sym typeface="Arial"/>
            </a:endParaRPr>
          </a:p>
        </p:txBody>
      </p:sp>
      <p:cxnSp>
        <p:nvCxnSpPr>
          <p:cNvPr id="185" name="Google Shape;185;p6"/>
          <p:cNvCxnSpPr>
            <a:stCxn id="184" idx="3"/>
          </p:cNvCxnSpPr>
          <p:nvPr/>
        </p:nvCxnSpPr>
        <p:spPr>
          <a:xfrm>
            <a:off x="3129708" y="6014559"/>
            <a:ext cx="2466000" cy="331800"/>
          </a:xfrm>
          <a:prstGeom prst="straightConnector1">
            <a:avLst/>
          </a:prstGeom>
          <a:noFill/>
          <a:ln cap="flat" cmpd="sng" w="9525">
            <a:solidFill>
              <a:srgbClr val="0070C0"/>
            </a:solidFill>
            <a:prstDash val="solid"/>
            <a:miter lim="800000"/>
            <a:headEnd len="sm" w="sm" type="none"/>
            <a:tailEnd len="med" w="med" type="stealth"/>
          </a:ln>
        </p:spPr>
      </p:cxnSp>
      <p:sp>
        <p:nvSpPr>
          <p:cNvPr id="186" name="Google Shape;186;p6"/>
          <p:cNvSpPr txBox="1"/>
          <p:nvPr/>
        </p:nvSpPr>
        <p:spPr>
          <a:xfrm>
            <a:off x="350582" y="992077"/>
            <a:ext cx="3073236" cy="638123"/>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en-US" sz="2540">
                <a:solidFill>
                  <a:srgbClr val="2F5496"/>
                </a:solidFill>
                <a:latin typeface="Arial"/>
                <a:ea typeface="Arial"/>
                <a:cs typeface="Arial"/>
                <a:sym typeface="Arial"/>
              </a:rPr>
              <a:t>Instrument left view</a:t>
            </a:r>
            <a:endParaRPr/>
          </a:p>
        </p:txBody>
      </p:sp>
      <p:sp>
        <p:nvSpPr>
          <p:cNvPr id="187" name="Google Shape;187;p6"/>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pic>
        <p:nvPicPr>
          <p:cNvPr id="882" name="Google Shape;882;p60"/>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883" name="Google Shape;883;p60"/>
          <p:cNvSpPr txBox="1"/>
          <p:nvPr/>
        </p:nvSpPr>
        <p:spPr>
          <a:xfrm>
            <a:off x="530641" y="1053125"/>
            <a:ext cx="3851578" cy="424732"/>
          </a:xfrm>
          <a:prstGeom prst="rect">
            <a:avLst/>
          </a:prstGeom>
          <a:noFill/>
          <a:ln>
            <a:noFill/>
          </a:ln>
        </p:spPr>
        <p:txBody>
          <a:bodyPr anchorCtr="0" anchor="t" bIns="45700" lIns="91425" spcFirstLastPara="1" rIns="91425" wrap="square" tIns="45700">
            <a:spAutoFit/>
          </a:bodyPr>
          <a:lstStyle/>
          <a:p>
            <a:pPr indent="0" lvl="1" marL="7620" marR="0" rtl="0" algn="l">
              <a:lnSpc>
                <a:spcPct val="100000"/>
              </a:lnSpc>
              <a:spcBef>
                <a:spcPts val="0"/>
              </a:spcBef>
              <a:spcAft>
                <a:spcPts val="0"/>
              </a:spcAft>
              <a:buClr>
                <a:srgbClr val="2EA7E0"/>
              </a:buClr>
              <a:buSzPts val="2160"/>
              <a:buFont typeface="Microsoft Yahei"/>
              <a:buNone/>
            </a:pPr>
            <a:r>
              <a:rPr b="0" i="0" lang="en-US" sz="2160" u="none" cap="none" strike="noStrike">
                <a:solidFill>
                  <a:srgbClr val="2EA7E0"/>
                </a:solidFill>
                <a:latin typeface="Microsoft Yahei"/>
                <a:ea typeface="Microsoft Yahei"/>
                <a:cs typeface="Microsoft Yahei"/>
                <a:sym typeface="Microsoft Yahei"/>
              </a:rPr>
              <a:t>Calibration</a:t>
            </a:r>
            <a:endParaRPr/>
          </a:p>
        </p:txBody>
      </p:sp>
      <p:pic>
        <p:nvPicPr>
          <p:cNvPr id="884" name="Google Shape;884;p60"/>
          <p:cNvPicPr preferRelativeResize="0"/>
          <p:nvPr/>
        </p:nvPicPr>
        <p:blipFill rotWithShape="1">
          <a:blip r:embed="rId4">
            <a:alphaModFix/>
          </a:blip>
          <a:srcRect b="8306" l="4389" r="6269" t="3291"/>
          <a:stretch/>
        </p:blipFill>
        <p:spPr>
          <a:xfrm>
            <a:off x="5497901" y="1730414"/>
            <a:ext cx="4577751" cy="3397172"/>
          </a:xfrm>
          <a:prstGeom prst="rect">
            <a:avLst/>
          </a:prstGeom>
          <a:noFill/>
          <a:ln>
            <a:noFill/>
          </a:ln>
        </p:spPr>
      </p:pic>
      <p:pic>
        <p:nvPicPr>
          <p:cNvPr id="885" name="Google Shape;885;p60"/>
          <p:cNvPicPr preferRelativeResize="0"/>
          <p:nvPr/>
        </p:nvPicPr>
        <p:blipFill rotWithShape="1">
          <a:blip r:embed="rId5">
            <a:alphaModFix/>
          </a:blip>
          <a:srcRect b="9047" l="7633" r="7804" t="8977"/>
          <a:stretch/>
        </p:blipFill>
        <p:spPr>
          <a:xfrm>
            <a:off x="897146" y="2308689"/>
            <a:ext cx="3772619" cy="2742906"/>
          </a:xfrm>
          <a:prstGeom prst="rect">
            <a:avLst/>
          </a:prstGeom>
          <a:noFill/>
          <a:ln>
            <a:noFill/>
          </a:ln>
        </p:spPr>
      </p:pic>
      <p:sp>
        <p:nvSpPr>
          <p:cNvPr id="886" name="Google Shape;886;p60"/>
          <p:cNvSpPr/>
          <p:nvPr/>
        </p:nvSpPr>
        <p:spPr>
          <a:xfrm>
            <a:off x="1403230" y="4589252"/>
            <a:ext cx="3266535" cy="373811"/>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7" name="Google Shape;887;p60"/>
          <p:cNvSpPr/>
          <p:nvPr/>
        </p:nvSpPr>
        <p:spPr>
          <a:xfrm>
            <a:off x="5635925" y="3479321"/>
            <a:ext cx="523335" cy="258792"/>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8" name="Google Shape;888;p60"/>
          <p:cNvSpPr/>
          <p:nvPr/>
        </p:nvSpPr>
        <p:spPr>
          <a:xfrm>
            <a:off x="6650967" y="4589252"/>
            <a:ext cx="2751825" cy="30192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889" name="Google Shape;889;p60"/>
          <p:cNvSpPr txBox="1"/>
          <p:nvPr/>
        </p:nvSpPr>
        <p:spPr>
          <a:xfrm>
            <a:off x="2783455" y="5891139"/>
            <a:ext cx="696726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Remember check the blank, otherwise you can’t select these buttons.</a:t>
            </a:r>
            <a:endParaRPr sz="1600">
              <a:solidFill>
                <a:schemeClr val="dk1"/>
              </a:solidFill>
              <a:latin typeface="Arial"/>
              <a:ea typeface="Arial"/>
              <a:cs typeface="Arial"/>
              <a:sym typeface="Arial"/>
            </a:endParaRPr>
          </a:p>
        </p:txBody>
      </p:sp>
      <p:cxnSp>
        <p:nvCxnSpPr>
          <p:cNvPr id="890" name="Google Shape;890;p60"/>
          <p:cNvCxnSpPr/>
          <p:nvPr/>
        </p:nvCxnSpPr>
        <p:spPr>
          <a:xfrm flipH="1">
            <a:off x="5611484" y="3608717"/>
            <a:ext cx="346493" cy="2239992"/>
          </a:xfrm>
          <a:prstGeom prst="straightConnector1">
            <a:avLst/>
          </a:prstGeom>
          <a:noFill/>
          <a:ln cap="flat" cmpd="sng" w="28575">
            <a:solidFill>
              <a:srgbClr val="FF0000"/>
            </a:solidFill>
            <a:prstDash val="solid"/>
            <a:miter lim="800000"/>
            <a:headEnd len="sm" w="sm" type="none"/>
            <a:tailEnd len="med" w="med" type="triangle"/>
          </a:ln>
        </p:spPr>
      </p:cxnSp>
      <p:cxnSp>
        <p:nvCxnSpPr>
          <p:cNvPr id="891" name="Google Shape;891;p60"/>
          <p:cNvCxnSpPr/>
          <p:nvPr/>
        </p:nvCxnSpPr>
        <p:spPr>
          <a:xfrm flipH="1">
            <a:off x="7254815" y="4845905"/>
            <a:ext cx="531961" cy="1045234"/>
          </a:xfrm>
          <a:prstGeom prst="straightConnector1">
            <a:avLst/>
          </a:prstGeom>
          <a:noFill/>
          <a:ln cap="flat" cmpd="sng" w="28575">
            <a:solidFill>
              <a:srgbClr val="FF0000"/>
            </a:solidFill>
            <a:prstDash val="solid"/>
            <a:miter lim="800000"/>
            <a:headEnd len="sm" w="sm" type="none"/>
            <a:tailEnd len="med" w="med" type="triangle"/>
          </a:ln>
        </p:spPr>
      </p:cxn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pic>
        <p:nvPicPr>
          <p:cNvPr id="896" name="Google Shape;896;p61"/>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897" name="Google Shape;897;p61"/>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QC</a:t>
            </a:r>
            <a:endParaRPr/>
          </a:p>
        </p:txBody>
      </p:sp>
      <p:sp>
        <p:nvSpPr>
          <p:cNvPr id="898" name="Google Shape;898;p61"/>
          <p:cNvSpPr txBox="1"/>
          <p:nvPr/>
        </p:nvSpPr>
        <p:spPr>
          <a:xfrm>
            <a:off x="3435724" y="6154989"/>
            <a:ext cx="5794539" cy="416461"/>
          </a:xfrm>
          <a:prstGeom prst="rect">
            <a:avLst/>
          </a:prstGeom>
          <a:noFill/>
          <a:ln>
            <a:noFill/>
          </a:ln>
        </p:spPr>
        <p:txBody>
          <a:bodyPr anchorCtr="0" anchor="t" bIns="45700" lIns="91425" spcFirstLastPara="1" rIns="91425" wrap="square" tIns="45700">
            <a:spAutoFit/>
          </a:bodyPr>
          <a:lstStyle/>
          <a:p>
            <a:pPr indent="0" lvl="0" marL="0" marR="0" rtl="0" algn="l">
              <a:lnSpc>
                <a:spcPct val="176250"/>
              </a:lnSpc>
              <a:spcBef>
                <a:spcPts val="0"/>
              </a:spcBef>
              <a:spcAft>
                <a:spcPts val="0"/>
              </a:spcAft>
              <a:buNone/>
            </a:pPr>
            <a:r>
              <a:rPr lang="en-US" sz="1600">
                <a:solidFill>
                  <a:schemeClr val="dk1"/>
                </a:solidFill>
                <a:latin typeface="Arial"/>
                <a:ea typeface="Arial"/>
                <a:cs typeface="Arial"/>
                <a:sym typeface="Arial"/>
              </a:rPr>
              <a:t>Click </a:t>
            </a:r>
            <a:r>
              <a:rPr b="1" lang="en-US" sz="1600">
                <a:solidFill>
                  <a:schemeClr val="dk1"/>
                </a:solidFill>
                <a:latin typeface="Arial"/>
                <a:ea typeface="Arial"/>
                <a:cs typeface="Arial"/>
                <a:sym typeface="Arial"/>
              </a:rPr>
              <a:t>[QC]=&gt; [QC Setup] =&gt; [Ad QC S] </a:t>
            </a:r>
            <a:r>
              <a:rPr lang="en-US" sz="1600">
                <a:solidFill>
                  <a:schemeClr val="dk1"/>
                </a:solidFill>
                <a:latin typeface="Arial"/>
                <a:ea typeface="Arial"/>
                <a:cs typeface="Arial"/>
                <a:sym typeface="Arial"/>
              </a:rPr>
              <a:t>on the main interface</a:t>
            </a:r>
            <a:r>
              <a:rPr lang="en-US" sz="1400">
                <a:solidFill>
                  <a:schemeClr val="dk1"/>
                </a:solidFill>
                <a:latin typeface="Arial"/>
                <a:ea typeface="Arial"/>
                <a:cs typeface="Arial"/>
                <a:sym typeface="Arial"/>
              </a:rPr>
              <a:t>.</a:t>
            </a:r>
            <a:endParaRPr b="1" sz="1400">
              <a:solidFill>
                <a:schemeClr val="dk1"/>
              </a:solidFill>
              <a:latin typeface="Arial"/>
              <a:ea typeface="Arial"/>
              <a:cs typeface="Arial"/>
              <a:sym typeface="Arial"/>
            </a:endParaRPr>
          </a:p>
        </p:txBody>
      </p:sp>
      <p:pic>
        <p:nvPicPr>
          <p:cNvPr id="899" name="Google Shape;899;p61"/>
          <p:cNvPicPr preferRelativeResize="0"/>
          <p:nvPr/>
        </p:nvPicPr>
        <p:blipFill rotWithShape="1">
          <a:blip r:embed="rId4">
            <a:alphaModFix/>
          </a:blip>
          <a:srcRect b="0" l="0" r="0" t="0"/>
          <a:stretch/>
        </p:blipFill>
        <p:spPr>
          <a:xfrm>
            <a:off x="5209428" y="2215593"/>
            <a:ext cx="5136520" cy="3870683"/>
          </a:xfrm>
          <a:prstGeom prst="rect">
            <a:avLst/>
          </a:prstGeom>
          <a:noFill/>
          <a:ln>
            <a:noFill/>
          </a:ln>
        </p:spPr>
      </p:pic>
      <p:pic>
        <p:nvPicPr>
          <p:cNvPr id="900" name="Google Shape;900;p61"/>
          <p:cNvPicPr preferRelativeResize="0"/>
          <p:nvPr/>
        </p:nvPicPr>
        <p:blipFill rotWithShape="1">
          <a:blip r:embed="rId5">
            <a:alphaModFix/>
          </a:blip>
          <a:srcRect b="0" l="0" r="0" t="0"/>
          <a:stretch/>
        </p:blipFill>
        <p:spPr>
          <a:xfrm>
            <a:off x="634585" y="2987329"/>
            <a:ext cx="3511353" cy="2633515"/>
          </a:xfrm>
          <a:prstGeom prst="rect">
            <a:avLst/>
          </a:prstGeom>
          <a:noFill/>
          <a:ln>
            <a:noFill/>
          </a:ln>
        </p:spPr>
      </p:pic>
      <p:sp>
        <p:nvSpPr>
          <p:cNvPr id="901" name="Google Shape;901;p61"/>
          <p:cNvSpPr/>
          <p:nvPr/>
        </p:nvSpPr>
        <p:spPr>
          <a:xfrm>
            <a:off x="1581510" y="4336211"/>
            <a:ext cx="810883" cy="768672"/>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62"/>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908" name="Google Shape;908;p62"/>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QC</a:t>
            </a:r>
            <a:endParaRPr/>
          </a:p>
        </p:txBody>
      </p:sp>
      <p:sp>
        <p:nvSpPr>
          <p:cNvPr id="909" name="Google Shape;909;p62"/>
          <p:cNvSpPr txBox="1"/>
          <p:nvPr/>
        </p:nvSpPr>
        <p:spPr>
          <a:xfrm>
            <a:off x="4301712" y="6013121"/>
            <a:ext cx="6527314" cy="640881"/>
          </a:xfrm>
          <a:prstGeom prst="rect">
            <a:avLst/>
          </a:prstGeom>
          <a:noFill/>
          <a:ln>
            <a:noFill/>
          </a:ln>
        </p:spPr>
        <p:txBody>
          <a:bodyPr anchorCtr="0" anchor="t" bIns="45700" lIns="91425" spcFirstLastPara="1" rIns="91425" wrap="square" tIns="45700">
            <a:spAutoFit/>
          </a:bodyPr>
          <a:lstStyle/>
          <a:p>
            <a:pPr indent="0" lvl="0" marL="0" marR="0" rtl="0" algn="l">
              <a:lnSpc>
                <a:spcPct val="137500"/>
              </a:lnSpc>
              <a:spcBef>
                <a:spcPts val="0"/>
              </a:spcBef>
              <a:spcAft>
                <a:spcPts val="0"/>
              </a:spcAft>
              <a:buNone/>
            </a:pPr>
            <a:r>
              <a:rPr lang="en-US" sz="1600">
                <a:solidFill>
                  <a:schemeClr val="dk1"/>
                </a:solidFill>
                <a:latin typeface="Arial"/>
                <a:ea typeface="Arial"/>
                <a:cs typeface="Arial"/>
                <a:sym typeface="Arial"/>
              </a:rPr>
              <a:t>Input QC data according to QC instruction, select position and relative item, click </a:t>
            </a:r>
            <a:r>
              <a:rPr b="1" lang="en-US" sz="1600">
                <a:solidFill>
                  <a:schemeClr val="dk1"/>
                </a:solidFill>
                <a:latin typeface="Arial"/>
                <a:ea typeface="Arial"/>
                <a:cs typeface="Arial"/>
                <a:sym typeface="Arial"/>
              </a:rPr>
              <a:t>[Save] </a:t>
            </a:r>
            <a:r>
              <a:rPr lang="en-US" sz="1600">
                <a:solidFill>
                  <a:schemeClr val="dk1"/>
                </a:solidFill>
                <a:latin typeface="Arial"/>
                <a:ea typeface="Arial"/>
                <a:cs typeface="Arial"/>
                <a:sym typeface="Arial"/>
              </a:rPr>
              <a:t>to finish.</a:t>
            </a:r>
            <a:endParaRPr b="1" sz="1600">
              <a:solidFill>
                <a:schemeClr val="dk1"/>
              </a:solidFill>
              <a:latin typeface="Arial"/>
              <a:ea typeface="Arial"/>
              <a:cs typeface="Arial"/>
              <a:sym typeface="Arial"/>
            </a:endParaRPr>
          </a:p>
        </p:txBody>
      </p:sp>
      <p:pic>
        <p:nvPicPr>
          <p:cNvPr id="910" name="Google Shape;910;p62"/>
          <p:cNvPicPr preferRelativeResize="0"/>
          <p:nvPr/>
        </p:nvPicPr>
        <p:blipFill rotWithShape="1">
          <a:blip r:embed="rId4">
            <a:alphaModFix/>
          </a:blip>
          <a:srcRect b="0" l="0" r="0" t="0"/>
          <a:stretch/>
        </p:blipFill>
        <p:spPr>
          <a:xfrm>
            <a:off x="4353471" y="2451363"/>
            <a:ext cx="4917050" cy="3390103"/>
          </a:xfrm>
          <a:prstGeom prst="rect">
            <a:avLst/>
          </a:prstGeom>
          <a:noFill/>
          <a:ln>
            <a:noFill/>
          </a:ln>
        </p:spPr>
      </p:pic>
      <p:pic>
        <p:nvPicPr>
          <p:cNvPr id="911" name="Google Shape;911;p62"/>
          <p:cNvPicPr preferRelativeResize="0"/>
          <p:nvPr/>
        </p:nvPicPr>
        <p:blipFill rotWithShape="1">
          <a:blip r:embed="rId5">
            <a:alphaModFix/>
          </a:blip>
          <a:srcRect b="0" l="0" r="0" t="0"/>
          <a:stretch/>
        </p:blipFill>
        <p:spPr>
          <a:xfrm>
            <a:off x="258118" y="3475591"/>
            <a:ext cx="3342011" cy="2518410"/>
          </a:xfrm>
          <a:prstGeom prst="rect">
            <a:avLst/>
          </a:prstGeom>
          <a:noFill/>
          <a:ln>
            <a:noFill/>
          </a:ln>
        </p:spPr>
      </p:pic>
      <p:cxnSp>
        <p:nvCxnSpPr>
          <p:cNvPr id="912" name="Google Shape;912;p62"/>
          <p:cNvCxnSpPr/>
          <p:nvPr/>
        </p:nvCxnSpPr>
        <p:spPr>
          <a:xfrm flipH="1" rot="10800000">
            <a:off x="2196868" y="4915461"/>
            <a:ext cx="2156603" cy="707366"/>
          </a:xfrm>
          <a:prstGeom prst="straightConnector1">
            <a:avLst/>
          </a:prstGeom>
          <a:noFill/>
          <a:ln cap="flat" cmpd="sng" w="19050">
            <a:solidFill>
              <a:srgbClr val="FF0000"/>
            </a:solidFill>
            <a:prstDash val="solid"/>
            <a:miter lim="800000"/>
            <a:headEnd len="sm" w="sm" type="none"/>
            <a:tailEnd len="med" w="med" type="triangle"/>
          </a:ln>
        </p:spPr>
      </p:cxnSp>
      <p:sp>
        <p:nvSpPr>
          <p:cNvPr id="913" name="Google Shape;913;p62"/>
          <p:cNvSpPr txBox="1"/>
          <p:nvPr/>
        </p:nvSpPr>
        <p:spPr>
          <a:xfrm>
            <a:off x="5555413" y="1781775"/>
            <a:ext cx="6245525"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For the QC position, recommend select the same tray with calibrator.</a:t>
            </a:r>
            <a:endParaRPr sz="1600">
              <a:solidFill>
                <a:schemeClr val="dk1"/>
              </a:solidFill>
              <a:latin typeface="Arial"/>
              <a:ea typeface="Arial"/>
              <a:cs typeface="Arial"/>
              <a:sym typeface="Arial"/>
            </a:endParaRPr>
          </a:p>
        </p:txBody>
      </p:sp>
      <p:cxnSp>
        <p:nvCxnSpPr>
          <p:cNvPr id="914" name="Google Shape;914;p62"/>
          <p:cNvCxnSpPr/>
          <p:nvPr/>
        </p:nvCxnSpPr>
        <p:spPr>
          <a:xfrm flipH="1" rot="10800000">
            <a:off x="6811996" y="2127849"/>
            <a:ext cx="1696528" cy="2058838"/>
          </a:xfrm>
          <a:prstGeom prst="straightConnector1">
            <a:avLst/>
          </a:prstGeom>
          <a:noFill/>
          <a:ln cap="flat" cmpd="sng" w="28575">
            <a:solidFill>
              <a:srgbClr val="FF0000"/>
            </a:solidFill>
            <a:prstDash val="solid"/>
            <a:miter lim="800000"/>
            <a:headEnd len="sm" w="sm"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pic>
        <p:nvPicPr>
          <p:cNvPr id="919" name="Google Shape;919;p63"/>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920" name="Google Shape;920;p63"/>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QC</a:t>
            </a:r>
            <a:endParaRPr/>
          </a:p>
        </p:txBody>
      </p:sp>
      <p:sp>
        <p:nvSpPr>
          <p:cNvPr id="921" name="Google Shape;921;p63"/>
          <p:cNvSpPr txBox="1"/>
          <p:nvPr/>
        </p:nvSpPr>
        <p:spPr>
          <a:xfrm>
            <a:off x="443196" y="3289626"/>
            <a:ext cx="4582203" cy="1205138"/>
          </a:xfrm>
          <a:prstGeom prst="rect">
            <a:avLst/>
          </a:prstGeom>
          <a:noFill/>
          <a:ln>
            <a:noFill/>
          </a:ln>
        </p:spPr>
        <p:txBody>
          <a:bodyPr anchorCtr="0" anchor="t" bIns="45700" lIns="91425" spcFirstLastPara="1" rIns="91425" wrap="square" tIns="45700">
            <a:spAutoFit/>
          </a:bodyPr>
          <a:lstStyle/>
          <a:p>
            <a:pPr indent="0" lvl="0" marL="0" marR="0" rtl="0" algn="just">
              <a:lnSpc>
                <a:spcPct val="137500"/>
              </a:lnSpc>
              <a:spcBef>
                <a:spcPts val="0"/>
              </a:spcBef>
              <a:spcAft>
                <a:spcPts val="0"/>
              </a:spcAft>
              <a:buNone/>
            </a:pPr>
            <a:r>
              <a:rPr lang="en-US" sz="1600">
                <a:solidFill>
                  <a:schemeClr val="dk1"/>
                </a:solidFill>
                <a:latin typeface="Arial"/>
                <a:ea typeface="Arial"/>
                <a:cs typeface="Arial"/>
                <a:sym typeface="Arial"/>
              </a:rPr>
              <a:t>Set mean value and standard deviation of QC (for which include item and methodology in detailed) according to the packing insert of QC, then click </a:t>
            </a:r>
            <a:r>
              <a:rPr b="1" lang="en-US" sz="1600">
                <a:solidFill>
                  <a:schemeClr val="dk1"/>
                </a:solidFill>
                <a:latin typeface="Arial"/>
                <a:ea typeface="Arial"/>
                <a:cs typeface="Arial"/>
                <a:sym typeface="Arial"/>
              </a:rPr>
              <a:t>[Save] </a:t>
            </a:r>
            <a:r>
              <a:rPr lang="en-US" sz="1600">
                <a:solidFill>
                  <a:schemeClr val="dk1"/>
                </a:solidFill>
                <a:latin typeface="Arial"/>
                <a:ea typeface="Arial"/>
                <a:cs typeface="Arial"/>
                <a:sym typeface="Arial"/>
              </a:rPr>
              <a:t>to finish setting.</a:t>
            </a:r>
            <a:endParaRPr b="1" sz="1600">
              <a:solidFill>
                <a:schemeClr val="dk1"/>
              </a:solidFill>
              <a:latin typeface="Arial"/>
              <a:ea typeface="Arial"/>
              <a:cs typeface="Arial"/>
              <a:sym typeface="Arial"/>
            </a:endParaRPr>
          </a:p>
        </p:txBody>
      </p:sp>
      <p:pic>
        <p:nvPicPr>
          <p:cNvPr id="922" name="Google Shape;922;p63"/>
          <p:cNvPicPr preferRelativeResize="0"/>
          <p:nvPr/>
        </p:nvPicPr>
        <p:blipFill rotWithShape="1">
          <a:blip r:embed="rId4">
            <a:alphaModFix/>
          </a:blip>
          <a:srcRect b="0" l="0" r="0" t="0"/>
          <a:stretch/>
        </p:blipFill>
        <p:spPr>
          <a:xfrm>
            <a:off x="5224462" y="2112076"/>
            <a:ext cx="5534025" cy="4152900"/>
          </a:xfrm>
          <a:prstGeom prst="rect">
            <a:avLst/>
          </a:prstGeom>
          <a:noFill/>
          <a:ln>
            <a:noFill/>
          </a:ln>
        </p:spPr>
      </p:pic>
      <p:sp>
        <p:nvSpPr>
          <p:cNvPr id="923" name="Google Shape;923;p63"/>
          <p:cNvSpPr/>
          <p:nvPr/>
        </p:nvSpPr>
        <p:spPr>
          <a:xfrm>
            <a:off x="6239774" y="2766204"/>
            <a:ext cx="937403" cy="471577"/>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pic>
        <p:nvPicPr>
          <p:cNvPr id="929" name="Google Shape;929;p64"/>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930" name="Google Shape;930;p64"/>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QC</a:t>
            </a:r>
            <a:endParaRPr/>
          </a:p>
        </p:txBody>
      </p:sp>
      <p:pic>
        <p:nvPicPr>
          <p:cNvPr id="931" name="Google Shape;931;p64"/>
          <p:cNvPicPr preferRelativeResize="0"/>
          <p:nvPr/>
        </p:nvPicPr>
        <p:blipFill rotWithShape="1">
          <a:blip r:embed="rId4">
            <a:alphaModFix/>
          </a:blip>
          <a:srcRect b="0" l="0" r="0" t="0"/>
          <a:stretch/>
        </p:blipFill>
        <p:spPr>
          <a:xfrm>
            <a:off x="530641" y="2287770"/>
            <a:ext cx="4599201" cy="3442880"/>
          </a:xfrm>
          <a:prstGeom prst="rect">
            <a:avLst/>
          </a:prstGeom>
          <a:noFill/>
          <a:ln>
            <a:noFill/>
          </a:ln>
        </p:spPr>
      </p:pic>
      <p:pic>
        <p:nvPicPr>
          <p:cNvPr id="932" name="Google Shape;932;p64"/>
          <p:cNvPicPr preferRelativeResize="0"/>
          <p:nvPr/>
        </p:nvPicPr>
        <p:blipFill rotWithShape="1">
          <a:blip r:embed="rId5">
            <a:alphaModFix/>
          </a:blip>
          <a:srcRect b="0" l="0" r="0" t="0"/>
          <a:stretch/>
        </p:blipFill>
        <p:spPr>
          <a:xfrm>
            <a:off x="6434096" y="2041107"/>
            <a:ext cx="5178246" cy="3913202"/>
          </a:xfrm>
          <a:prstGeom prst="rect">
            <a:avLst/>
          </a:prstGeom>
          <a:noFill/>
          <a:ln>
            <a:noFill/>
          </a:ln>
        </p:spPr>
      </p:pic>
      <p:cxnSp>
        <p:nvCxnSpPr>
          <p:cNvPr id="933" name="Google Shape;933;p64"/>
          <p:cNvCxnSpPr/>
          <p:nvPr/>
        </p:nvCxnSpPr>
        <p:spPr>
          <a:xfrm flipH="1" rot="10800000">
            <a:off x="4226943" y="4099707"/>
            <a:ext cx="2207153" cy="1093395"/>
          </a:xfrm>
          <a:prstGeom prst="straightConnector1">
            <a:avLst/>
          </a:prstGeom>
          <a:noFill/>
          <a:ln cap="flat" cmpd="sng" w="28575">
            <a:solidFill>
              <a:srgbClr val="FF0000"/>
            </a:solidFill>
            <a:prstDash val="solid"/>
            <a:miter lim="800000"/>
            <a:headEnd len="sm" w="sm" type="none"/>
            <a:tailEnd len="med" w="med" type="triangle"/>
          </a:ln>
        </p:spPr>
      </p:cxnSp>
      <p:sp>
        <p:nvSpPr>
          <p:cNvPr id="934" name="Google Shape;934;p64"/>
          <p:cNvSpPr txBox="1"/>
          <p:nvPr/>
        </p:nvSpPr>
        <p:spPr>
          <a:xfrm>
            <a:off x="5791200" y="6053806"/>
            <a:ext cx="64008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Click the corresponding button according to the numerical sequence.</a:t>
            </a:r>
            <a:endParaRPr sz="1600">
              <a:solidFill>
                <a:schemeClr val="dk1"/>
              </a:solidFill>
              <a:latin typeface="Arial"/>
              <a:ea typeface="Arial"/>
              <a:cs typeface="Arial"/>
              <a:sym typeface="Arial"/>
            </a:endParaRPr>
          </a:p>
        </p:txBody>
      </p:sp>
      <p:sp>
        <p:nvSpPr>
          <p:cNvPr id="935" name="Google Shape;935;p64"/>
          <p:cNvSpPr/>
          <p:nvPr/>
        </p:nvSpPr>
        <p:spPr>
          <a:xfrm>
            <a:off x="1351472" y="2869722"/>
            <a:ext cx="810883" cy="368060"/>
          </a:xfrm>
          <a:prstGeom prst="rect">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pic>
        <p:nvPicPr>
          <p:cNvPr id="940" name="Google Shape;940;p65"/>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941" name="Google Shape;941;p65"/>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QC</a:t>
            </a:r>
            <a:endParaRPr/>
          </a:p>
        </p:txBody>
      </p:sp>
      <p:sp>
        <p:nvSpPr>
          <p:cNvPr id="942" name="Google Shape;942;p65"/>
          <p:cNvSpPr txBox="1"/>
          <p:nvPr/>
        </p:nvSpPr>
        <p:spPr>
          <a:xfrm>
            <a:off x="471951" y="4201310"/>
            <a:ext cx="3795250" cy="1349408"/>
          </a:xfrm>
          <a:prstGeom prst="rect">
            <a:avLst/>
          </a:prstGeom>
          <a:noFill/>
          <a:ln>
            <a:noFill/>
          </a:ln>
        </p:spPr>
        <p:txBody>
          <a:bodyPr anchorCtr="0" anchor="t" bIns="45700" lIns="91425" spcFirstLastPara="1" rIns="91425" wrap="square" tIns="45700">
            <a:spAutoFit/>
          </a:bodyPr>
          <a:lstStyle/>
          <a:p>
            <a:pPr indent="0" lvl="0" marL="0" marR="0" rtl="0" algn="l">
              <a:lnSpc>
                <a:spcPct val="156250"/>
              </a:lnSpc>
              <a:spcBef>
                <a:spcPts val="0"/>
              </a:spcBef>
              <a:spcAft>
                <a:spcPts val="0"/>
              </a:spcAft>
              <a:buNone/>
            </a:pPr>
            <a:r>
              <a:rPr lang="en-US" sz="1600">
                <a:solidFill>
                  <a:schemeClr val="dk1"/>
                </a:solidFill>
                <a:latin typeface="Arial"/>
                <a:ea typeface="Arial"/>
                <a:cs typeface="Arial"/>
                <a:sym typeface="Arial"/>
              </a:rPr>
              <a:t>Click </a:t>
            </a:r>
            <a:r>
              <a:rPr b="1" lang="en-US" sz="1600">
                <a:solidFill>
                  <a:schemeClr val="dk1"/>
                </a:solidFill>
                <a:latin typeface="Arial"/>
                <a:ea typeface="Arial"/>
                <a:cs typeface="Arial"/>
                <a:sym typeface="Arial"/>
              </a:rPr>
              <a:t>[QC App]</a:t>
            </a:r>
            <a:r>
              <a:rPr lang="en-US" sz="1600">
                <a:solidFill>
                  <a:schemeClr val="dk1"/>
                </a:solidFill>
                <a:latin typeface="Arial"/>
                <a:ea typeface="Arial"/>
                <a:cs typeface="Arial"/>
                <a:sym typeface="Arial"/>
              </a:rPr>
              <a:t>, choose item name, and then click </a:t>
            </a:r>
            <a:r>
              <a:rPr b="1" lang="en-US" sz="1600">
                <a:solidFill>
                  <a:schemeClr val="dk1"/>
                </a:solidFill>
                <a:latin typeface="Arial"/>
                <a:ea typeface="Arial"/>
                <a:cs typeface="Arial"/>
                <a:sym typeface="Arial"/>
              </a:rPr>
              <a:t>[App] </a:t>
            </a:r>
            <a:r>
              <a:rPr lang="en-US" sz="1600">
                <a:solidFill>
                  <a:schemeClr val="dk1"/>
                </a:solidFill>
                <a:latin typeface="Arial"/>
                <a:ea typeface="Arial"/>
                <a:cs typeface="Arial"/>
                <a:sym typeface="Arial"/>
              </a:rPr>
              <a:t>to apply this item. </a:t>
            </a:r>
            <a:endParaRPr/>
          </a:p>
          <a:p>
            <a:pPr indent="0" lvl="0" marL="0" marR="0" rtl="0" algn="l">
              <a:lnSpc>
                <a:spcPct val="156250"/>
              </a:lnSpc>
              <a:spcBef>
                <a:spcPts val="0"/>
              </a:spcBef>
              <a:spcAft>
                <a:spcPts val="0"/>
              </a:spcAft>
              <a:buNone/>
            </a:pPr>
            <a:r>
              <a:rPr lang="en-US" sz="1600">
                <a:solidFill>
                  <a:schemeClr val="dk1"/>
                </a:solidFill>
                <a:latin typeface="Arial"/>
                <a:ea typeface="Arial"/>
                <a:cs typeface="Arial"/>
                <a:sym typeface="Arial"/>
              </a:rPr>
              <a:t>And can view the application list by click </a:t>
            </a:r>
            <a:r>
              <a:rPr b="1" lang="en-US" sz="1600">
                <a:solidFill>
                  <a:schemeClr val="dk1"/>
                </a:solidFill>
                <a:latin typeface="Arial"/>
                <a:ea typeface="Arial"/>
                <a:cs typeface="Arial"/>
                <a:sym typeface="Arial"/>
              </a:rPr>
              <a:t>[APP</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List]</a:t>
            </a:r>
            <a:r>
              <a:rPr lang="en-US" sz="1600">
                <a:solidFill>
                  <a:schemeClr val="dk1"/>
                </a:solidFill>
                <a:latin typeface="Arial"/>
                <a:ea typeface="Arial"/>
                <a:cs typeface="Arial"/>
                <a:sym typeface="Arial"/>
              </a:rPr>
              <a:t> button.</a:t>
            </a:r>
            <a:endParaRPr b="1" sz="1600">
              <a:solidFill>
                <a:schemeClr val="dk1"/>
              </a:solidFill>
              <a:latin typeface="Arial"/>
              <a:ea typeface="Arial"/>
              <a:cs typeface="Arial"/>
              <a:sym typeface="Arial"/>
            </a:endParaRPr>
          </a:p>
        </p:txBody>
      </p:sp>
      <p:pic>
        <p:nvPicPr>
          <p:cNvPr id="943" name="Google Shape;943;p65"/>
          <p:cNvPicPr preferRelativeResize="0"/>
          <p:nvPr/>
        </p:nvPicPr>
        <p:blipFill rotWithShape="1">
          <a:blip r:embed="rId4">
            <a:alphaModFix/>
          </a:blip>
          <a:srcRect b="0" l="0" r="0" t="0"/>
          <a:stretch/>
        </p:blipFill>
        <p:spPr>
          <a:xfrm>
            <a:off x="4267201" y="1799302"/>
            <a:ext cx="5621443" cy="4234126"/>
          </a:xfrm>
          <a:prstGeom prst="rect">
            <a:avLst/>
          </a:prstGeom>
          <a:noFill/>
          <a:ln>
            <a:noFill/>
          </a:ln>
        </p:spPr>
      </p:pic>
      <p:sp>
        <p:nvSpPr>
          <p:cNvPr id="944" name="Google Shape;944;p65"/>
          <p:cNvSpPr txBox="1"/>
          <p:nvPr/>
        </p:nvSpPr>
        <p:spPr>
          <a:xfrm>
            <a:off x="4267201" y="6144670"/>
            <a:ext cx="6096000" cy="618439"/>
          </a:xfrm>
          <a:prstGeom prst="rect">
            <a:avLst/>
          </a:prstGeom>
          <a:noFill/>
          <a:ln>
            <a:noFill/>
          </a:ln>
        </p:spPr>
        <p:txBody>
          <a:bodyPr anchorCtr="0" anchor="t" bIns="45700" lIns="91425" spcFirstLastPara="1" rIns="91425" wrap="square" tIns="45700">
            <a:spAutoFit/>
          </a:bodyPr>
          <a:lstStyle/>
          <a:p>
            <a:pPr indent="0" lvl="0" marL="0" marR="0" rtl="0" algn="l">
              <a:lnSpc>
                <a:spcPct val="131250"/>
              </a:lnSpc>
              <a:spcBef>
                <a:spcPts val="0"/>
              </a:spcBef>
              <a:spcAft>
                <a:spcPts val="0"/>
              </a:spcAft>
              <a:buNone/>
            </a:pPr>
            <a:r>
              <a:rPr lang="en-US" sz="1600">
                <a:solidFill>
                  <a:schemeClr val="dk1"/>
                </a:solidFill>
                <a:latin typeface="Arial"/>
                <a:ea typeface="Arial"/>
                <a:cs typeface="Arial"/>
                <a:sym typeface="Arial"/>
              </a:rPr>
              <a:t>Place QC reagent in set position, and ensure sufficient volume for corresponding reagent.</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8" name="Shape 948"/>
        <p:cNvGrpSpPr/>
        <p:nvPr/>
      </p:nvGrpSpPr>
      <p:grpSpPr>
        <a:xfrm>
          <a:off x="0" y="0"/>
          <a:ext cx="0" cy="0"/>
          <a:chOff x="0" y="0"/>
          <a:chExt cx="0" cy="0"/>
        </a:xfrm>
      </p:grpSpPr>
      <p:pic>
        <p:nvPicPr>
          <p:cNvPr id="949" name="Google Shape;949;p66"/>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950" name="Google Shape;950;p66"/>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QC</a:t>
            </a:r>
            <a:endParaRPr/>
          </a:p>
        </p:txBody>
      </p:sp>
      <p:sp>
        <p:nvSpPr>
          <p:cNvPr id="951" name="Google Shape;951;p66"/>
          <p:cNvSpPr txBox="1"/>
          <p:nvPr/>
        </p:nvSpPr>
        <p:spPr>
          <a:xfrm>
            <a:off x="374838" y="3733842"/>
            <a:ext cx="3728849" cy="1127745"/>
          </a:xfrm>
          <a:prstGeom prst="rect">
            <a:avLst/>
          </a:prstGeom>
          <a:noFill/>
          <a:ln>
            <a:noFill/>
          </a:ln>
        </p:spPr>
        <p:txBody>
          <a:bodyPr anchorCtr="0" anchor="t" bIns="45700" lIns="91425" spcFirstLastPara="1" rIns="91425" wrap="square" tIns="45700">
            <a:spAutoFit/>
          </a:bodyPr>
          <a:lstStyle/>
          <a:p>
            <a:pPr indent="0" lvl="0" marL="0" marR="0" rtl="0" algn="l">
              <a:lnSpc>
                <a:spcPct val="176250"/>
              </a:lnSpc>
              <a:spcBef>
                <a:spcPts val="0"/>
              </a:spcBef>
              <a:spcAft>
                <a:spcPts val="0"/>
              </a:spcAft>
              <a:buNone/>
            </a:pPr>
            <a:r>
              <a:rPr lang="en-US" sz="1600">
                <a:solidFill>
                  <a:schemeClr val="dk1"/>
                </a:solidFill>
                <a:latin typeface="Arial"/>
                <a:ea typeface="Arial"/>
                <a:cs typeface="Arial"/>
                <a:sym typeface="Arial"/>
              </a:rPr>
              <a:t>Finish QC test running, click </a:t>
            </a:r>
            <a:r>
              <a:rPr b="1" lang="en-US" sz="1600">
                <a:solidFill>
                  <a:schemeClr val="dk1"/>
                </a:solidFill>
                <a:latin typeface="Arial"/>
                <a:ea typeface="Arial"/>
                <a:cs typeface="Arial"/>
                <a:sym typeface="Arial"/>
              </a:rPr>
              <a:t>[QC]</a:t>
            </a:r>
            <a:r>
              <a:rPr lang="en-US" sz="1600">
                <a:solidFill>
                  <a:schemeClr val="dk1"/>
                </a:solidFill>
                <a:latin typeface="Arial"/>
                <a:ea typeface="Arial"/>
                <a:cs typeface="Arial"/>
                <a:sym typeface="Arial"/>
              </a:rPr>
              <a:t> in main interface=&gt; </a:t>
            </a:r>
            <a:r>
              <a:rPr b="1" lang="en-US" sz="1600">
                <a:solidFill>
                  <a:schemeClr val="dk1"/>
                </a:solidFill>
                <a:latin typeface="Arial"/>
                <a:ea typeface="Arial"/>
                <a:cs typeface="Arial"/>
                <a:sym typeface="Arial"/>
              </a:rPr>
              <a:t>[L-J</a:t>
            </a:r>
            <a:r>
              <a:rPr lang="en-US" sz="16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Curve]</a:t>
            </a:r>
            <a:r>
              <a:rPr lang="en-US" sz="1600">
                <a:solidFill>
                  <a:schemeClr val="dk1"/>
                </a:solidFill>
                <a:latin typeface="Arial"/>
                <a:ea typeface="Arial"/>
                <a:cs typeface="Arial"/>
                <a:sym typeface="Arial"/>
              </a:rPr>
              <a:t> to check the QC curve.</a:t>
            </a:r>
            <a:endParaRPr b="1" sz="1600">
              <a:solidFill>
                <a:schemeClr val="dk1"/>
              </a:solidFill>
              <a:latin typeface="Arial"/>
              <a:ea typeface="Arial"/>
              <a:cs typeface="Arial"/>
              <a:sym typeface="Arial"/>
            </a:endParaRPr>
          </a:p>
        </p:txBody>
      </p:sp>
      <p:pic>
        <p:nvPicPr>
          <p:cNvPr id="952" name="Google Shape;952;p66"/>
          <p:cNvPicPr preferRelativeResize="0"/>
          <p:nvPr/>
        </p:nvPicPr>
        <p:blipFill rotWithShape="1">
          <a:blip r:embed="rId4">
            <a:alphaModFix/>
          </a:blip>
          <a:srcRect b="0" l="0" r="0" t="0"/>
          <a:stretch/>
        </p:blipFill>
        <p:spPr>
          <a:xfrm>
            <a:off x="4253211" y="1909443"/>
            <a:ext cx="5819436" cy="439359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pic>
        <p:nvPicPr>
          <p:cNvPr id="958" name="Google Shape;958;p67"/>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959" name="Google Shape;959;p67"/>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Sample test</a:t>
            </a:r>
            <a:endParaRPr/>
          </a:p>
        </p:txBody>
      </p:sp>
      <p:sp>
        <p:nvSpPr>
          <p:cNvPr id="960" name="Google Shape;960;p67"/>
          <p:cNvSpPr txBox="1"/>
          <p:nvPr/>
        </p:nvSpPr>
        <p:spPr>
          <a:xfrm>
            <a:off x="1115917" y="1616713"/>
            <a:ext cx="5209885" cy="416461"/>
          </a:xfrm>
          <a:prstGeom prst="rect">
            <a:avLst/>
          </a:prstGeom>
          <a:noFill/>
          <a:ln>
            <a:noFill/>
          </a:ln>
        </p:spPr>
        <p:txBody>
          <a:bodyPr anchorCtr="0" anchor="t" bIns="45700" lIns="91425" spcFirstLastPara="1" rIns="91425" wrap="square" tIns="45700">
            <a:spAutoFit/>
          </a:bodyPr>
          <a:lstStyle/>
          <a:p>
            <a:pPr indent="0" lvl="0" marL="0" marR="0" rtl="0" algn="l">
              <a:lnSpc>
                <a:spcPct val="176250"/>
              </a:lnSpc>
              <a:spcBef>
                <a:spcPts val="0"/>
              </a:spcBef>
              <a:spcAft>
                <a:spcPts val="0"/>
              </a:spcAft>
              <a:buNone/>
            </a:pPr>
            <a:r>
              <a:rPr lang="en-US" sz="1600">
                <a:solidFill>
                  <a:schemeClr val="dk1"/>
                </a:solidFill>
                <a:latin typeface="Arial"/>
                <a:ea typeface="Arial"/>
                <a:cs typeface="Arial"/>
                <a:sym typeface="Arial"/>
              </a:rPr>
              <a:t> Finish sample test, view the results in </a:t>
            </a:r>
            <a:r>
              <a:rPr b="1" lang="en-US" sz="1600">
                <a:solidFill>
                  <a:schemeClr val="dk1"/>
                </a:solidFill>
                <a:latin typeface="Arial"/>
                <a:ea typeface="Arial"/>
                <a:cs typeface="Arial"/>
                <a:sym typeface="Arial"/>
              </a:rPr>
              <a:t>[Result]</a:t>
            </a:r>
            <a:r>
              <a:rPr lang="en-US" sz="1600">
                <a:solidFill>
                  <a:schemeClr val="dk1"/>
                </a:solidFill>
                <a:latin typeface="Arial"/>
                <a:ea typeface="Arial"/>
                <a:cs typeface="Arial"/>
                <a:sym typeface="Arial"/>
              </a:rPr>
              <a:t> interface.</a:t>
            </a:r>
            <a:endParaRPr b="1" sz="1600">
              <a:solidFill>
                <a:schemeClr val="dk1"/>
              </a:solidFill>
              <a:latin typeface="Arial"/>
              <a:ea typeface="Arial"/>
              <a:cs typeface="Arial"/>
              <a:sym typeface="Arial"/>
            </a:endParaRPr>
          </a:p>
        </p:txBody>
      </p:sp>
      <p:pic>
        <p:nvPicPr>
          <p:cNvPr id="961" name="Google Shape;961;p67"/>
          <p:cNvPicPr preferRelativeResize="0"/>
          <p:nvPr/>
        </p:nvPicPr>
        <p:blipFill rotWithShape="1">
          <a:blip r:embed="rId4">
            <a:alphaModFix/>
          </a:blip>
          <a:srcRect b="0" l="0" r="0" t="0"/>
          <a:stretch/>
        </p:blipFill>
        <p:spPr>
          <a:xfrm>
            <a:off x="2620080" y="2190796"/>
            <a:ext cx="6209352" cy="4294158"/>
          </a:xfrm>
          <a:prstGeom prst="rect">
            <a:avLst/>
          </a:prstGeom>
          <a:noFill/>
          <a:ln>
            <a:noFill/>
          </a:ln>
        </p:spPr>
      </p:pic>
      <p:sp>
        <p:nvSpPr>
          <p:cNvPr id="962" name="Google Shape;962;p67"/>
          <p:cNvSpPr txBox="1"/>
          <p:nvPr/>
        </p:nvSpPr>
        <p:spPr>
          <a:xfrm>
            <a:off x="87493" y="2417596"/>
            <a:ext cx="2905664"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Input the patient information </a:t>
            </a:r>
            <a:endParaRPr sz="1600">
              <a:solidFill>
                <a:schemeClr val="dk1"/>
              </a:solidFill>
              <a:latin typeface="Arial"/>
              <a:ea typeface="Arial"/>
              <a:cs typeface="Arial"/>
              <a:sym typeface="Arial"/>
            </a:endParaRPr>
          </a:p>
        </p:txBody>
      </p:sp>
      <p:cxnSp>
        <p:nvCxnSpPr>
          <p:cNvPr id="963" name="Google Shape;963;p67"/>
          <p:cNvCxnSpPr/>
          <p:nvPr/>
        </p:nvCxnSpPr>
        <p:spPr>
          <a:xfrm rot="10800000">
            <a:off x="2257412" y="2728069"/>
            <a:ext cx="621649" cy="453362"/>
          </a:xfrm>
          <a:prstGeom prst="straightConnector1">
            <a:avLst/>
          </a:prstGeom>
          <a:noFill/>
          <a:ln cap="flat" cmpd="sng" w="28575">
            <a:solidFill>
              <a:srgbClr val="FF0000"/>
            </a:solidFill>
            <a:prstDash val="solid"/>
            <a:miter lim="800000"/>
            <a:headEnd len="sm" w="sm" type="none"/>
            <a:tailEnd len="med" w="med" type="triangle"/>
          </a:ln>
        </p:spPr>
      </p:cxnSp>
      <p:sp>
        <p:nvSpPr>
          <p:cNvPr id="964" name="Google Shape;964;p67"/>
          <p:cNvSpPr txBox="1"/>
          <p:nvPr/>
        </p:nvSpPr>
        <p:spPr>
          <a:xfrm>
            <a:off x="530641" y="3479127"/>
            <a:ext cx="1800267"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select testing item</a:t>
            </a:r>
            <a:endParaRPr sz="1600">
              <a:solidFill>
                <a:schemeClr val="dk1"/>
              </a:solidFill>
              <a:latin typeface="Arial"/>
              <a:ea typeface="Arial"/>
              <a:cs typeface="Arial"/>
              <a:sym typeface="Arial"/>
            </a:endParaRPr>
          </a:p>
        </p:txBody>
      </p:sp>
      <p:cxnSp>
        <p:nvCxnSpPr>
          <p:cNvPr id="965" name="Google Shape;965;p67"/>
          <p:cNvCxnSpPr>
            <a:endCxn id="964" idx="3"/>
          </p:cNvCxnSpPr>
          <p:nvPr/>
        </p:nvCxnSpPr>
        <p:spPr>
          <a:xfrm rot="10800000">
            <a:off x="2330908" y="3648404"/>
            <a:ext cx="514200" cy="423600"/>
          </a:xfrm>
          <a:prstGeom prst="straightConnector1">
            <a:avLst/>
          </a:prstGeom>
          <a:noFill/>
          <a:ln cap="flat" cmpd="sng" w="28575">
            <a:solidFill>
              <a:srgbClr val="FF0000"/>
            </a:solidFill>
            <a:prstDash val="solid"/>
            <a:miter lim="800000"/>
            <a:headEnd len="sm" w="sm" type="none"/>
            <a:tailEnd len="med" w="med" type="triangle"/>
          </a:ln>
        </p:spPr>
      </p:cxnSp>
      <p:sp>
        <p:nvSpPr>
          <p:cNvPr id="966" name="Google Shape;966;p67"/>
          <p:cNvSpPr txBox="1"/>
          <p:nvPr/>
        </p:nvSpPr>
        <p:spPr>
          <a:xfrm>
            <a:off x="1809536" y="6429635"/>
            <a:ext cx="8572928"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Apply the items for this sample, confirm item name and relevant reagent position are well set.</a:t>
            </a:r>
            <a:endParaRPr sz="1600">
              <a:solidFill>
                <a:schemeClr val="dk1"/>
              </a:solidFill>
              <a:latin typeface="Arial"/>
              <a:ea typeface="Arial"/>
              <a:cs typeface="Arial"/>
              <a:sym typeface="Arial"/>
            </a:endParaRPr>
          </a:p>
        </p:txBody>
      </p:sp>
      <p:sp>
        <p:nvSpPr>
          <p:cNvPr id="967" name="Google Shape;967;p67"/>
          <p:cNvSpPr/>
          <p:nvPr/>
        </p:nvSpPr>
        <p:spPr>
          <a:xfrm>
            <a:off x="4989114" y="2966252"/>
            <a:ext cx="1040920" cy="276045"/>
          </a:xfrm>
          <a:prstGeom prst="rect">
            <a:avLst/>
          </a:prstGeom>
          <a:noFill/>
          <a:ln cap="flat" cmpd="sng" w="28575">
            <a:solidFill>
              <a:srgbClr val="7030A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68" name="Google Shape;968;p67"/>
          <p:cNvCxnSpPr/>
          <p:nvPr/>
        </p:nvCxnSpPr>
        <p:spPr>
          <a:xfrm flipH="1" rot="10800000">
            <a:off x="5723983" y="2085488"/>
            <a:ext cx="1190445" cy="986072"/>
          </a:xfrm>
          <a:prstGeom prst="straightConnector1">
            <a:avLst/>
          </a:prstGeom>
          <a:noFill/>
          <a:ln cap="flat" cmpd="sng" w="28575">
            <a:solidFill>
              <a:srgbClr val="7030A0"/>
            </a:solidFill>
            <a:prstDash val="solid"/>
            <a:miter lim="800000"/>
            <a:headEnd len="sm" w="sm" type="none"/>
            <a:tailEnd len="med" w="med" type="triangle"/>
          </a:ln>
        </p:spPr>
      </p:cxnSp>
      <p:sp>
        <p:nvSpPr>
          <p:cNvPr id="969" name="Google Shape;969;p67"/>
          <p:cNvSpPr txBox="1"/>
          <p:nvPr/>
        </p:nvSpPr>
        <p:spPr>
          <a:xfrm>
            <a:off x="6914428" y="1553367"/>
            <a:ext cx="5149816"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For the sample position, recommend select the same tray with calibrator, so they can run together.</a:t>
            </a:r>
            <a:endParaRPr sz="1600">
              <a:solidFill>
                <a:schemeClr val="dk1"/>
              </a:solidFill>
              <a:latin typeface="Arial"/>
              <a:ea typeface="Arial"/>
              <a:cs typeface="Arial"/>
              <a:sym typeface="Arial"/>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4" name="Shape 974"/>
        <p:cNvGrpSpPr/>
        <p:nvPr/>
      </p:nvGrpSpPr>
      <p:grpSpPr>
        <a:xfrm>
          <a:off x="0" y="0"/>
          <a:ext cx="0" cy="0"/>
          <a:chOff x="0" y="0"/>
          <a:chExt cx="0" cy="0"/>
        </a:xfrm>
      </p:grpSpPr>
      <p:pic>
        <p:nvPicPr>
          <p:cNvPr id="975" name="Google Shape;975;p68"/>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976" name="Google Shape;976;p68"/>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Sample test</a:t>
            </a:r>
            <a:endParaRPr/>
          </a:p>
        </p:txBody>
      </p:sp>
      <p:pic>
        <p:nvPicPr>
          <p:cNvPr id="977" name="Google Shape;977;p68"/>
          <p:cNvPicPr preferRelativeResize="0"/>
          <p:nvPr/>
        </p:nvPicPr>
        <p:blipFill rotWithShape="1">
          <a:blip r:embed="rId4">
            <a:alphaModFix/>
          </a:blip>
          <a:srcRect b="5761" l="2334" r="0" t="6612"/>
          <a:stretch/>
        </p:blipFill>
        <p:spPr>
          <a:xfrm>
            <a:off x="5836288" y="2362841"/>
            <a:ext cx="5179280" cy="3483791"/>
          </a:xfrm>
          <a:prstGeom prst="rect">
            <a:avLst/>
          </a:prstGeom>
          <a:noFill/>
          <a:ln>
            <a:noFill/>
          </a:ln>
        </p:spPr>
      </p:pic>
      <p:pic>
        <p:nvPicPr>
          <p:cNvPr id="978" name="Google Shape;978;p68"/>
          <p:cNvPicPr preferRelativeResize="0"/>
          <p:nvPr/>
        </p:nvPicPr>
        <p:blipFill rotWithShape="1">
          <a:blip r:embed="rId5">
            <a:alphaModFix/>
          </a:blip>
          <a:srcRect b="0" l="0" r="0" t="0"/>
          <a:stretch/>
        </p:blipFill>
        <p:spPr>
          <a:xfrm>
            <a:off x="1192941" y="3224123"/>
            <a:ext cx="3530539" cy="2441590"/>
          </a:xfrm>
          <a:prstGeom prst="rect">
            <a:avLst/>
          </a:prstGeom>
          <a:noFill/>
          <a:ln>
            <a:noFill/>
          </a:ln>
        </p:spPr>
      </p:pic>
      <p:cxnSp>
        <p:nvCxnSpPr>
          <p:cNvPr id="979" name="Google Shape;979;p68"/>
          <p:cNvCxnSpPr/>
          <p:nvPr/>
        </p:nvCxnSpPr>
        <p:spPr>
          <a:xfrm flipH="1" rot="10800000">
            <a:off x="4572007" y="3019245"/>
            <a:ext cx="1127186" cy="409756"/>
          </a:xfrm>
          <a:prstGeom prst="straightConnector1">
            <a:avLst/>
          </a:prstGeom>
          <a:noFill/>
          <a:ln cap="flat" cmpd="sng" w="28575">
            <a:solidFill>
              <a:srgbClr val="FF0000"/>
            </a:solidFill>
            <a:prstDash val="solid"/>
            <a:miter lim="800000"/>
            <a:headEnd len="sm" w="sm" type="none"/>
            <a:tailEnd len="med" w="med" type="triangle"/>
          </a:ln>
        </p:spPr>
      </p:cxnSp>
      <p:sp>
        <p:nvSpPr>
          <p:cNvPr id="980" name="Google Shape;980;p68"/>
          <p:cNvSpPr txBox="1"/>
          <p:nvPr/>
        </p:nvSpPr>
        <p:spPr>
          <a:xfrm>
            <a:off x="1778765" y="2634622"/>
            <a:ext cx="397047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Click start button, we can get this interface.</a:t>
            </a:r>
            <a:endParaRPr sz="1600">
              <a:solidFill>
                <a:schemeClr val="dk1"/>
              </a:solidFill>
              <a:latin typeface="Arial"/>
              <a:ea typeface="Arial"/>
              <a:cs typeface="Arial"/>
              <a:sym typeface="Arial"/>
            </a:endParaRPr>
          </a:p>
        </p:txBody>
      </p:sp>
      <p:sp>
        <p:nvSpPr>
          <p:cNvPr id="981" name="Google Shape;981;p68"/>
          <p:cNvSpPr/>
          <p:nvPr/>
        </p:nvSpPr>
        <p:spPr>
          <a:xfrm>
            <a:off x="7108173" y="3712237"/>
            <a:ext cx="1138687" cy="291860"/>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2" name="Google Shape;982;p68"/>
          <p:cNvSpPr/>
          <p:nvPr/>
        </p:nvSpPr>
        <p:spPr>
          <a:xfrm>
            <a:off x="8370509" y="3732364"/>
            <a:ext cx="1138687" cy="291860"/>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3" name="Google Shape;983;p68"/>
          <p:cNvSpPr txBox="1"/>
          <p:nvPr/>
        </p:nvSpPr>
        <p:spPr>
          <a:xfrm>
            <a:off x="5443818" y="1624437"/>
            <a:ext cx="609600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Choose the set calibrator/QC/sample tray, remember the reagent tray you just set and select it.</a:t>
            </a:r>
            <a:endParaRPr sz="1600">
              <a:solidFill>
                <a:schemeClr val="dk1"/>
              </a:solidFill>
              <a:latin typeface="Arial"/>
              <a:ea typeface="Arial"/>
              <a:cs typeface="Arial"/>
              <a:sym typeface="Arial"/>
            </a:endParaRPr>
          </a:p>
        </p:txBody>
      </p:sp>
      <p:cxnSp>
        <p:nvCxnSpPr>
          <p:cNvPr id="984" name="Google Shape;984;p68"/>
          <p:cNvCxnSpPr/>
          <p:nvPr/>
        </p:nvCxnSpPr>
        <p:spPr>
          <a:xfrm flipH="1" rot="10800000">
            <a:off x="7538953" y="2168106"/>
            <a:ext cx="199416" cy="1621939"/>
          </a:xfrm>
          <a:prstGeom prst="straightConnector1">
            <a:avLst/>
          </a:prstGeom>
          <a:noFill/>
          <a:ln cap="flat" cmpd="sng" w="28575">
            <a:solidFill>
              <a:srgbClr val="FF0000"/>
            </a:solidFill>
            <a:prstDash val="solid"/>
            <a:miter lim="800000"/>
            <a:headEnd len="sm" w="sm" type="none"/>
            <a:tailEnd len="med" w="med" type="triangle"/>
          </a:ln>
        </p:spPr>
      </p:cxnSp>
      <p:cxnSp>
        <p:nvCxnSpPr>
          <p:cNvPr id="985" name="Google Shape;985;p68"/>
          <p:cNvCxnSpPr/>
          <p:nvPr/>
        </p:nvCxnSpPr>
        <p:spPr>
          <a:xfrm flipH="1" rot="10800000">
            <a:off x="8813375" y="2094428"/>
            <a:ext cx="1032248" cy="1733001"/>
          </a:xfrm>
          <a:prstGeom prst="straightConnector1">
            <a:avLst/>
          </a:prstGeom>
          <a:noFill/>
          <a:ln cap="flat" cmpd="sng" w="28575">
            <a:solidFill>
              <a:srgbClr val="FF0000"/>
            </a:solidFill>
            <a:prstDash val="solid"/>
            <a:miter lim="800000"/>
            <a:headEnd len="sm" w="sm" type="none"/>
            <a:tailEnd len="med" w="med" type="triangle"/>
          </a:ln>
        </p:spPr>
      </p:cxnSp>
      <p:sp>
        <p:nvSpPr>
          <p:cNvPr id="986" name="Google Shape;986;p68"/>
          <p:cNvSpPr/>
          <p:nvPr/>
        </p:nvSpPr>
        <p:spPr>
          <a:xfrm>
            <a:off x="7211691" y="4330460"/>
            <a:ext cx="2297505" cy="291861"/>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cxnSp>
        <p:nvCxnSpPr>
          <p:cNvPr id="987" name="Google Shape;987;p68"/>
          <p:cNvCxnSpPr/>
          <p:nvPr/>
        </p:nvCxnSpPr>
        <p:spPr>
          <a:xfrm flipH="1">
            <a:off x="5359423" y="4506661"/>
            <a:ext cx="1938534" cy="1465055"/>
          </a:xfrm>
          <a:prstGeom prst="straightConnector1">
            <a:avLst/>
          </a:prstGeom>
          <a:noFill/>
          <a:ln cap="flat" cmpd="sng" w="28575">
            <a:solidFill>
              <a:srgbClr val="FF0000"/>
            </a:solidFill>
            <a:prstDash val="solid"/>
            <a:miter lim="800000"/>
            <a:headEnd len="sm" w="sm" type="none"/>
            <a:tailEnd len="med" w="med" type="triangle"/>
          </a:ln>
        </p:spPr>
      </p:cxnSp>
      <p:sp>
        <p:nvSpPr>
          <p:cNvPr id="988" name="Google Shape;988;p68"/>
          <p:cNvSpPr/>
          <p:nvPr/>
        </p:nvSpPr>
        <p:spPr>
          <a:xfrm>
            <a:off x="7226067" y="4684145"/>
            <a:ext cx="2297505" cy="291861"/>
          </a:xfrm>
          <a:prstGeom prst="roundRect">
            <a:avLst>
              <a:gd fmla="val 16667" name="adj"/>
            </a:avLst>
          </a:prstGeom>
          <a:noFill/>
          <a:ln cap="flat" cmpd="sng" w="2857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989" name="Google Shape;989;p68"/>
          <p:cNvSpPr txBox="1"/>
          <p:nvPr/>
        </p:nvSpPr>
        <p:spPr>
          <a:xfrm>
            <a:off x="1339978" y="6064941"/>
            <a:ext cx="6096000"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Choose it, the machine will do all the test on the tray you select.</a:t>
            </a:r>
            <a:endParaRPr sz="1600">
              <a:solidFill>
                <a:schemeClr val="dk1"/>
              </a:solidFill>
              <a:latin typeface="Arial"/>
              <a:ea typeface="Arial"/>
              <a:cs typeface="Arial"/>
              <a:sym typeface="Arial"/>
            </a:endParaRPr>
          </a:p>
        </p:txBody>
      </p:sp>
      <p:cxnSp>
        <p:nvCxnSpPr>
          <p:cNvPr id="990" name="Google Shape;990;p68"/>
          <p:cNvCxnSpPr/>
          <p:nvPr/>
        </p:nvCxnSpPr>
        <p:spPr>
          <a:xfrm>
            <a:off x="9236491" y="4897981"/>
            <a:ext cx="655140" cy="1257825"/>
          </a:xfrm>
          <a:prstGeom prst="straightConnector1">
            <a:avLst/>
          </a:prstGeom>
          <a:noFill/>
          <a:ln cap="flat" cmpd="sng" w="28575">
            <a:solidFill>
              <a:srgbClr val="FF0000"/>
            </a:solidFill>
            <a:prstDash val="solid"/>
            <a:miter lim="800000"/>
            <a:headEnd len="sm" w="sm" type="none"/>
            <a:tailEnd len="med" w="med" type="triangle"/>
          </a:ln>
        </p:spPr>
      </p:cxnSp>
      <p:sp>
        <p:nvSpPr>
          <p:cNvPr id="991" name="Google Shape;991;p68"/>
          <p:cNvSpPr txBox="1"/>
          <p:nvPr/>
        </p:nvSpPr>
        <p:spPr>
          <a:xfrm>
            <a:off x="7346244" y="6166150"/>
            <a:ext cx="4845756" cy="33855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Arial"/>
                <a:ea typeface="Arial"/>
                <a:cs typeface="Arial"/>
                <a:sym typeface="Arial"/>
              </a:rPr>
              <a:t>You can also choose the specify position on the tray.</a:t>
            </a:r>
            <a:endParaRPr sz="1600">
              <a:solidFill>
                <a:schemeClr val="dk1"/>
              </a:solidFill>
              <a:latin typeface="Arial"/>
              <a:ea typeface="Arial"/>
              <a:cs typeface="Arial"/>
              <a:sym typeface="Arial"/>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5" name="Shape 995"/>
        <p:cNvGrpSpPr/>
        <p:nvPr/>
      </p:nvGrpSpPr>
      <p:grpSpPr>
        <a:xfrm>
          <a:off x="0" y="0"/>
          <a:ext cx="0" cy="0"/>
          <a:chOff x="0" y="0"/>
          <a:chExt cx="0" cy="0"/>
        </a:xfrm>
      </p:grpSpPr>
      <p:pic>
        <p:nvPicPr>
          <p:cNvPr id="996" name="Google Shape;996;p69"/>
          <p:cNvPicPr preferRelativeResize="0"/>
          <p:nvPr/>
        </p:nvPicPr>
        <p:blipFill rotWithShape="1">
          <a:blip r:embed="rId3">
            <a:alphaModFix/>
          </a:blip>
          <a:srcRect b="0" l="0" r="0" t="0"/>
          <a:stretch/>
        </p:blipFill>
        <p:spPr>
          <a:xfrm>
            <a:off x="465612" y="1499642"/>
            <a:ext cx="4347000" cy="24284"/>
          </a:xfrm>
          <a:prstGeom prst="rect">
            <a:avLst/>
          </a:prstGeom>
          <a:noFill/>
          <a:ln>
            <a:noFill/>
          </a:ln>
        </p:spPr>
      </p:pic>
      <p:sp>
        <p:nvSpPr>
          <p:cNvPr id="997" name="Google Shape;997;p69"/>
          <p:cNvSpPr txBox="1"/>
          <p:nvPr/>
        </p:nvSpPr>
        <p:spPr>
          <a:xfrm>
            <a:off x="530641" y="1053125"/>
            <a:ext cx="2212559" cy="424732"/>
          </a:xfrm>
          <a:prstGeom prst="rect">
            <a:avLst/>
          </a:prstGeom>
          <a:noFill/>
          <a:ln>
            <a:noFill/>
          </a:ln>
        </p:spPr>
        <p:txBody>
          <a:bodyPr anchorCtr="0" anchor="t" bIns="45700" lIns="91425" spcFirstLastPara="1" rIns="91425" wrap="square" tIns="45700">
            <a:spAutoFit/>
          </a:bodyPr>
          <a:lstStyle/>
          <a:p>
            <a:pPr indent="0" lvl="1" marL="7620" marR="0" rtl="0" algn="l">
              <a:spcBef>
                <a:spcPts val="0"/>
              </a:spcBef>
              <a:spcAft>
                <a:spcPts val="0"/>
              </a:spcAft>
              <a:buNone/>
            </a:pPr>
            <a:r>
              <a:rPr b="0" i="0" lang="en-US" sz="2160" u="none" cap="none" strike="noStrike">
                <a:solidFill>
                  <a:srgbClr val="2EA7E0"/>
                </a:solidFill>
                <a:latin typeface="Microsoft Yahei"/>
                <a:ea typeface="Microsoft Yahei"/>
                <a:cs typeface="Microsoft Yahei"/>
                <a:sym typeface="Microsoft Yahei"/>
              </a:rPr>
              <a:t>Sample test</a:t>
            </a:r>
            <a:endParaRPr/>
          </a:p>
        </p:txBody>
      </p:sp>
      <p:sp>
        <p:nvSpPr>
          <p:cNvPr id="998" name="Google Shape;998;p69"/>
          <p:cNvSpPr txBox="1"/>
          <p:nvPr/>
        </p:nvSpPr>
        <p:spPr>
          <a:xfrm>
            <a:off x="465612" y="2096210"/>
            <a:ext cx="12047456" cy="423321"/>
          </a:xfrm>
          <a:prstGeom prst="rect">
            <a:avLst/>
          </a:prstGeom>
          <a:noFill/>
          <a:ln>
            <a:noFill/>
          </a:ln>
        </p:spPr>
        <p:txBody>
          <a:bodyPr anchorCtr="0" anchor="t" bIns="45700" lIns="91425" spcFirstLastPara="1" rIns="91425" wrap="square" tIns="45700">
            <a:spAutoFit/>
          </a:bodyPr>
          <a:lstStyle/>
          <a:p>
            <a:pPr indent="0" lvl="0" marL="0" marR="0" rtl="0" algn="l">
              <a:lnSpc>
                <a:spcPct val="176250"/>
              </a:lnSpc>
              <a:spcBef>
                <a:spcPts val="0"/>
              </a:spcBef>
              <a:spcAft>
                <a:spcPts val="0"/>
              </a:spcAft>
              <a:buNone/>
            </a:pPr>
            <a:r>
              <a:rPr lang="en-US" sz="1400">
                <a:solidFill>
                  <a:schemeClr val="dk1"/>
                </a:solidFill>
                <a:latin typeface="Arial"/>
                <a:ea typeface="Arial"/>
                <a:cs typeface="Arial"/>
                <a:sym typeface="Arial"/>
              </a:rPr>
              <a:t> </a:t>
            </a:r>
            <a:r>
              <a:rPr b="1" lang="en-US" sz="1600">
                <a:solidFill>
                  <a:schemeClr val="dk1"/>
                </a:solidFill>
                <a:latin typeface="Arial"/>
                <a:ea typeface="Arial"/>
                <a:cs typeface="Arial"/>
                <a:sym typeface="Arial"/>
              </a:rPr>
              <a:t>Tips: Click option could select how many times repeat for this test, it can help check the repeatability for this item.</a:t>
            </a:r>
            <a:endParaRPr b="1" sz="1800">
              <a:solidFill>
                <a:schemeClr val="dk1"/>
              </a:solidFill>
              <a:latin typeface="Arial"/>
              <a:ea typeface="Arial"/>
              <a:cs typeface="Arial"/>
              <a:sym typeface="Arial"/>
            </a:endParaRPr>
          </a:p>
        </p:txBody>
      </p:sp>
      <p:pic>
        <p:nvPicPr>
          <p:cNvPr id="999" name="Google Shape;999;p69"/>
          <p:cNvPicPr preferRelativeResize="0"/>
          <p:nvPr/>
        </p:nvPicPr>
        <p:blipFill rotWithShape="1">
          <a:blip r:embed="rId4">
            <a:alphaModFix/>
          </a:blip>
          <a:srcRect b="0" l="0" r="0" t="0"/>
          <a:stretch/>
        </p:blipFill>
        <p:spPr>
          <a:xfrm>
            <a:off x="723508" y="3022188"/>
            <a:ext cx="5010150" cy="3486150"/>
          </a:xfrm>
          <a:prstGeom prst="rect">
            <a:avLst/>
          </a:prstGeom>
          <a:noFill/>
          <a:ln>
            <a:noFill/>
          </a:ln>
        </p:spPr>
      </p:pic>
      <p:pic>
        <p:nvPicPr>
          <p:cNvPr id="1000" name="Google Shape;1000;p69"/>
          <p:cNvPicPr preferRelativeResize="0"/>
          <p:nvPr/>
        </p:nvPicPr>
        <p:blipFill rotWithShape="1">
          <a:blip r:embed="rId5">
            <a:alphaModFix/>
          </a:blip>
          <a:srcRect b="0" l="0" r="0" t="0"/>
          <a:stretch/>
        </p:blipFill>
        <p:spPr>
          <a:xfrm>
            <a:off x="6324600" y="2969475"/>
            <a:ext cx="5867400" cy="3553868"/>
          </a:xfrm>
          <a:prstGeom prst="rect">
            <a:avLst/>
          </a:prstGeom>
          <a:noFill/>
          <a:ln>
            <a:noFill/>
          </a:ln>
        </p:spPr>
      </p:pic>
      <p:sp>
        <p:nvSpPr>
          <p:cNvPr id="1001" name="Google Shape;1001;p69"/>
          <p:cNvSpPr txBox="1"/>
          <p:nvPr/>
        </p:nvSpPr>
        <p:spPr>
          <a:xfrm>
            <a:off x="512747" y="2406477"/>
            <a:ext cx="9554613"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600">
                <a:solidFill>
                  <a:schemeClr val="dk1"/>
                </a:solidFill>
                <a:latin typeface="Arial"/>
                <a:ea typeface="Arial"/>
                <a:cs typeface="Arial"/>
                <a:sym typeface="Arial"/>
              </a:rPr>
              <a:t>Tips: Calibration, QC, sample test can be applied together, then run together in one batch.</a:t>
            </a:r>
            <a:r>
              <a:rPr b="1" lang="en-US" sz="1800">
                <a:solidFill>
                  <a:schemeClr val="dk1"/>
                </a:solidFill>
                <a:latin typeface="Arial"/>
                <a:ea typeface="Arial"/>
                <a:cs typeface="Arial"/>
                <a:sym typeface="Arial"/>
              </a:rPr>
              <a:t> </a:t>
            </a:r>
            <a:endParaRPr b="1" sz="1800">
              <a:solidFill>
                <a:schemeClr val="dk1"/>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 name="Shape 191"/>
        <p:cNvGrpSpPr/>
        <p:nvPr/>
      </p:nvGrpSpPr>
      <p:grpSpPr>
        <a:xfrm>
          <a:off x="0" y="0"/>
          <a:ext cx="0" cy="0"/>
          <a:chOff x="0" y="0"/>
          <a:chExt cx="0" cy="0"/>
        </a:xfrm>
      </p:grpSpPr>
      <p:pic>
        <p:nvPicPr>
          <p:cNvPr id="192" name="Google Shape;192;p7"/>
          <p:cNvPicPr preferRelativeResize="0"/>
          <p:nvPr/>
        </p:nvPicPr>
        <p:blipFill rotWithShape="1">
          <a:blip r:embed="rId3">
            <a:alphaModFix/>
          </a:blip>
          <a:srcRect b="0" l="0" r="0" t="0"/>
          <a:stretch/>
        </p:blipFill>
        <p:spPr>
          <a:xfrm>
            <a:off x="3605453" y="1525690"/>
            <a:ext cx="4829553" cy="5222060"/>
          </a:xfrm>
          <a:prstGeom prst="rect">
            <a:avLst/>
          </a:prstGeom>
          <a:noFill/>
          <a:ln>
            <a:noFill/>
          </a:ln>
        </p:spPr>
      </p:pic>
      <p:sp>
        <p:nvSpPr>
          <p:cNvPr id="193" name="Google Shape;193;p7"/>
          <p:cNvSpPr txBox="1"/>
          <p:nvPr/>
        </p:nvSpPr>
        <p:spPr>
          <a:xfrm>
            <a:off x="1994433" y="5156588"/>
            <a:ext cx="1476598"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PCB board cooling inlet</a:t>
            </a:r>
            <a:endParaRPr sz="1904">
              <a:solidFill>
                <a:schemeClr val="dk1"/>
              </a:solidFill>
              <a:latin typeface="Arial"/>
              <a:ea typeface="Arial"/>
              <a:cs typeface="Arial"/>
              <a:sym typeface="Arial"/>
            </a:endParaRPr>
          </a:p>
        </p:txBody>
      </p:sp>
      <p:cxnSp>
        <p:nvCxnSpPr>
          <p:cNvPr id="194" name="Google Shape;194;p7"/>
          <p:cNvCxnSpPr>
            <a:stCxn id="193" idx="3"/>
          </p:cNvCxnSpPr>
          <p:nvPr/>
        </p:nvCxnSpPr>
        <p:spPr>
          <a:xfrm>
            <a:off x="3471031" y="5495912"/>
            <a:ext cx="1426500" cy="2700"/>
          </a:xfrm>
          <a:prstGeom prst="straightConnector1">
            <a:avLst/>
          </a:prstGeom>
          <a:noFill/>
          <a:ln cap="flat" cmpd="sng" w="9525">
            <a:solidFill>
              <a:srgbClr val="0070C0"/>
            </a:solidFill>
            <a:prstDash val="solid"/>
            <a:miter lim="800000"/>
            <a:headEnd len="sm" w="sm" type="none"/>
            <a:tailEnd len="med" w="med" type="stealth"/>
          </a:ln>
        </p:spPr>
      </p:cxnSp>
      <p:sp>
        <p:nvSpPr>
          <p:cNvPr id="195" name="Google Shape;195;p7"/>
          <p:cNvSpPr txBox="1"/>
          <p:nvPr/>
        </p:nvSpPr>
        <p:spPr>
          <a:xfrm>
            <a:off x="8734733" y="3625345"/>
            <a:ext cx="2277198"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LAN port, USB port and serial port</a:t>
            </a:r>
            <a:endParaRPr/>
          </a:p>
        </p:txBody>
      </p:sp>
      <p:cxnSp>
        <p:nvCxnSpPr>
          <p:cNvPr id="196" name="Google Shape;196;p7"/>
          <p:cNvCxnSpPr/>
          <p:nvPr/>
        </p:nvCxnSpPr>
        <p:spPr>
          <a:xfrm rot="10800000">
            <a:off x="7783704" y="3967352"/>
            <a:ext cx="951027" cy="0"/>
          </a:xfrm>
          <a:prstGeom prst="straightConnector1">
            <a:avLst/>
          </a:prstGeom>
          <a:noFill/>
          <a:ln cap="flat" cmpd="sng" w="9525">
            <a:solidFill>
              <a:srgbClr val="0070C0"/>
            </a:solidFill>
            <a:prstDash val="solid"/>
            <a:miter lim="800000"/>
            <a:headEnd len="sm" w="sm" type="none"/>
            <a:tailEnd len="med" w="med" type="stealth"/>
          </a:ln>
        </p:spPr>
      </p:cxnSp>
      <p:sp>
        <p:nvSpPr>
          <p:cNvPr id="197" name="Google Shape;197;p7"/>
          <p:cNvSpPr txBox="1"/>
          <p:nvPr/>
        </p:nvSpPr>
        <p:spPr>
          <a:xfrm>
            <a:off x="8762782" y="4594070"/>
            <a:ext cx="1476598"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Main switch</a:t>
            </a:r>
            <a:endParaRPr sz="1904">
              <a:solidFill>
                <a:schemeClr val="dk1"/>
              </a:solidFill>
              <a:latin typeface="Arial"/>
              <a:ea typeface="Arial"/>
              <a:cs typeface="Arial"/>
              <a:sym typeface="Arial"/>
            </a:endParaRPr>
          </a:p>
        </p:txBody>
      </p:sp>
      <p:cxnSp>
        <p:nvCxnSpPr>
          <p:cNvPr id="198" name="Google Shape;198;p7"/>
          <p:cNvCxnSpPr/>
          <p:nvPr/>
        </p:nvCxnSpPr>
        <p:spPr>
          <a:xfrm rot="10800000">
            <a:off x="7873184" y="4789503"/>
            <a:ext cx="951027" cy="0"/>
          </a:xfrm>
          <a:prstGeom prst="straightConnector1">
            <a:avLst/>
          </a:prstGeom>
          <a:noFill/>
          <a:ln cap="flat" cmpd="sng" w="9525">
            <a:solidFill>
              <a:srgbClr val="0070C0"/>
            </a:solidFill>
            <a:prstDash val="solid"/>
            <a:miter lim="800000"/>
            <a:headEnd len="sm" w="sm" type="none"/>
            <a:tailEnd len="med" w="med" type="stealth"/>
          </a:ln>
        </p:spPr>
      </p:cxnSp>
      <p:sp>
        <p:nvSpPr>
          <p:cNvPr id="199" name="Google Shape;199;p7"/>
          <p:cNvSpPr txBox="1"/>
          <p:nvPr/>
        </p:nvSpPr>
        <p:spPr>
          <a:xfrm>
            <a:off x="317172" y="1001821"/>
            <a:ext cx="3288281" cy="638123"/>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en-US" sz="2540">
                <a:solidFill>
                  <a:srgbClr val="2F5496"/>
                </a:solidFill>
                <a:latin typeface="Arial"/>
                <a:ea typeface="Arial"/>
                <a:cs typeface="Arial"/>
                <a:sym typeface="Arial"/>
              </a:rPr>
              <a:t>Instrument right view</a:t>
            </a:r>
            <a:endParaRPr/>
          </a:p>
        </p:txBody>
      </p:sp>
      <p:sp>
        <p:nvSpPr>
          <p:cNvPr id="200" name="Google Shape;200;p7"/>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5" name="Shape 1005"/>
        <p:cNvGrpSpPr/>
        <p:nvPr/>
      </p:nvGrpSpPr>
      <p:grpSpPr>
        <a:xfrm>
          <a:off x="0" y="0"/>
          <a:ext cx="0" cy="0"/>
          <a:chOff x="0" y="0"/>
          <a:chExt cx="0" cy="0"/>
        </a:xfrm>
      </p:grpSpPr>
      <p:sp>
        <p:nvSpPr>
          <p:cNvPr id="1006" name="Google Shape;1006;p70"/>
          <p:cNvSpPr txBox="1"/>
          <p:nvPr>
            <p:ph type="title"/>
          </p:nvPr>
        </p:nvSpPr>
        <p:spPr>
          <a:xfrm>
            <a:off x="1408109" y="2561966"/>
            <a:ext cx="5102003" cy="664210"/>
          </a:xfrm>
          <a:prstGeom prst="rect">
            <a:avLst/>
          </a:prstGeom>
          <a:noFill/>
          <a:ln>
            <a:noFill/>
          </a:ln>
        </p:spPr>
        <p:txBody>
          <a:bodyPr anchorCtr="0" anchor="ctr" bIns="0" lIns="0" spcFirstLastPara="1" rIns="0" wrap="square" tIns="12700">
            <a:spAutoFit/>
          </a:bodyPr>
          <a:lstStyle/>
          <a:p>
            <a:pPr indent="0" lvl="0" marL="13334" rtl="0" algn="l">
              <a:lnSpc>
                <a:spcPct val="100000"/>
              </a:lnSpc>
              <a:spcBef>
                <a:spcPts val="0"/>
              </a:spcBef>
              <a:spcAft>
                <a:spcPts val="0"/>
              </a:spcAft>
              <a:buClr>
                <a:srgbClr val="00B0F0"/>
              </a:buClr>
              <a:buSzPts val="4235"/>
              <a:buFont typeface="Arial"/>
              <a:buNone/>
            </a:pPr>
            <a:r>
              <a:rPr lang="en-US" sz="4235">
                <a:solidFill>
                  <a:srgbClr val="00B0F0"/>
                </a:solidFill>
                <a:latin typeface="Arial"/>
                <a:ea typeface="Arial"/>
                <a:cs typeface="Arial"/>
                <a:sym typeface="Arial"/>
              </a:rPr>
              <a:t>04</a:t>
            </a:r>
            <a:endParaRPr/>
          </a:p>
        </p:txBody>
      </p:sp>
      <p:sp>
        <p:nvSpPr>
          <p:cNvPr id="1007" name="Google Shape;1007;p70"/>
          <p:cNvSpPr txBox="1"/>
          <p:nvPr>
            <p:ph idx="1" type="body"/>
          </p:nvPr>
        </p:nvSpPr>
        <p:spPr>
          <a:xfrm>
            <a:off x="1323962" y="3706883"/>
            <a:ext cx="6516612" cy="104096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B0F0"/>
              </a:buClr>
              <a:buSzPts val="4235"/>
              <a:buNone/>
            </a:pPr>
            <a:r>
              <a:rPr lang="en-US" sz="4235">
                <a:solidFill>
                  <a:srgbClr val="00B0F0"/>
                </a:solidFill>
                <a:latin typeface="Arial"/>
                <a:ea typeface="Arial"/>
                <a:cs typeface="Arial"/>
                <a:sym typeface="Arial"/>
              </a:rPr>
              <a:t>Maintenance</a:t>
            </a:r>
            <a:endParaRPr sz="4020">
              <a:solidFill>
                <a:srgbClr val="00B0F0"/>
              </a:solidFill>
              <a:latin typeface="Arial"/>
              <a:ea typeface="Arial"/>
              <a:cs typeface="Arial"/>
              <a:sym typeface="Aria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2" name="Shape 1012"/>
        <p:cNvGrpSpPr/>
        <p:nvPr/>
      </p:nvGrpSpPr>
      <p:grpSpPr>
        <a:xfrm>
          <a:off x="0" y="0"/>
          <a:ext cx="0" cy="0"/>
          <a:chOff x="0" y="0"/>
          <a:chExt cx="0" cy="0"/>
        </a:xfrm>
      </p:grpSpPr>
      <p:sp>
        <p:nvSpPr>
          <p:cNvPr id="1013" name="Google Shape;1013;p71"/>
          <p:cNvSpPr/>
          <p:nvPr/>
        </p:nvSpPr>
        <p:spPr>
          <a:xfrm rot="10800000">
            <a:off x="382969" y="1038984"/>
            <a:ext cx="2163717" cy="475001"/>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14" name="Google Shape;1014;p71"/>
          <p:cNvSpPr txBox="1"/>
          <p:nvPr/>
        </p:nvSpPr>
        <p:spPr>
          <a:xfrm>
            <a:off x="653764" y="1541834"/>
            <a:ext cx="10884472" cy="92333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Arial"/>
                <a:ea typeface="Arial"/>
                <a:cs typeface="Arial"/>
                <a:sym typeface="Arial"/>
              </a:rPr>
              <a:t>Clean reagents/serum drops on the analyzer surface timely. In order to ensure the performance of instrument, it is recommended to perform daily, weekly, monthly, quarterly, semi-annual, and annual maintenance as following table:</a:t>
            </a:r>
            <a:endParaRPr sz="1800">
              <a:solidFill>
                <a:schemeClr val="dk1"/>
              </a:solidFill>
              <a:latin typeface="Arial"/>
              <a:ea typeface="Arial"/>
              <a:cs typeface="Arial"/>
              <a:sym typeface="Arial"/>
            </a:endParaRPr>
          </a:p>
        </p:txBody>
      </p:sp>
      <p:sp>
        <p:nvSpPr>
          <p:cNvPr id="1015" name="Google Shape;1015;p71"/>
          <p:cNvSpPr txBox="1"/>
          <p:nvPr/>
        </p:nvSpPr>
        <p:spPr>
          <a:xfrm>
            <a:off x="631587" y="2520744"/>
            <a:ext cx="10692266" cy="3507499"/>
          </a:xfrm>
          <a:prstGeom prst="rect">
            <a:avLst/>
          </a:prstGeom>
          <a:noFill/>
          <a:ln>
            <a:noFill/>
          </a:ln>
        </p:spPr>
        <p:txBody>
          <a:bodyPr anchorCtr="0" anchor="t" bIns="45700" lIns="91425" spcFirstLastPara="1" rIns="91425" wrap="square" tIns="45700">
            <a:spAutoFit/>
          </a:bodyPr>
          <a:lstStyle/>
          <a:p>
            <a:pPr indent="-362585" lvl="0" marL="362585" marR="0" rtl="0" algn="l">
              <a:spcBef>
                <a:spcPts val="0"/>
              </a:spcBef>
              <a:spcAft>
                <a:spcPts val="0"/>
              </a:spcAft>
              <a:buClr>
                <a:srgbClr val="2F5496"/>
              </a:buClr>
              <a:buSzPts val="2000"/>
              <a:buFont typeface="Noto Sans Symbols"/>
              <a:buChar char="◆"/>
            </a:pPr>
            <a:r>
              <a:rPr b="1" lang="en-US" sz="2000">
                <a:solidFill>
                  <a:srgbClr val="2F5496"/>
                </a:solidFill>
                <a:latin typeface="Arial"/>
                <a:ea typeface="Arial"/>
                <a:cs typeface="Arial"/>
                <a:sym typeface="Arial"/>
              </a:rPr>
              <a:t>Daily:</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 the </a:t>
            </a:r>
            <a:r>
              <a:rPr lang="en-US" sz="1800">
                <a:solidFill>
                  <a:srgbClr val="FF0000"/>
                </a:solidFill>
                <a:latin typeface="Arial"/>
                <a:ea typeface="Arial"/>
                <a:cs typeface="Arial"/>
                <a:sym typeface="Arial"/>
              </a:rPr>
              <a:t>instrument surface </a:t>
            </a:r>
            <a:r>
              <a:rPr lang="en-US" sz="1800">
                <a:solidFill>
                  <a:schemeClr val="dk1"/>
                </a:solidFill>
                <a:latin typeface="Arial"/>
                <a:ea typeface="Arial"/>
                <a:cs typeface="Arial"/>
                <a:sym typeface="Arial"/>
              </a:rPr>
              <a:t>, confirm </a:t>
            </a:r>
            <a:r>
              <a:rPr lang="en-US" sz="1800">
                <a:solidFill>
                  <a:srgbClr val="FF0000"/>
                </a:solidFill>
                <a:latin typeface="Arial"/>
                <a:ea typeface="Arial"/>
                <a:cs typeface="Arial"/>
                <a:sym typeface="Arial"/>
              </a:rPr>
              <a:t>tubing connections</a:t>
            </a:r>
            <a:r>
              <a:rPr lang="en-US" sz="1800">
                <a:solidFill>
                  <a:schemeClr val="dk1"/>
                </a:solidFill>
                <a:latin typeface="Arial"/>
                <a:ea typeface="Arial"/>
                <a:cs typeface="Arial"/>
                <a:sym typeface="Arial"/>
              </a:rPr>
              <a:t> of purified water tank &amp; cleaning solution tank &amp; waste liquid tank</a:t>
            </a:r>
            <a:endParaRPr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whether reagent/sample </a:t>
            </a:r>
            <a:r>
              <a:rPr lang="en-US" sz="1800">
                <a:solidFill>
                  <a:srgbClr val="FF0000"/>
                </a:solidFill>
                <a:latin typeface="Arial"/>
                <a:ea typeface="Arial"/>
                <a:cs typeface="Arial"/>
                <a:sym typeface="Arial"/>
              </a:rPr>
              <a:t>probe</a:t>
            </a:r>
            <a:r>
              <a:rPr lang="en-US" sz="1800">
                <a:solidFill>
                  <a:schemeClr val="dk1"/>
                </a:solidFill>
                <a:latin typeface="Arial"/>
                <a:ea typeface="Arial"/>
                <a:cs typeface="Arial"/>
                <a:sym typeface="Arial"/>
              </a:rPr>
              <a:t>, cleaning </a:t>
            </a:r>
            <a:r>
              <a:rPr lang="en-US" sz="1800">
                <a:solidFill>
                  <a:srgbClr val="FF0000"/>
                </a:solidFill>
                <a:latin typeface="Arial"/>
                <a:ea typeface="Arial"/>
                <a:cs typeface="Arial"/>
                <a:sym typeface="Arial"/>
              </a:rPr>
              <a:t>needle</a:t>
            </a:r>
            <a:r>
              <a:rPr lang="en-US" sz="1800">
                <a:solidFill>
                  <a:schemeClr val="dk1"/>
                </a:solidFill>
                <a:latin typeface="Arial"/>
                <a:ea typeface="Arial"/>
                <a:cs typeface="Arial"/>
                <a:sym typeface="Arial"/>
              </a:rPr>
              <a:t>, </a:t>
            </a:r>
            <a:r>
              <a:rPr lang="en-US" sz="1800">
                <a:solidFill>
                  <a:srgbClr val="FF0000"/>
                </a:solidFill>
                <a:latin typeface="Arial"/>
                <a:ea typeface="Arial"/>
                <a:cs typeface="Arial"/>
                <a:sym typeface="Arial"/>
              </a:rPr>
              <a:t>plunger pump </a:t>
            </a:r>
            <a:r>
              <a:rPr lang="en-US" sz="1800">
                <a:solidFill>
                  <a:schemeClr val="dk1"/>
                </a:solidFill>
                <a:latin typeface="Arial"/>
                <a:ea typeface="Arial"/>
                <a:cs typeface="Arial"/>
                <a:sym typeface="Arial"/>
              </a:rPr>
              <a:t>leaking </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whether relevant probe/needles liquid input/output normally, check and clean the wash pool</a:t>
            </a:r>
            <a:endParaRPr sz="1800">
              <a:solidFill>
                <a:schemeClr val="dk1"/>
              </a:solidFill>
              <a:latin typeface="Arial"/>
              <a:ea typeface="Arial"/>
              <a:cs typeface="Arial"/>
              <a:sym typeface="Arial"/>
            </a:endParaRPr>
          </a:p>
          <a:p>
            <a:pPr indent="-362585" lvl="0" marL="362585" marR="0" rtl="0" algn="l">
              <a:spcBef>
                <a:spcPts val="0"/>
              </a:spcBef>
              <a:spcAft>
                <a:spcPts val="0"/>
              </a:spcAft>
              <a:buClr>
                <a:srgbClr val="2F5496"/>
              </a:buClr>
              <a:buSzPts val="2000"/>
              <a:buFont typeface="Noto Sans Symbols"/>
              <a:buChar char="◆"/>
            </a:pPr>
            <a:r>
              <a:rPr b="1" lang="en-US" sz="2000">
                <a:solidFill>
                  <a:srgbClr val="2F5496"/>
                </a:solidFill>
                <a:latin typeface="Arial"/>
                <a:ea typeface="Arial"/>
                <a:cs typeface="Arial"/>
                <a:sym typeface="Arial"/>
              </a:rPr>
              <a:t>Weekly:</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Intensive cleaning</a:t>
            </a:r>
            <a:endParaRPr sz="1800">
              <a:solidFill>
                <a:schemeClr val="dk1"/>
              </a:solidFill>
              <a:latin typeface="Arial"/>
              <a:ea typeface="Arial"/>
              <a:cs typeface="Arial"/>
              <a:sym typeface="Arial"/>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 the reagent/sample disk</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and clean exterior of cleaning needle &amp; stirrer</a:t>
            </a:r>
            <a:endParaRPr/>
          </a:p>
          <a:p>
            <a:pPr indent="-362585" lvl="0" marL="362585" marR="0" rtl="0" algn="l">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Reaction cuvettes (dirty) detection- cuvettes contamination detection (include light source detection)</a:t>
            </a:r>
            <a:endParaRPr sz="1800">
              <a:solidFill>
                <a:schemeClr val="dk1"/>
              </a:solidFill>
              <a:latin typeface="Arial"/>
              <a:ea typeface="Arial"/>
              <a:cs typeface="Arial"/>
              <a:sym typeface="Arial"/>
            </a:endParaRPr>
          </a:p>
          <a:p>
            <a:pPr indent="-362585" lvl="0" marL="362585" marR="0" rtl="0" algn="l">
              <a:spcBef>
                <a:spcPts val="0"/>
              </a:spcBef>
              <a:spcAft>
                <a:spcPts val="0"/>
              </a:spcAft>
              <a:buClr>
                <a:srgbClr val="2F5496"/>
              </a:buClr>
              <a:buSzPts val="2000"/>
              <a:buFont typeface="Noto Sans Symbols"/>
              <a:buChar char="◆"/>
            </a:pPr>
            <a:r>
              <a:rPr b="1" lang="en-US" sz="2000">
                <a:solidFill>
                  <a:srgbClr val="2F5496"/>
                </a:solidFill>
                <a:latin typeface="Arial"/>
                <a:ea typeface="Arial"/>
                <a:cs typeface="Arial"/>
                <a:sym typeface="Arial"/>
              </a:rPr>
              <a:t>Monthly:</a:t>
            </a:r>
            <a:endParaRPr/>
          </a:p>
          <a:p>
            <a:pPr indent="0" lvl="0" marL="0" marR="0" rtl="0" algn="l">
              <a:spcBef>
                <a:spcPts val="0"/>
              </a:spcBef>
              <a:spcAft>
                <a:spcPts val="0"/>
              </a:spcAft>
              <a:buNone/>
            </a:pPr>
            <a:r>
              <a:rPr lang="en-US" sz="1800">
                <a:solidFill>
                  <a:schemeClr val="dk1"/>
                </a:solidFill>
                <a:latin typeface="Arial"/>
                <a:ea typeface="Arial"/>
                <a:cs typeface="Arial"/>
                <a:sym typeface="Arial"/>
              </a:rPr>
              <a:t>      Clean reagent/sample probe, cleaning needle, stirrer and wash pool</a:t>
            </a:r>
            <a:endParaRPr/>
          </a:p>
        </p:txBody>
      </p:sp>
      <p:sp>
        <p:nvSpPr>
          <p:cNvPr id="1016" name="Google Shape;1016;p71"/>
          <p:cNvSpPr txBox="1"/>
          <p:nvPr/>
        </p:nvSpPr>
        <p:spPr>
          <a:xfrm>
            <a:off x="631587" y="6128651"/>
            <a:ext cx="93544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F5496"/>
                </a:solidFill>
                <a:latin typeface="Arial"/>
                <a:ea typeface="Arial"/>
                <a:cs typeface="Arial"/>
                <a:sym typeface="Arial"/>
              </a:rPr>
              <a:t>Note: Clean all exterior of probe/needles by a dust-free cloth dipped with alcohol</a:t>
            </a:r>
            <a:endParaRPr b="1" sz="2000">
              <a:solidFill>
                <a:srgbClr val="2F5496"/>
              </a:solidFill>
              <a:latin typeface="Arial"/>
              <a:ea typeface="Arial"/>
              <a:cs typeface="Arial"/>
              <a:sym typeface="Arial"/>
            </a:endParaRPr>
          </a:p>
        </p:txBody>
      </p:sp>
      <p:sp>
        <p:nvSpPr>
          <p:cNvPr id="1017" name="Google Shape;1017;p71"/>
          <p:cNvSpPr txBox="1"/>
          <p:nvPr/>
        </p:nvSpPr>
        <p:spPr>
          <a:xfrm>
            <a:off x="9712480" y="320893"/>
            <a:ext cx="2117456" cy="523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Maintenance</a:t>
            </a:r>
            <a:endParaRPr/>
          </a:p>
        </p:txBody>
      </p:sp>
      <p:sp>
        <p:nvSpPr>
          <p:cNvPr id="1018" name="Google Shape;1018;p71"/>
          <p:cNvSpPr txBox="1"/>
          <p:nvPr/>
        </p:nvSpPr>
        <p:spPr>
          <a:xfrm>
            <a:off x="382971" y="1087408"/>
            <a:ext cx="18683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Microsoft Yahei"/>
                <a:ea typeface="Microsoft Yahei"/>
                <a:cs typeface="Microsoft Yahei"/>
                <a:sym typeface="Microsoft Yahei"/>
              </a:rPr>
              <a:t>Maintenance</a:t>
            </a:r>
            <a:endParaRPr sz="2000">
              <a:solidFill>
                <a:schemeClr val="lt1"/>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14"/>
                                        </p:tgtEl>
                                        <p:attrNameLst>
                                          <p:attrName>style.visibility</p:attrName>
                                        </p:attrNameLst>
                                      </p:cBhvr>
                                      <p:to>
                                        <p:strVal val="visible"/>
                                      </p:to>
                                    </p:set>
                                    <p:animEffect filter="fade" transition="in">
                                      <p:cBhvr>
                                        <p:cTn dur="500"/>
                                        <p:tgtEl>
                                          <p:spTgt spid="101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1015"/>
                                        </p:tgtEl>
                                        <p:attrNameLst>
                                          <p:attrName>style.visibility</p:attrName>
                                        </p:attrNameLst>
                                      </p:cBhvr>
                                      <p:to>
                                        <p:strVal val="visible"/>
                                      </p:to>
                                    </p:set>
                                    <p:animEffect filter="fade" transition="in">
                                      <p:cBhvr>
                                        <p:cTn dur="500"/>
                                        <p:tgtEl>
                                          <p:spTgt spid="1015"/>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1016"/>
                                        </p:tgtEl>
                                        <p:attrNameLst>
                                          <p:attrName>style.visibility</p:attrName>
                                        </p:attrNameLst>
                                      </p:cBhvr>
                                      <p:to>
                                        <p:strVal val="visible"/>
                                      </p:to>
                                    </p:set>
                                    <p:animEffect filter="fade" transition="in">
                                      <p:cBhvr>
                                        <p:cTn dur="500"/>
                                        <p:tgtEl>
                                          <p:spTgt spid="101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18"/>
                                        </p:tgtEl>
                                        <p:attrNameLst>
                                          <p:attrName>style.visibility</p:attrName>
                                        </p:attrNameLst>
                                      </p:cBhvr>
                                      <p:to>
                                        <p:strVal val="visible"/>
                                      </p:to>
                                    </p:set>
                                    <p:animEffect filter="fade" transition="in">
                                      <p:cBhvr>
                                        <p:cTn dur="500"/>
                                        <p:tgtEl>
                                          <p:spTgt spid="101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72"/>
          <p:cNvSpPr txBox="1"/>
          <p:nvPr/>
        </p:nvSpPr>
        <p:spPr>
          <a:xfrm>
            <a:off x="382969" y="1832226"/>
            <a:ext cx="11063360" cy="4732193"/>
          </a:xfrm>
          <a:prstGeom prst="rect">
            <a:avLst/>
          </a:prstGeom>
          <a:noFill/>
          <a:ln>
            <a:noFill/>
          </a:ln>
        </p:spPr>
        <p:txBody>
          <a:bodyPr anchorCtr="0" anchor="t" bIns="45700" lIns="91425" spcFirstLastPara="1" rIns="91425" wrap="square" tIns="45700">
            <a:spAutoFit/>
          </a:bodyPr>
          <a:lstStyle/>
          <a:p>
            <a:pPr indent="-362585" lvl="0" marL="362585" marR="0" rtl="0" algn="l">
              <a:lnSpc>
                <a:spcPct val="140000"/>
              </a:lnSpc>
              <a:spcBef>
                <a:spcPts val="0"/>
              </a:spcBef>
              <a:spcAft>
                <a:spcPts val="0"/>
              </a:spcAft>
              <a:buClr>
                <a:srgbClr val="2F5496"/>
              </a:buClr>
              <a:buSzPts val="2000"/>
              <a:buFont typeface="Noto Sans Symbols"/>
              <a:buChar char="◆"/>
            </a:pPr>
            <a:r>
              <a:rPr b="1" lang="en-US" sz="2000">
                <a:solidFill>
                  <a:srgbClr val="2F5496"/>
                </a:solidFill>
                <a:latin typeface="Arial"/>
                <a:ea typeface="Arial"/>
                <a:cs typeface="Arial"/>
                <a:sym typeface="Arial"/>
              </a:rPr>
              <a:t>Quarterly :</a:t>
            </a:r>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 all fans, clean air strainer</a:t>
            </a:r>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Cleaning purified water filter</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 the inlet/out of fluid </a:t>
            </a:r>
            <a:r>
              <a:rPr lang="en-US" sz="1800">
                <a:solidFill>
                  <a:srgbClr val="FF0000"/>
                </a:solidFill>
                <a:latin typeface="Arial"/>
                <a:ea typeface="Arial"/>
                <a:cs typeface="Arial"/>
                <a:sym typeface="Arial"/>
              </a:rPr>
              <a:t>confluence module</a:t>
            </a:r>
            <a:r>
              <a:rPr lang="en-US" sz="1800">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Cleaning the tubing of cleaning needles to the fluid </a:t>
            </a:r>
            <a:r>
              <a:rPr lang="en-US" sz="1800">
                <a:solidFill>
                  <a:srgbClr val="FF0000"/>
                </a:solidFill>
                <a:latin typeface="Arial"/>
                <a:ea typeface="Arial"/>
                <a:cs typeface="Arial"/>
                <a:sym typeface="Arial"/>
              </a:rPr>
              <a:t>confluence module</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whether cuvettes scratched or dirty, and clean inwall and outwall of cuvettes</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whether the lamp is normal</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rgbClr val="FF0000"/>
              </a:buClr>
              <a:buSzPts val="1800"/>
              <a:buFont typeface="Arial"/>
              <a:buAutoNum type="arabicPeriod"/>
            </a:pPr>
            <a:r>
              <a:rPr lang="en-US" sz="1800">
                <a:solidFill>
                  <a:srgbClr val="FF0000"/>
                </a:solidFill>
                <a:latin typeface="Arial"/>
                <a:ea typeface="Arial"/>
                <a:cs typeface="Arial"/>
                <a:sym typeface="Arial"/>
              </a:rPr>
              <a:t>Check whether the screwed connectors of probe or plunger pump are loosen</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a:t>
            </a:r>
            <a:r>
              <a:rPr lang="en-US" sz="1800">
                <a:solidFill>
                  <a:srgbClr val="FF0000"/>
                </a:solidFill>
                <a:latin typeface="Arial"/>
                <a:ea typeface="Arial"/>
                <a:cs typeface="Arial"/>
                <a:sym typeface="Arial"/>
              </a:rPr>
              <a:t>whether there are </a:t>
            </a:r>
            <a:r>
              <a:rPr lang="en-US" sz="1800">
                <a:solidFill>
                  <a:schemeClr val="dk1"/>
                </a:solidFill>
                <a:latin typeface="Arial"/>
                <a:ea typeface="Arial"/>
                <a:cs typeface="Arial"/>
                <a:sym typeface="Arial"/>
              </a:rPr>
              <a:t>bubbles  on the glass tube of </a:t>
            </a:r>
            <a:r>
              <a:rPr lang="en-US" sz="1800">
                <a:solidFill>
                  <a:srgbClr val="FF0000"/>
                </a:solidFill>
                <a:latin typeface="Arial"/>
                <a:ea typeface="Arial"/>
                <a:cs typeface="Arial"/>
                <a:sym typeface="Arial"/>
              </a:rPr>
              <a:t>plunger pump</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a:t>
            </a:r>
            <a:r>
              <a:rPr lang="en-US" sz="1800">
                <a:solidFill>
                  <a:srgbClr val="FF0000"/>
                </a:solidFill>
                <a:latin typeface="Arial"/>
                <a:ea typeface="Arial"/>
                <a:cs typeface="Arial"/>
                <a:sym typeface="Arial"/>
              </a:rPr>
              <a:t>whether</a:t>
            </a:r>
            <a:r>
              <a:rPr lang="en-US" sz="1800">
                <a:solidFill>
                  <a:schemeClr val="dk1"/>
                </a:solidFill>
                <a:latin typeface="Arial"/>
                <a:ea typeface="Arial"/>
                <a:cs typeface="Arial"/>
                <a:sym typeface="Arial"/>
              </a:rPr>
              <a:t> reagent / sample probe &amp;  cleaning needle blocked</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 and lubricate guide shaft, spline shaft of reagent / sample probe &amp; stirrer</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 and lubricate driving guide rail of cleaning needle, guide shaft of sample </a:t>
            </a:r>
            <a:r>
              <a:rPr lang="en-US" sz="1800">
                <a:solidFill>
                  <a:srgbClr val="FF0000"/>
                </a:solidFill>
                <a:latin typeface="Arial"/>
                <a:ea typeface="Arial"/>
                <a:cs typeface="Arial"/>
                <a:sym typeface="Arial"/>
              </a:rPr>
              <a:t>plunger pump</a:t>
            </a:r>
            <a:r>
              <a:rPr lang="en-US" sz="1800">
                <a:solidFill>
                  <a:schemeClr val="dk1"/>
                </a:solidFill>
                <a:latin typeface="Arial"/>
                <a:ea typeface="Arial"/>
                <a:cs typeface="Arial"/>
                <a:sym typeface="Arial"/>
              </a:rPr>
              <a:t> and screw rod</a:t>
            </a:r>
            <a:endParaRPr sz="1800">
              <a:solidFill>
                <a:schemeClr val="dk1"/>
              </a:solidFill>
              <a:latin typeface="Arial"/>
              <a:ea typeface="Arial"/>
              <a:cs typeface="Arial"/>
              <a:sym typeface="Arial"/>
            </a:endParaRPr>
          </a:p>
          <a:p>
            <a:pPr indent="-362585" lvl="0" marL="362585" marR="0" rtl="0" algn="l">
              <a:lnSpc>
                <a:spcPct val="155555"/>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Check reaction curves of sample test, rerun calibration and quality control</a:t>
            </a:r>
            <a:endParaRPr sz="1800">
              <a:solidFill>
                <a:schemeClr val="dk1"/>
              </a:solidFill>
              <a:latin typeface="Arial"/>
              <a:ea typeface="Arial"/>
              <a:cs typeface="Arial"/>
              <a:sym typeface="Arial"/>
            </a:endParaRPr>
          </a:p>
        </p:txBody>
      </p:sp>
      <p:sp>
        <p:nvSpPr>
          <p:cNvPr id="1025" name="Google Shape;1025;p72"/>
          <p:cNvSpPr txBox="1"/>
          <p:nvPr/>
        </p:nvSpPr>
        <p:spPr>
          <a:xfrm>
            <a:off x="9712480" y="320893"/>
            <a:ext cx="2117456" cy="523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Maintenance</a:t>
            </a:r>
            <a:endParaRPr/>
          </a:p>
        </p:txBody>
      </p:sp>
      <p:sp>
        <p:nvSpPr>
          <p:cNvPr id="1026" name="Google Shape;1026;p72"/>
          <p:cNvSpPr/>
          <p:nvPr/>
        </p:nvSpPr>
        <p:spPr>
          <a:xfrm rot="10800000">
            <a:off x="382969" y="1038984"/>
            <a:ext cx="2163717" cy="475001"/>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27" name="Google Shape;1027;p72"/>
          <p:cNvSpPr txBox="1"/>
          <p:nvPr/>
        </p:nvSpPr>
        <p:spPr>
          <a:xfrm>
            <a:off x="382971" y="1087408"/>
            <a:ext cx="18683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Microsoft Yahei"/>
                <a:ea typeface="Microsoft Yahei"/>
                <a:cs typeface="Microsoft Yahei"/>
                <a:sym typeface="Microsoft Yahei"/>
              </a:rPr>
              <a:t>Maintenance:</a:t>
            </a:r>
            <a:endParaRPr sz="2000">
              <a:solidFill>
                <a:schemeClr val="lt1"/>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24"/>
                                        </p:tgtEl>
                                        <p:attrNameLst>
                                          <p:attrName>style.visibility</p:attrName>
                                        </p:attrNameLst>
                                      </p:cBhvr>
                                      <p:to>
                                        <p:strVal val="visible"/>
                                      </p:to>
                                    </p:set>
                                    <p:animEffect filter="fade" transition="in">
                                      <p:cBhvr>
                                        <p:cTn dur="500"/>
                                        <p:tgtEl>
                                          <p:spTgt spid="102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27"/>
                                        </p:tgtEl>
                                        <p:attrNameLst>
                                          <p:attrName>style.visibility</p:attrName>
                                        </p:attrNameLst>
                                      </p:cBhvr>
                                      <p:to>
                                        <p:strVal val="visible"/>
                                      </p:to>
                                    </p:set>
                                    <p:animEffect filter="fade" transition="in">
                                      <p:cBhvr>
                                        <p:cTn dur="500"/>
                                        <p:tgtEl>
                                          <p:spTgt spid="102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73"/>
          <p:cNvSpPr txBox="1"/>
          <p:nvPr/>
        </p:nvSpPr>
        <p:spPr>
          <a:xfrm>
            <a:off x="660539" y="1608627"/>
            <a:ext cx="10114739" cy="5064463"/>
          </a:xfrm>
          <a:prstGeom prst="rect">
            <a:avLst/>
          </a:prstGeom>
          <a:noFill/>
          <a:ln>
            <a:noFill/>
          </a:ln>
        </p:spPr>
        <p:txBody>
          <a:bodyPr anchorCtr="0" anchor="t" bIns="45700" lIns="91425" spcFirstLastPara="1" rIns="91425" wrap="square" tIns="45700">
            <a:spAutoFit/>
          </a:bodyPr>
          <a:lstStyle/>
          <a:p>
            <a:pPr indent="-362585" lvl="0" marL="362585" marR="0" rtl="0" algn="l">
              <a:lnSpc>
                <a:spcPct val="130000"/>
              </a:lnSpc>
              <a:spcBef>
                <a:spcPts val="0"/>
              </a:spcBef>
              <a:spcAft>
                <a:spcPts val="0"/>
              </a:spcAft>
              <a:buClr>
                <a:srgbClr val="2F5496"/>
              </a:buClr>
              <a:buSzPts val="2000"/>
              <a:buFont typeface="Noto Sans Symbols"/>
              <a:buChar char="◆"/>
            </a:pPr>
            <a:r>
              <a:rPr b="1" lang="en-US" sz="2000">
                <a:solidFill>
                  <a:srgbClr val="2F5496"/>
                </a:solidFill>
                <a:latin typeface="Arial"/>
                <a:ea typeface="Arial"/>
                <a:cs typeface="Arial"/>
                <a:sym typeface="Arial"/>
              </a:rPr>
              <a:t>Half yearly:</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 the reaction cuvette holder</a:t>
            </a:r>
            <a:endParaRPr b="1" sz="2000">
              <a:solidFill>
                <a:srgbClr val="2F5496"/>
              </a:solidFill>
              <a:latin typeface="Arial"/>
              <a:ea typeface="Arial"/>
              <a:cs typeface="Arial"/>
              <a:sym typeface="Arial"/>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Instrument internal and all sensors  dust removal </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Replace peristaltic pump head</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Change lamp(Light source)</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Replace purified water filter</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Replace reaction cuvettes (plastic cuvettes), soak and clean inwall &amp; outwall of reaction cuvette</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Cleaning purified water tank</a:t>
            </a:r>
            <a:endParaRPr/>
          </a:p>
          <a:p>
            <a:pPr indent="-362585" lvl="0" marL="362585" marR="0" rtl="0" algn="l">
              <a:lnSpc>
                <a:spcPct val="144444"/>
              </a:lnSpc>
              <a:spcBef>
                <a:spcPts val="0"/>
              </a:spcBef>
              <a:spcAft>
                <a:spcPts val="0"/>
              </a:spcAft>
              <a:buClr>
                <a:srgbClr val="FF0000"/>
              </a:buClr>
              <a:buSzPts val="1800"/>
              <a:buFont typeface="Arial"/>
              <a:buAutoNum type="arabicPeriod"/>
            </a:pPr>
            <a:r>
              <a:rPr lang="en-US" sz="1800">
                <a:solidFill>
                  <a:srgbClr val="FF0000"/>
                </a:solidFill>
                <a:latin typeface="Arial"/>
                <a:ea typeface="Arial"/>
                <a:cs typeface="Arial"/>
                <a:sym typeface="Arial"/>
              </a:rPr>
              <a:t>Cleaning the branch waste tube and general waste tube of wash pool</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Cleaning the inlet of purified water</a:t>
            </a:r>
            <a:endParaRPr/>
          </a:p>
          <a:p>
            <a:pPr indent="0" lvl="0" marL="0" marR="0" rtl="0" algn="l">
              <a:lnSpc>
                <a:spcPct val="144444"/>
              </a:lnSpc>
              <a:spcBef>
                <a:spcPts val="0"/>
              </a:spcBef>
              <a:spcAft>
                <a:spcPts val="0"/>
              </a:spcAft>
              <a:buNone/>
            </a:pPr>
            <a:r>
              <a:t/>
            </a:r>
            <a:endParaRPr sz="1800">
              <a:solidFill>
                <a:schemeClr val="dk1"/>
              </a:solidFill>
              <a:latin typeface="Arial"/>
              <a:ea typeface="Arial"/>
              <a:cs typeface="Arial"/>
              <a:sym typeface="Arial"/>
            </a:endParaRPr>
          </a:p>
          <a:p>
            <a:pPr indent="-362585" lvl="0" marL="362585" marR="0" rtl="0" algn="l">
              <a:lnSpc>
                <a:spcPct val="130000"/>
              </a:lnSpc>
              <a:spcBef>
                <a:spcPts val="0"/>
              </a:spcBef>
              <a:spcAft>
                <a:spcPts val="0"/>
              </a:spcAft>
              <a:buClr>
                <a:srgbClr val="2F5496"/>
              </a:buClr>
              <a:buSzPts val="2000"/>
              <a:buFont typeface="Noto Sans Symbols"/>
              <a:buChar char="◆"/>
            </a:pPr>
            <a:r>
              <a:rPr b="1" lang="en-US" sz="2000">
                <a:solidFill>
                  <a:srgbClr val="2F5496"/>
                </a:solidFill>
                <a:latin typeface="Arial"/>
                <a:ea typeface="Arial"/>
                <a:cs typeface="Arial"/>
                <a:sym typeface="Arial"/>
              </a:rPr>
              <a:t>Yearly:</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Replace aspirating tube and draining tube of wash station</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Replace aspiration tubing of purified water(include tubing of float sensor)</a:t>
            </a:r>
            <a:endParaRPr/>
          </a:p>
          <a:p>
            <a:pPr indent="-362585" lvl="0" marL="362585" marR="0" rtl="0" algn="l">
              <a:lnSpc>
                <a:spcPct val="144444"/>
              </a:lnSpc>
              <a:spcBef>
                <a:spcPts val="0"/>
              </a:spcBef>
              <a:spcAft>
                <a:spcPts val="0"/>
              </a:spcAft>
              <a:buClr>
                <a:schemeClr val="dk1"/>
              </a:buClr>
              <a:buSzPts val="1800"/>
              <a:buFont typeface="Arial"/>
              <a:buAutoNum type="arabicPeriod"/>
            </a:pPr>
            <a:r>
              <a:rPr lang="en-US" sz="1800">
                <a:solidFill>
                  <a:schemeClr val="dk1"/>
                </a:solidFill>
                <a:latin typeface="Arial"/>
                <a:ea typeface="Arial"/>
                <a:cs typeface="Arial"/>
                <a:sym typeface="Arial"/>
              </a:rPr>
              <a:t>Replace </a:t>
            </a:r>
            <a:r>
              <a:rPr lang="en-US" sz="1800">
                <a:solidFill>
                  <a:srgbClr val="FF0000"/>
                </a:solidFill>
                <a:latin typeface="Arial"/>
                <a:ea typeface="Arial"/>
                <a:cs typeface="Arial"/>
                <a:sym typeface="Arial"/>
              </a:rPr>
              <a:t>the branch waste tube and general waste tube of wash pool</a:t>
            </a:r>
            <a:endParaRPr sz="1800">
              <a:solidFill>
                <a:schemeClr val="dk1"/>
              </a:solidFill>
              <a:latin typeface="Arial"/>
              <a:ea typeface="Arial"/>
              <a:cs typeface="Arial"/>
              <a:sym typeface="Arial"/>
            </a:endParaRPr>
          </a:p>
        </p:txBody>
      </p:sp>
      <p:sp>
        <p:nvSpPr>
          <p:cNvPr id="1034" name="Google Shape;1034;p73"/>
          <p:cNvSpPr txBox="1"/>
          <p:nvPr/>
        </p:nvSpPr>
        <p:spPr>
          <a:xfrm>
            <a:off x="9712480" y="320893"/>
            <a:ext cx="2117456" cy="52309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800">
                <a:solidFill>
                  <a:schemeClr val="lt1"/>
                </a:solidFill>
                <a:latin typeface="Arial"/>
                <a:ea typeface="Arial"/>
                <a:cs typeface="Arial"/>
                <a:sym typeface="Arial"/>
              </a:rPr>
              <a:t>Maintenance</a:t>
            </a:r>
            <a:endParaRPr/>
          </a:p>
        </p:txBody>
      </p:sp>
      <p:sp>
        <p:nvSpPr>
          <p:cNvPr id="1035" name="Google Shape;1035;p73"/>
          <p:cNvSpPr/>
          <p:nvPr/>
        </p:nvSpPr>
        <p:spPr>
          <a:xfrm rot="10800000">
            <a:off x="382969" y="1038984"/>
            <a:ext cx="2163717" cy="475001"/>
          </a:xfrm>
          <a:prstGeom prst="roundRect">
            <a:avLst>
              <a:gd fmla="val 16667" name="adj"/>
            </a:avLst>
          </a:prstGeom>
          <a:solidFill>
            <a:srgbClr val="0070C0"/>
          </a:solidFill>
          <a:ln cap="flat" cmpd="sng" w="12700">
            <a:solidFill>
              <a:srgbClr val="0C4FA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036" name="Google Shape;1036;p73"/>
          <p:cNvSpPr txBox="1"/>
          <p:nvPr/>
        </p:nvSpPr>
        <p:spPr>
          <a:xfrm>
            <a:off x="382971" y="1087408"/>
            <a:ext cx="1868332"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2000">
                <a:solidFill>
                  <a:schemeClr val="lt1"/>
                </a:solidFill>
                <a:latin typeface="Microsoft Yahei"/>
                <a:ea typeface="Microsoft Yahei"/>
                <a:cs typeface="Microsoft Yahei"/>
                <a:sym typeface="Microsoft Yahei"/>
              </a:rPr>
              <a:t>Maintenance:</a:t>
            </a:r>
            <a:endParaRPr sz="2000">
              <a:solidFill>
                <a:schemeClr val="lt1"/>
              </a:solidFill>
              <a:latin typeface="Microsoft Yahei"/>
              <a:ea typeface="Microsoft Yahei"/>
              <a:cs typeface="Microsoft Yahei"/>
              <a:sym typeface="Microsoft Yahe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33"/>
                                        </p:tgtEl>
                                        <p:attrNameLst>
                                          <p:attrName>style.visibility</p:attrName>
                                        </p:attrNameLst>
                                      </p:cBhvr>
                                      <p:to>
                                        <p:strVal val="visible"/>
                                      </p:to>
                                    </p:set>
                                    <p:animEffect filter="fade" transition="in">
                                      <p:cBhvr>
                                        <p:cTn dur="500"/>
                                        <p:tgtEl>
                                          <p:spTgt spid="103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6"/>
                                        </p:tgtEl>
                                        <p:attrNameLst>
                                          <p:attrName>style.visibility</p:attrName>
                                        </p:attrNameLst>
                                      </p:cBhvr>
                                      <p:to>
                                        <p:strVal val="visible"/>
                                      </p:to>
                                    </p:set>
                                    <p:animEffect filter="fade" transition="in">
                                      <p:cBhvr>
                                        <p:cTn dur="500"/>
                                        <p:tgtEl>
                                          <p:spTgt spid="103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74"/>
          <p:cNvSpPr txBox="1"/>
          <p:nvPr>
            <p:ph type="title"/>
          </p:nvPr>
        </p:nvSpPr>
        <p:spPr>
          <a:xfrm>
            <a:off x="1323961" y="2561960"/>
            <a:ext cx="5102003" cy="664221"/>
          </a:xfrm>
          <a:prstGeom prst="rect">
            <a:avLst/>
          </a:prstGeom>
          <a:noFill/>
          <a:ln>
            <a:noFill/>
          </a:ln>
        </p:spPr>
        <p:txBody>
          <a:bodyPr anchorCtr="0" anchor="ctr" bIns="0" lIns="0" spcFirstLastPara="1" rIns="0" wrap="square" tIns="12700">
            <a:spAutoFit/>
          </a:bodyPr>
          <a:lstStyle/>
          <a:p>
            <a:pPr indent="0" lvl="0" marL="13334" rtl="0" algn="l">
              <a:lnSpc>
                <a:spcPct val="100000"/>
              </a:lnSpc>
              <a:spcBef>
                <a:spcPts val="0"/>
              </a:spcBef>
              <a:spcAft>
                <a:spcPts val="0"/>
              </a:spcAft>
              <a:buClr>
                <a:srgbClr val="00B0F0"/>
              </a:buClr>
              <a:buSzPts val="4235"/>
              <a:buFont typeface="Arial"/>
              <a:buNone/>
            </a:pPr>
            <a:r>
              <a:rPr lang="en-US" sz="4235">
                <a:solidFill>
                  <a:srgbClr val="00B0F0"/>
                </a:solidFill>
                <a:latin typeface="Arial"/>
                <a:ea typeface="Arial"/>
                <a:cs typeface="Arial"/>
                <a:sym typeface="Arial"/>
              </a:rPr>
              <a:t>05</a:t>
            </a:r>
            <a:endParaRPr sz="4235">
              <a:solidFill>
                <a:srgbClr val="00B0F0"/>
              </a:solidFill>
              <a:latin typeface="Arial"/>
              <a:ea typeface="Arial"/>
              <a:cs typeface="Arial"/>
              <a:sym typeface="Arial"/>
            </a:endParaRPr>
          </a:p>
        </p:txBody>
      </p:sp>
      <p:sp>
        <p:nvSpPr>
          <p:cNvPr id="1042" name="Google Shape;1042;p74"/>
          <p:cNvSpPr txBox="1"/>
          <p:nvPr>
            <p:ph idx="1" type="body"/>
          </p:nvPr>
        </p:nvSpPr>
        <p:spPr>
          <a:xfrm>
            <a:off x="1323962" y="3706883"/>
            <a:ext cx="6516612" cy="104096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B0F0"/>
              </a:buClr>
              <a:buSzPts val="4235"/>
              <a:buNone/>
            </a:pPr>
            <a:r>
              <a:rPr lang="en-US" sz="4235">
                <a:solidFill>
                  <a:srgbClr val="00B0F0"/>
                </a:solidFill>
                <a:latin typeface="Arial"/>
                <a:ea typeface="Arial"/>
                <a:cs typeface="Arial"/>
                <a:sym typeface="Arial"/>
              </a:rPr>
              <a:t>Mechanical Structure</a:t>
            </a:r>
            <a:endParaRPr sz="4235">
              <a:solidFill>
                <a:srgbClr val="00B0F0"/>
              </a:solidFill>
              <a:latin typeface="Arial"/>
              <a:ea typeface="Arial"/>
              <a:cs typeface="Arial"/>
              <a:sym typeface="Arial"/>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75"/>
          <p:cNvSpPr txBox="1"/>
          <p:nvPr/>
        </p:nvSpPr>
        <p:spPr>
          <a:xfrm>
            <a:off x="302251" y="2231313"/>
            <a:ext cx="7825548" cy="48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EXC200</a:t>
            </a:r>
            <a:r>
              <a:rPr lang="en-US" sz="1904">
                <a:solidFill>
                  <a:srgbClr val="2F5496"/>
                </a:solidFill>
                <a:latin typeface="Arial"/>
                <a:ea typeface="Arial"/>
                <a:cs typeface="Arial"/>
                <a:sym typeface="Arial"/>
              </a:rPr>
              <a:t> </a:t>
            </a:r>
            <a:r>
              <a:rPr b="1" lang="en-US" sz="2540">
                <a:solidFill>
                  <a:srgbClr val="2F5496"/>
                </a:solidFill>
                <a:latin typeface="Arial"/>
                <a:ea typeface="Arial"/>
                <a:cs typeface="Arial"/>
                <a:sym typeface="Arial"/>
              </a:rPr>
              <a:t>analyzer functional modules include：</a:t>
            </a:r>
            <a:endParaRPr b="1" sz="2540">
              <a:solidFill>
                <a:srgbClr val="2F5496"/>
              </a:solidFill>
              <a:latin typeface="Arial"/>
              <a:ea typeface="Arial"/>
              <a:cs typeface="Arial"/>
              <a:sym typeface="Arial"/>
            </a:endParaRPr>
          </a:p>
        </p:txBody>
      </p:sp>
      <p:sp>
        <p:nvSpPr>
          <p:cNvPr id="1048" name="Google Shape;1048;p75"/>
          <p:cNvSpPr/>
          <p:nvPr/>
        </p:nvSpPr>
        <p:spPr>
          <a:xfrm>
            <a:off x="350161" y="2882772"/>
            <a:ext cx="6095253" cy="2469202"/>
          </a:xfrm>
          <a:prstGeom prst="rect">
            <a:avLst/>
          </a:prstGeom>
          <a:noFill/>
          <a:ln>
            <a:noFill/>
          </a:ln>
        </p:spPr>
        <p:txBody>
          <a:bodyPr anchorCtr="0" anchor="t" bIns="45700" lIns="91425" spcFirstLastPara="1" rIns="91425" wrap="square" tIns="45700">
            <a:spAutoFit/>
          </a:bodyPr>
          <a:lstStyle/>
          <a:p>
            <a:pPr indent="-483869" lvl="0" marL="483869" marR="0" rtl="0" algn="l">
              <a:lnSpc>
                <a:spcPct val="200000"/>
              </a:lnSpc>
              <a:spcBef>
                <a:spcPts val="0"/>
              </a:spcBef>
              <a:spcAft>
                <a:spcPts val="0"/>
              </a:spcAft>
              <a:buClr>
                <a:schemeClr val="dk1"/>
              </a:buClr>
              <a:buSzPts val="2000"/>
              <a:buFont typeface="Arial"/>
              <a:buAutoNum type="arabicPeriod"/>
            </a:pPr>
            <a:r>
              <a:rPr b="1" lang="en-US" sz="2000">
                <a:solidFill>
                  <a:schemeClr val="dk1"/>
                </a:solidFill>
                <a:latin typeface="Arial"/>
                <a:ea typeface="Arial"/>
                <a:cs typeface="Arial"/>
                <a:sym typeface="Arial"/>
              </a:rPr>
              <a:t>Reaction disk</a:t>
            </a:r>
            <a:endParaRPr b="1" sz="2000">
              <a:solidFill>
                <a:schemeClr val="dk1"/>
              </a:solidFill>
              <a:latin typeface="Arial"/>
              <a:ea typeface="Arial"/>
              <a:cs typeface="Arial"/>
              <a:sym typeface="Arial"/>
            </a:endParaRPr>
          </a:p>
          <a:p>
            <a:pPr indent="-483869" lvl="0" marL="483869" marR="0" rtl="0" algn="l">
              <a:lnSpc>
                <a:spcPct val="200000"/>
              </a:lnSpc>
              <a:spcBef>
                <a:spcPts val="0"/>
              </a:spcBef>
              <a:spcAft>
                <a:spcPts val="0"/>
              </a:spcAft>
              <a:buClr>
                <a:schemeClr val="dk1"/>
              </a:buClr>
              <a:buSzPts val="2000"/>
              <a:buFont typeface="Arial"/>
              <a:buAutoNum type="arabicPeriod"/>
            </a:pPr>
            <a:r>
              <a:rPr b="1" lang="en-US" sz="2000">
                <a:solidFill>
                  <a:schemeClr val="dk1"/>
                </a:solidFill>
                <a:latin typeface="Arial"/>
                <a:ea typeface="Arial"/>
                <a:cs typeface="Arial"/>
                <a:sym typeface="Arial"/>
              </a:rPr>
              <a:t>Reagent/Sample disk</a:t>
            </a:r>
            <a:endParaRPr b="1" sz="2000">
              <a:solidFill>
                <a:schemeClr val="dk1"/>
              </a:solidFill>
              <a:latin typeface="Arial"/>
              <a:ea typeface="Arial"/>
              <a:cs typeface="Arial"/>
              <a:sym typeface="Arial"/>
            </a:endParaRPr>
          </a:p>
          <a:p>
            <a:pPr indent="-483869" lvl="0" marL="483869" marR="0" rtl="0" algn="l">
              <a:lnSpc>
                <a:spcPct val="200000"/>
              </a:lnSpc>
              <a:spcBef>
                <a:spcPts val="0"/>
              </a:spcBef>
              <a:spcAft>
                <a:spcPts val="0"/>
              </a:spcAft>
              <a:buClr>
                <a:schemeClr val="dk1"/>
              </a:buClr>
              <a:buSzPts val="2000"/>
              <a:buFont typeface="Arial"/>
              <a:buAutoNum type="arabicPeriod"/>
            </a:pPr>
            <a:r>
              <a:rPr b="1" lang="en-US" sz="2000">
                <a:solidFill>
                  <a:schemeClr val="dk1"/>
                </a:solidFill>
                <a:latin typeface="Arial"/>
                <a:ea typeface="Arial"/>
                <a:cs typeface="Arial"/>
                <a:sym typeface="Arial"/>
              </a:rPr>
              <a:t>Stirrer</a:t>
            </a:r>
            <a:endParaRPr/>
          </a:p>
          <a:p>
            <a:pPr indent="-483869" lvl="0" marL="483869" marR="0" rtl="0" algn="l">
              <a:lnSpc>
                <a:spcPct val="200000"/>
              </a:lnSpc>
              <a:spcBef>
                <a:spcPts val="0"/>
              </a:spcBef>
              <a:spcAft>
                <a:spcPts val="0"/>
              </a:spcAft>
              <a:buClr>
                <a:schemeClr val="dk1"/>
              </a:buClr>
              <a:buSzPts val="2000"/>
              <a:buFont typeface="Arial"/>
              <a:buAutoNum type="arabicPeriod"/>
            </a:pPr>
            <a:r>
              <a:rPr b="1" lang="en-US" sz="2000">
                <a:solidFill>
                  <a:schemeClr val="dk1"/>
                </a:solidFill>
                <a:latin typeface="Arial"/>
                <a:ea typeface="Arial"/>
                <a:cs typeface="Arial"/>
                <a:sym typeface="Arial"/>
              </a:rPr>
              <a:t>Wash pool</a:t>
            </a:r>
            <a:endParaRPr b="1" sz="2000">
              <a:solidFill>
                <a:schemeClr val="dk1"/>
              </a:solidFill>
              <a:latin typeface="Arial"/>
              <a:ea typeface="Arial"/>
              <a:cs typeface="Arial"/>
              <a:sym typeface="Arial"/>
            </a:endParaRPr>
          </a:p>
        </p:txBody>
      </p:sp>
      <p:sp>
        <p:nvSpPr>
          <p:cNvPr id="1049" name="Google Shape;1049;p75"/>
          <p:cNvSpPr txBox="1"/>
          <p:nvPr/>
        </p:nvSpPr>
        <p:spPr>
          <a:xfrm>
            <a:off x="302251" y="1378425"/>
            <a:ext cx="7279175" cy="548292"/>
          </a:xfrm>
          <a:prstGeom prst="rect">
            <a:avLst/>
          </a:prstGeom>
          <a:noFill/>
          <a:ln>
            <a:noFill/>
          </a:ln>
        </p:spPr>
        <p:txBody>
          <a:bodyPr anchorCtr="0" anchor="t" bIns="45700" lIns="91425" spcFirstLastPara="1" rIns="91425" wrap="square" tIns="45700">
            <a:spAutoFit/>
          </a:bodyPr>
          <a:lstStyle/>
          <a:p>
            <a:pPr indent="0" lvl="0" marL="13334" marR="0" rtl="0" algn="l">
              <a:spcBef>
                <a:spcPts val="0"/>
              </a:spcBef>
              <a:spcAft>
                <a:spcPts val="0"/>
              </a:spcAft>
              <a:buNone/>
            </a:pPr>
            <a:r>
              <a:rPr b="1" lang="en-US" sz="2965">
                <a:solidFill>
                  <a:srgbClr val="2F5496"/>
                </a:solidFill>
                <a:latin typeface="Arial"/>
                <a:ea typeface="Arial"/>
                <a:cs typeface="Arial"/>
                <a:sym typeface="Arial"/>
              </a:rPr>
              <a:t>Functional modules</a:t>
            </a:r>
            <a:endParaRPr/>
          </a:p>
        </p:txBody>
      </p:sp>
      <p:sp>
        <p:nvSpPr>
          <p:cNvPr id="1050" name="Google Shape;1050;p75"/>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4" name="Shape 1054"/>
        <p:cNvGrpSpPr/>
        <p:nvPr/>
      </p:nvGrpSpPr>
      <p:grpSpPr>
        <a:xfrm>
          <a:off x="0" y="0"/>
          <a:ext cx="0" cy="0"/>
          <a:chOff x="0" y="0"/>
          <a:chExt cx="0" cy="0"/>
        </a:xfrm>
      </p:grpSpPr>
      <p:pic>
        <p:nvPicPr>
          <p:cNvPr id="1055" name="Google Shape;1055;p76"/>
          <p:cNvPicPr preferRelativeResize="0"/>
          <p:nvPr/>
        </p:nvPicPr>
        <p:blipFill rotWithShape="1">
          <a:blip r:embed="rId3">
            <a:alphaModFix/>
          </a:blip>
          <a:srcRect b="0" l="0" r="0" t="0"/>
          <a:stretch/>
        </p:blipFill>
        <p:spPr>
          <a:xfrm>
            <a:off x="2903751" y="1411166"/>
            <a:ext cx="6119413" cy="5263937"/>
          </a:xfrm>
          <a:prstGeom prst="rect">
            <a:avLst/>
          </a:prstGeom>
          <a:noFill/>
          <a:ln>
            <a:noFill/>
          </a:ln>
        </p:spPr>
      </p:pic>
      <p:sp>
        <p:nvSpPr>
          <p:cNvPr id="1056" name="Google Shape;1056;p76"/>
          <p:cNvSpPr txBox="1"/>
          <p:nvPr/>
        </p:nvSpPr>
        <p:spPr>
          <a:xfrm>
            <a:off x="241813" y="4889943"/>
            <a:ext cx="244887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Reagent/Sample disk</a:t>
            </a:r>
            <a:endParaRPr sz="1904">
              <a:solidFill>
                <a:schemeClr val="dk1"/>
              </a:solidFill>
              <a:latin typeface="Arial"/>
              <a:ea typeface="Arial"/>
              <a:cs typeface="Arial"/>
              <a:sym typeface="Arial"/>
            </a:endParaRPr>
          </a:p>
        </p:txBody>
      </p:sp>
      <p:cxnSp>
        <p:nvCxnSpPr>
          <p:cNvPr id="1057" name="Google Shape;1057;p76"/>
          <p:cNvCxnSpPr/>
          <p:nvPr/>
        </p:nvCxnSpPr>
        <p:spPr>
          <a:xfrm>
            <a:off x="2635891" y="5088064"/>
            <a:ext cx="1400481" cy="0"/>
          </a:xfrm>
          <a:prstGeom prst="straightConnector1">
            <a:avLst/>
          </a:prstGeom>
          <a:noFill/>
          <a:ln cap="flat" cmpd="sng" w="9525">
            <a:solidFill>
              <a:srgbClr val="0070C0"/>
            </a:solidFill>
            <a:prstDash val="solid"/>
            <a:miter lim="800000"/>
            <a:headEnd len="sm" w="sm" type="none"/>
            <a:tailEnd len="med" w="med" type="stealth"/>
          </a:ln>
        </p:spPr>
      </p:cxnSp>
      <p:sp>
        <p:nvSpPr>
          <p:cNvPr id="1058" name="Google Shape;1058;p76"/>
          <p:cNvSpPr txBox="1"/>
          <p:nvPr/>
        </p:nvSpPr>
        <p:spPr>
          <a:xfrm>
            <a:off x="377370" y="2627539"/>
            <a:ext cx="267062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Reagent/Sample probe</a:t>
            </a:r>
            <a:endParaRPr sz="1904">
              <a:solidFill>
                <a:schemeClr val="dk1"/>
              </a:solidFill>
              <a:latin typeface="Arial"/>
              <a:ea typeface="Arial"/>
              <a:cs typeface="Arial"/>
              <a:sym typeface="Arial"/>
            </a:endParaRPr>
          </a:p>
        </p:txBody>
      </p:sp>
      <p:cxnSp>
        <p:nvCxnSpPr>
          <p:cNvPr id="1059" name="Google Shape;1059;p76"/>
          <p:cNvCxnSpPr>
            <a:stCxn id="1058" idx="3"/>
          </p:cNvCxnSpPr>
          <p:nvPr/>
        </p:nvCxnSpPr>
        <p:spPr>
          <a:xfrm>
            <a:off x="3047999" y="2820284"/>
            <a:ext cx="2022000" cy="149400"/>
          </a:xfrm>
          <a:prstGeom prst="straightConnector1">
            <a:avLst/>
          </a:prstGeom>
          <a:noFill/>
          <a:ln cap="flat" cmpd="sng" w="9525">
            <a:solidFill>
              <a:srgbClr val="0070C0"/>
            </a:solidFill>
            <a:prstDash val="solid"/>
            <a:miter lim="800000"/>
            <a:headEnd len="sm" w="sm" type="none"/>
            <a:tailEnd len="med" w="med" type="stealth"/>
          </a:ln>
        </p:spPr>
      </p:cxnSp>
      <p:sp>
        <p:nvSpPr>
          <p:cNvPr id="1060" name="Google Shape;1060;p76"/>
          <p:cNvSpPr txBox="1"/>
          <p:nvPr/>
        </p:nvSpPr>
        <p:spPr>
          <a:xfrm>
            <a:off x="9252908" y="2690247"/>
            <a:ext cx="2416503"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Reaction disk</a:t>
            </a:r>
            <a:endParaRPr/>
          </a:p>
        </p:txBody>
      </p:sp>
      <p:cxnSp>
        <p:nvCxnSpPr>
          <p:cNvPr id="1061" name="Google Shape;1061;p76"/>
          <p:cNvCxnSpPr>
            <a:stCxn id="1060" idx="1"/>
          </p:cNvCxnSpPr>
          <p:nvPr/>
        </p:nvCxnSpPr>
        <p:spPr>
          <a:xfrm flipH="1">
            <a:off x="8619008" y="2882992"/>
            <a:ext cx="633900" cy="2700"/>
          </a:xfrm>
          <a:prstGeom prst="straightConnector1">
            <a:avLst/>
          </a:prstGeom>
          <a:noFill/>
          <a:ln cap="flat" cmpd="sng" w="9525">
            <a:solidFill>
              <a:srgbClr val="0070C0"/>
            </a:solidFill>
            <a:prstDash val="solid"/>
            <a:miter lim="800000"/>
            <a:headEnd len="sm" w="sm" type="none"/>
            <a:tailEnd len="med" w="med" type="stealth"/>
          </a:ln>
        </p:spPr>
      </p:cxnSp>
      <p:sp>
        <p:nvSpPr>
          <p:cNvPr id="1062" name="Google Shape;1062;p76"/>
          <p:cNvSpPr txBox="1"/>
          <p:nvPr/>
        </p:nvSpPr>
        <p:spPr>
          <a:xfrm>
            <a:off x="9236223" y="1906066"/>
            <a:ext cx="206519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Washing station</a:t>
            </a:r>
            <a:endParaRPr sz="1904">
              <a:solidFill>
                <a:schemeClr val="dk1"/>
              </a:solidFill>
              <a:latin typeface="Arial"/>
              <a:ea typeface="Arial"/>
              <a:cs typeface="Arial"/>
              <a:sym typeface="Arial"/>
            </a:endParaRPr>
          </a:p>
        </p:txBody>
      </p:sp>
      <p:cxnSp>
        <p:nvCxnSpPr>
          <p:cNvPr id="1063" name="Google Shape;1063;p76"/>
          <p:cNvCxnSpPr>
            <a:stCxn id="1062" idx="1"/>
          </p:cNvCxnSpPr>
          <p:nvPr/>
        </p:nvCxnSpPr>
        <p:spPr>
          <a:xfrm flipH="1">
            <a:off x="8018223" y="2098811"/>
            <a:ext cx="1218000" cy="2700"/>
          </a:xfrm>
          <a:prstGeom prst="straightConnector1">
            <a:avLst/>
          </a:prstGeom>
          <a:noFill/>
          <a:ln cap="flat" cmpd="sng" w="9525">
            <a:solidFill>
              <a:srgbClr val="0070C0"/>
            </a:solidFill>
            <a:prstDash val="solid"/>
            <a:miter lim="800000"/>
            <a:headEnd len="sm" w="sm" type="none"/>
            <a:tailEnd len="med" w="med" type="stealth"/>
          </a:ln>
        </p:spPr>
      </p:cxnSp>
      <p:sp>
        <p:nvSpPr>
          <p:cNvPr id="1064" name="Google Shape;1064;p76"/>
          <p:cNvSpPr txBox="1"/>
          <p:nvPr/>
        </p:nvSpPr>
        <p:spPr>
          <a:xfrm>
            <a:off x="9236223" y="3924917"/>
            <a:ext cx="194933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Stirrer</a:t>
            </a:r>
            <a:endParaRPr sz="1904">
              <a:solidFill>
                <a:schemeClr val="dk1"/>
              </a:solidFill>
              <a:latin typeface="Arial"/>
              <a:ea typeface="Arial"/>
              <a:cs typeface="Arial"/>
              <a:sym typeface="Arial"/>
            </a:endParaRPr>
          </a:p>
        </p:txBody>
      </p:sp>
      <p:cxnSp>
        <p:nvCxnSpPr>
          <p:cNvPr id="1065" name="Google Shape;1065;p76"/>
          <p:cNvCxnSpPr>
            <a:stCxn id="1064" idx="1"/>
          </p:cNvCxnSpPr>
          <p:nvPr/>
        </p:nvCxnSpPr>
        <p:spPr>
          <a:xfrm flipH="1">
            <a:off x="7275723" y="4117662"/>
            <a:ext cx="1960500" cy="2700"/>
          </a:xfrm>
          <a:prstGeom prst="straightConnector1">
            <a:avLst/>
          </a:prstGeom>
          <a:noFill/>
          <a:ln cap="flat" cmpd="sng" w="9525">
            <a:solidFill>
              <a:srgbClr val="0070C0"/>
            </a:solidFill>
            <a:prstDash val="solid"/>
            <a:miter lim="800000"/>
            <a:headEnd len="sm" w="sm" type="none"/>
            <a:tailEnd len="med" w="med" type="stealth"/>
          </a:ln>
        </p:spPr>
      </p:cxnSp>
      <p:sp>
        <p:nvSpPr>
          <p:cNvPr id="1066" name="Google Shape;1066;p76"/>
          <p:cNvSpPr txBox="1"/>
          <p:nvPr/>
        </p:nvSpPr>
        <p:spPr>
          <a:xfrm>
            <a:off x="9236223" y="4697198"/>
            <a:ext cx="1949330"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Optical module</a:t>
            </a:r>
            <a:endParaRPr sz="1904">
              <a:solidFill>
                <a:schemeClr val="dk1"/>
              </a:solidFill>
              <a:latin typeface="Arial"/>
              <a:ea typeface="Arial"/>
              <a:cs typeface="Arial"/>
              <a:sym typeface="Arial"/>
            </a:endParaRPr>
          </a:p>
        </p:txBody>
      </p:sp>
      <p:cxnSp>
        <p:nvCxnSpPr>
          <p:cNvPr id="1067" name="Google Shape;1067;p76"/>
          <p:cNvCxnSpPr>
            <a:stCxn id="1066" idx="1"/>
          </p:cNvCxnSpPr>
          <p:nvPr/>
        </p:nvCxnSpPr>
        <p:spPr>
          <a:xfrm flipH="1">
            <a:off x="8360223" y="4889943"/>
            <a:ext cx="876000" cy="2700"/>
          </a:xfrm>
          <a:prstGeom prst="straightConnector1">
            <a:avLst/>
          </a:prstGeom>
          <a:noFill/>
          <a:ln cap="flat" cmpd="sng" w="9525">
            <a:solidFill>
              <a:srgbClr val="0070C0"/>
            </a:solidFill>
            <a:prstDash val="solid"/>
            <a:miter lim="800000"/>
            <a:headEnd len="sm" w="sm" type="none"/>
            <a:tailEnd len="med" w="med" type="stealth"/>
          </a:ln>
        </p:spPr>
      </p:cxnSp>
      <p:sp>
        <p:nvSpPr>
          <p:cNvPr id="1068" name="Google Shape;1068;p76"/>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77"/>
          <p:cNvSpPr txBox="1"/>
          <p:nvPr/>
        </p:nvSpPr>
        <p:spPr>
          <a:xfrm>
            <a:off x="676093" y="3245351"/>
            <a:ext cx="7399674" cy="1769972"/>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b="1" lang="en-US" sz="1904">
                <a:solidFill>
                  <a:srgbClr val="2F5496"/>
                </a:solidFill>
                <a:latin typeface="Arial"/>
                <a:ea typeface="Arial"/>
                <a:cs typeface="Arial"/>
                <a:sym typeface="Arial"/>
              </a:rPr>
              <a:t>Reaction disk </a:t>
            </a:r>
            <a:endParaRPr/>
          </a:p>
          <a:p>
            <a:pPr indent="0" lvl="0" marL="0" marR="0" rtl="0" algn="l">
              <a:lnSpc>
                <a:spcPct val="200000"/>
              </a:lnSpc>
              <a:spcBef>
                <a:spcPts val="0"/>
              </a:spcBef>
              <a:spcAft>
                <a:spcPts val="0"/>
              </a:spcAft>
              <a:buNone/>
            </a:pPr>
            <a:r>
              <a:rPr b="1" lang="en-US" sz="1904">
                <a:solidFill>
                  <a:srgbClr val="2F5496"/>
                </a:solidFill>
                <a:latin typeface="Arial"/>
                <a:ea typeface="Arial"/>
                <a:cs typeface="Arial"/>
                <a:sym typeface="Arial"/>
              </a:rPr>
              <a:t>Reaction cuvettes</a:t>
            </a:r>
            <a:endParaRPr b="1" sz="1904">
              <a:solidFill>
                <a:srgbClr val="2F5496"/>
              </a:solidFill>
              <a:latin typeface="Arial"/>
              <a:ea typeface="Arial"/>
              <a:cs typeface="Arial"/>
              <a:sym typeface="Arial"/>
            </a:endParaRPr>
          </a:p>
          <a:p>
            <a:pPr indent="0" lvl="0" marL="0" marR="0" rtl="0" algn="l">
              <a:lnSpc>
                <a:spcPct val="200000"/>
              </a:lnSpc>
              <a:spcBef>
                <a:spcPts val="0"/>
              </a:spcBef>
              <a:spcAft>
                <a:spcPts val="0"/>
              </a:spcAft>
              <a:buNone/>
            </a:pPr>
            <a:r>
              <a:rPr b="1" lang="en-US" sz="1904">
                <a:solidFill>
                  <a:srgbClr val="2F5496"/>
                </a:solidFill>
                <a:latin typeface="Arial"/>
                <a:ea typeface="Arial"/>
                <a:cs typeface="Arial"/>
                <a:sym typeface="Arial"/>
              </a:rPr>
              <a:t>Temperature control slot</a:t>
            </a:r>
            <a:endParaRPr b="1" sz="1904">
              <a:solidFill>
                <a:srgbClr val="2F5496"/>
              </a:solidFill>
              <a:latin typeface="Arial"/>
              <a:ea typeface="Arial"/>
              <a:cs typeface="Arial"/>
              <a:sym typeface="Arial"/>
            </a:endParaRPr>
          </a:p>
        </p:txBody>
      </p:sp>
      <p:sp>
        <p:nvSpPr>
          <p:cNvPr id="1074" name="Google Shape;1074;p77"/>
          <p:cNvSpPr txBox="1"/>
          <p:nvPr/>
        </p:nvSpPr>
        <p:spPr>
          <a:xfrm>
            <a:off x="676092" y="1999432"/>
            <a:ext cx="7816793" cy="48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Reaction disk module include:</a:t>
            </a:r>
            <a:endParaRPr b="1" sz="2540">
              <a:solidFill>
                <a:srgbClr val="2F5496"/>
              </a:solidFill>
              <a:latin typeface="Arial"/>
              <a:ea typeface="Arial"/>
              <a:cs typeface="Arial"/>
              <a:sym typeface="Arial"/>
            </a:endParaRPr>
          </a:p>
        </p:txBody>
      </p:sp>
      <p:sp>
        <p:nvSpPr>
          <p:cNvPr id="1075" name="Google Shape;1075;p77"/>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pic>
        <p:nvPicPr>
          <p:cNvPr id="1081" name="Google Shape;1081;p78"/>
          <p:cNvPicPr preferRelativeResize="0"/>
          <p:nvPr/>
        </p:nvPicPr>
        <p:blipFill rotWithShape="1">
          <a:blip r:embed="rId3">
            <a:alphaModFix/>
          </a:blip>
          <a:srcRect b="0" l="0" r="0" t="0"/>
          <a:stretch/>
        </p:blipFill>
        <p:spPr>
          <a:xfrm>
            <a:off x="3980416" y="1854543"/>
            <a:ext cx="4517099" cy="4934704"/>
          </a:xfrm>
          <a:prstGeom prst="rect">
            <a:avLst/>
          </a:prstGeom>
          <a:noFill/>
          <a:ln>
            <a:noFill/>
          </a:ln>
        </p:spPr>
      </p:pic>
      <p:sp>
        <p:nvSpPr>
          <p:cNvPr id="1082" name="Google Shape;1082;p78"/>
          <p:cNvSpPr txBox="1"/>
          <p:nvPr/>
        </p:nvSpPr>
        <p:spPr>
          <a:xfrm>
            <a:off x="1202645" y="3083037"/>
            <a:ext cx="270269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Cuvettes mounting rack</a:t>
            </a:r>
            <a:endParaRPr sz="1904">
              <a:solidFill>
                <a:schemeClr val="dk1"/>
              </a:solidFill>
              <a:latin typeface="Arial"/>
              <a:ea typeface="Arial"/>
              <a:cs typeface="Arial"/>
              <a:sym typeface="Arial"/>
            </a:endParaRPr>
          </a:p>
        </p:txBody>
      </p:sp>
      <p:cxnSp>
        <p:nvCxnSpPr>
          <p:cNvPr id="1083" name="Google Shape;1083;p78"/>
          <p:cNvCxnSpPr>
            <a:stCxn id="1082" idx="3"/>
          </p:cNvCxnSpPr>
          <p:nvPr/>
        </p:nvCxnSpPr>
        <p:spPr>
          <a:xfrm>
            <a:off x="3905336" y="3275782"/>
            <a:ext cx="1001100" cy="149400"/>
          </a:xfrm>
          <a:prstGeom prst="straightConnector1">
            <a:avLst/>
          </a:prstGeom>
          <a:noFill/>
          <a:ln cap="flat" cmpd="sng" w="9525">
            <a:solidFill>
              <a:srgbClr val="0070C0"/>
            </a:solidFill>
            <a:prstDash val="solid"/>
            <a:miter lim="800000"/>
            <a:headEnd len="sm" w="sm" type="none"/>
            <a:tailEnd len="med" w="med" type="stealth"/>
          </a:ln>
        </p:spPr>
      </p:cxnSp>
      <p:sp>
        <p:nvSpPr>
          <p:cNvPr id="1084" name="Google Shape;1084;p78"/>
          <p:cNvSpPr txBox="1"/>
          <p:nvPr/>
        </p:nvSpPr>
        <p:spPr>
          <a:xfrm>
            <a:off x="8581174" y="2650097"/>
            <a:ext cx="2086825"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Locating pin</a:t>
            </a:r>
            <a:endParaRPr sz="1904">
              <a:solidFill>
                <a:schemeClr val="dk1"/>
              </a:solidFill>
              <a:latin typeface="Arial"/>
              <a:ea typeface="Arial"/>
              <a:cs typeface="Arial"/>
              <a:sym typeface="Arial"/>
            </a:endParaRPr>
          </a:p>
        </p:txBody>
      </p:sp>
      <p:cxnSp>
        <p:nvCxnSpPr>
          <p:cNvPr id="1085" name="Google Shape;1085;p78"/>
          <p:cNvCxnSpPr/>
          <p:nvPr/>
        </p:nvCxnSpPr>
        <p:spPr>
          <a:xfrm rot="10800000">
            <a:off x="6324619" y="2859554"/>
            <a:ext cx="2256555" cy="0"/>
          </a:xfrm>
          <a:prstGeom prst="straightConnector1">
            <a:avLst/>
          </a:prstGeom>
          <a:noFill/>
          <a:ln cap="flat" cmpd="sng" w="9525">
            <a:solidFill>
              <a:srgbClr val="0070C0"/>
            </a:solidFill>
            <a:prstDash val="solid"/>
            <a:miter lim="800000"/>
            <a:headEnd len="sm" w="sm" type="none"/>
            <a:tailEnd len="med" w="med" type="stealth"/>
          </a:ln>
        </p:spPr>
      </p:cxnSp>
      <p:sp>
        <p:nvSpPr>
          <p:cNvPr id="1086" name="Google Shape;1086;p78"/>
          <p:cNvSpPr txBox="1"/>
          <p:nvPr/>
        </p:nvSpPr>
        <p:spPr>
          <a:xfrm>
            <a:off x="2455092" y="2098681"/>
            <a:ext cx="1441662"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Fixing screw</a:t>
            </a:r>
            <a:endParaRPr sz="1904">
              <a:solidFill>
                <a:schemeClr val="dk1"/>
              </a:solidFill>
              <a:latin typeface="Arial"/>
              <a:ea typeface="Arial"/>
              <a:cs typeface="Arial"/>
              <a:sym typeface="Arial"/>
            </a:endParaRPr>
          </a:p>
        </p:txBody>
      </p:sp>
      <p:cxnSp>
        <p:nvCxnSpPr>
          <p:cNvPr id="1087" name="Google Shape;1087;p78"/>
          <p:cNvCxnSpPr>
            <a:stCxn id="1086" idx="3"/>
          </p:cNvCxnSpPr>
          <p:nvPr/>
        </p:nvCxnSpPr>
        <p:spPr>
          <a:xfrm>
            <a:off x="3896754" y="2291426"/>
            <a:ext cx="1143000" cy="149400"/>
          </a:xfrm>
          <a:prstGeom prst="straightConnector1">
            <a:avLst/>
          </a:prstGeom>
          <a:noFill/>
          <a:ln cap="flat" cmpd="sng" w="9525">
            <a:solidFill>
              <a:srgbClr val="0070C0"/>
            </a:solidFill>
            <a:prstDash val="solid"/>
            <a:miter lim="800000"/>
            <a:headEnd len="sm" w="sm" type="none"/>
            <a:tailEnd len="med" w="med" type="stealth"/>
          </a:ln>
        </p:spPr>
      </p:cxnSp>
      <p:sp>
        <p:nvSpPr>
          <p:cNvPr id="1088" name="Google Shape;1088;p78"/>
          <p:cNvSpPr txBox="1"/>
          <p:nvPr/>
        </p:nvSpPr>
        <p:spPr>
          <a:xfrm>
            <a:off x="8634936" y="3803392"/>
            <a:ext cx="290392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Temperature control slot</a:t>
            </a:r>
            <a:endParaRPr/>
          </a:p>
        </p:txBody>
      </p:sp>
      <p:cxnSp>
        <p:nvCxnSpPr>
          <p:cNvPr id="1089" name="Google Shape;1089;p78"/>
          <p:cNvCxnSpPr/>
          <p:nvPr/>
        </p:nvCxnSpPr>
        <p:spPr>
          <a:xfrm rot="10800000">
            <a:off x="7448521" y="3996137"/>
            <a:ext cx="1186415" cy="0"/>
          </a:xfrm>
          <a:prstGeom prst="straightConnector1">
            <a:avLst/>
          </a:prstGeom>
          <a:noFill/>
          <a:ln cap="flat" cmpd="sng" w="9525">
            <a:solidFill>
              <a:srgbClr val="0070C0"/>
            </a:solidFill>
            <a:prstDash val="solid"/>
            <a:miter lim="800000"/>
            <a:headEnd len="sm" w="sm" type="none"/>
            <a:tailEnd len="med" w="med" type="stealth"/>
          </a:ln>
        </p:spPr>
      </p:cxnSp>
      <p:sp>
        <p:nvSpPr>
          <p:cNvPr id="1090" name="Google Shape;1090;p78"/>
          <p:cNvSpPr txBox="1"/>
          <p:nvPr/>
        </p:nvSpPr>
        <p:spPr>
          <a:xfrm>
            <a:off x="8581174" y="2223568"/>
            <a:ext cx="136790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Main Disk</a:t>
            </a:r>
            <a:endParaRPr sz="1904">
              <a:solidFill>
                <a:schemeClr val="dk1"/>
              </a:solidFill>
              <a:latin typeface="Arial"/>
              <a:ea typeface="Arial"/>
              <a:cs typeface="Arial"/>
              <a:sym typeface="Arial"/>
            </a:endParaRPr>
          </a:p>
        </p:txBody>
      </p:sp>
      <p:cxnSp>
        <p:nvCxnSpPr>
          <p:cNvPr id="1091" name="Google Shape;1091;p78"/>
          <p:cNvCxnSpPr>
            <a:stCxn id="1090" idx="1"/>
          </p:cNvCxnSpPr>
          <p:nvPr/>
        </p:nvCxnSpPr>
        <p:spPr>
          <a:xfrm flipH="1">
            <a:off x="6324274" y="2416313"/>
            <a:ext cx="2256900" cy="2700"/>
          </a:xfrm>
          <a:prstGeom prst="straightConnector1">
            <a:avLst/>
          </a:prstGeom>
          <a:noFill/>
          <a:ln cap="flat" cmpd="sng" w="9525">
            <a:solidFill>
              <a:srgbClr val="0070C0"/>
            </a:solidFill>
            <a:prstDash val="solid"/>
            <a:miter lim="800000"/>
            <a:headEnd len="sm" w="sm" type="none"/>
            <a:tailEnd len="med" w="med" type="stealth"/>
          </a:ln>
        </p:spPr>
      </p:cxnSp>
      <p:sp>
        <p:nvSpPr>
          <p:cNvPr id="1092" name="Google Shape;1092;p78"/>
          <p:cNvSpPr/>
          <p:nvPr/>
        </p:nvSpPr>
        <p:spPr>
          <a:xfrm>
            <a:off x="382315" y="1063160"/>
            <a:ext cx="5172269"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04">
                <a:solidFill>
                  <a:srgbClr val="2F5496"/>
                </a:solidFill>
                <a:latin typeface="Arial"/>
                <a:ea typeface="Arial"/>
                <a:cs typeface="Arial"/>
                <a:sym typeface="Arial"/>
              </a:rPr>
              <a:t>Key</a:t>
            </a:r>
            <a:r>
              <a:rPr lang="en-US" sz="1904">
                <a:solidFill>
                  <a:srgbClr val="2F5496"/>
                </a:solidFill>
                <a:latin typeface="Arial"/>
                <a:ea typeface="Arial"/>
                <a:cs typeface="Arial"/>
                <a:sym typeface="Arial"/>
              </a:rPr>
              <a:t> </a:t>
            </a:r>
            <a:r>
              <a:rPr b="1" lang="en-US" sz="1904">
                <a:solidFill>
                  <a:srgbClr val="2F5496"/>
                </a:solidFill>
                <a:latin typeface="Arial"/>
                <a:ea typeface="Arial"/>
                <a:cs typeface="Arial"/>
                <a:sym typeface="Arial"/>
              </a:rPr>
              <a:t>point </a:t>
            </a:r>
            <a:r>
              <a:rPr lang="en-US" sz="1904">
                <a:solidFill>
                  <a:srgbClr val="2F5496"/>
                </a:solidFill>
                <a:latin typeface="Arial"/>
                <a:ea typeface="Arial"/>
                <a:cs typeface="Arial"/>
                <a:sym typeface="Arial"/>
              </a:rPr>
              <a:t>：</a:t>
            </a:r>
            <a:endParaRPr sz="1904">
              <a:solidFill>
                <a:srgbClr val="2F5496"/>
              </a:solidFill>
              <a:latin typeface="Arial"/>
              <a:ea typeface="Arial"/>
              <a:cs typeface="Arial"/>
              <a:sym typeface="Arial"/>
            </a:endParaRPr>
          </a:p>
          <a:p>
            <a:pPr indent="0" lvl="0" marL="0" marR="0" rtl="0" algn="l">
              <a:spcBef>
                <a:spcPts val="0"/>
              </a:spcBef>
              <a:spcAft>
                <a:spcPts val="0"/>
              </a:spcAft>
              <a:buNone/>
            </a:pPr>
            <a:r>
              <a:rPr lang="en-US" sz="1904">
                <a:solidFill>
                  <a:srgbClr val="C55A11"/>
                </a:solidFill>
                <a:latin typeface="Arial"/>
                <a:ea typeface="Arial"/>
                <a:cs typeface="Arial"/>
                <a:sym typeface="Arial"/>
              </a:rPr>
              <a:t>Positioning accurate of main disk assemble</a:t>
            </a:r>
            <a:endParaRPr sz="1904">
              <a:solidFill>
                <a:srgbClr val="C55A11"/>
              </a:solidFill>
              <a:latin typeface="Arial"/>
              <a:ea typeface="Arial"/>
              <a:cs typeface="Arial"/>
              <a:sym typeface="Arial"/>
            </a:endParaRPr>
          </a:p>
        </p:txBody>
      </p:sp>
      <p:sp>
        <p:nvSpPr>
          <p:cNvPr id="1093" name="Google Shape;1093;p78"/>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pic>
        <p:nvPicPr>
          <p:cNvPr id="1099" name="Google Shape;1099;p79"/>
          <p:cNvPicPr preferRelativeResize="0"/>
          <p:nvPr/>
        </p:nvPicPr>
        <p:blipFill rotWithShape="1">
          <a:blip r:embed="rId3">
            <a:alphaModFix/>
          </a:blip>
          <a:srcRect b="0" l="0" r="0" t="0"/>
          <a:stretch/>
        </p:blipFill>
        <p:spPr>
          <a:xfrm>
            <a:off x="4776225" y="1331296"/>
            <a:ext cx="3611815" cy="5467510"/>
          </a:xfrm>
          <a:prstGeom prst="rect">
            <a:avLst/>
          </a:prstGeom>
          <a:noFill/>
          <a:ln>
            <a:noFill/>
          </a:ln>
        </p:spPr>
      </p:pic>
      <p:sp>
        <p:nvSpPr>
          <p:cNvPr id="1100" name="Google Shape;1100;p79"/>
          <p:cNvSpPr txBox="1"/>
          <p:nvPr/>
        </p:nvSpPr>
        <p:spPr>
          <a:xfrm>
            <a:off x="2177143" y="4333772"/>
            <a:ext cx="241137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Rotating mechanism</a:t>
            </a:r>
            <a:endParaRPr sz="1904">
              <a:solidFill>
                <a:schemeClr val="dk1"/>
              </a:solidFill>
              <a:latin typeface="Arial"/>
              <a:ea typeface="Arial"/>
              <a:cs typeface="Arial"/>
              <a:sym typeface="Arial"/>
            </a:endParaRPr>
          </a:p>
        </p:txBody>
      </p:sp>
      <p:cxnSp>
        <p:nvCxnSpPr>
          <p:cNvPr id="1101" name="Google Shape;1101;p79"/>
          <p:cNvCxnSpPr>
            <a:stCxn id="1100" idx="3"/>
          </p:cNvCxnSpPr>
          <p:nvPr/>
        </p:nvCxnSpPr>
        <p:spPr>
          <a:xfrm>
            <a:off x="4588520" y="4526517"/>
            <a:ext cx="1827000" cy="2700"/>
          </a:xfrm>
          <a:prstGeom prst="straightConnector1">
            <a:avLst/>
          </a:prstGeom>
          <a:noFill/>
          <a:ln cap="flat" cmpd="sng" w="9525">
            <a:solidFill>
              <a:srgbClr val="0070C0"/>
            </a:solidFill>
            <a:prstDash val="solid"/>
            <a:miter lim="800000"/>
            <a:headEnd len="sm" w="sm" type="none"/>
            <a:tailEnd len="med" w="med" type="stealth"/>
          </a:ln>
        </p:spPr>
      </p:cxnSp>
      <p:sp>
        <p:nvSpPr>
          <p:cNvPr id="1102" name="Google Shape;1102;p79"/>
          <p:cNvSpPr txBox="1"/>
          <p:nvPr/>
        </p:nvSpPr>
        <p:spPr>
          <a:xfrm>
            <a:off x="8530233" y="5012316"/>
            <a:ext cx="2776395"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Home position sensor</a:t>
            </a:r>
            <a:endParaRPr sz="1904">
              <a:solidFill>
                <a:schemeClr val="dk1"/>
              </a:solidFill>
              <a:latin typeface="Arial"/>
              <a:ea typeface="Arial"/>
              <a:cs typeface="Arial"/>
              <a:sym typeface="Arial"/>
            </a:endParaRPr>
          </a:p>
        </p:txBody>
      </p:sp>
      <p:cxnSp>
        <p:nvCxnSpPr>
          <p:cNvPr id="1103" name="Google Shape;1103;p79"/>
          <p:cNvCxnSpPr>
            <a:stCxn id="1102" idx="1"/>
          </p:cNvCxnSpPr>
          <p:nvPr/>
        </p:nvCxnSpPr>
        <p:spPr>
          <a:xfrm flipH="1">
            <a:off x="7341633" y="5205061"/>
            <a:ext cx="1188600" cy="2700"/>
          </a:xfrm>
          <a:prstGeom prst="straightConnector1">
            <a:avLst/>
          </a:prstGeom>
          <a:noFill/>
          <a:ln cap="flat" cmpd="sng" w="9525">
            <a:solidFill>
              <a:srgbClr val="0070C0"/>
            </a:solidFill>
            <a:prstDash val="solid"/>
            <a:miter lim="800000"/>
            <a:headEnd len="sm" w="sm" type="none"/>
            <a:tailEnd len="med" w="med" type="stealth"/>
          </a:ln>
        </p:spPr>
      </p:cxnSp>
      <p:sp>
        <p:nvSpPr>
          <p:cNvPr id="1104" name="Google Shape;1104;p79"/>
          <p:cNvSpPr txBox="1"/>
          <p:nvPr/>
        </p:nvSpPr>
        <p:spPr>
          <a:xfrm>
            <a:off x="3598120" y="6220732"/>
            <a:ext cx="99040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Motor</a:t>
            </a:r>
            <a:endParaRPr sz="1904">
              <a:solidFill>
                <a:schemeClr val="dk1"/>
              </a:solidFill>
              <a:latin typeface="Arial"/>
              <a:ea typeface="Arial"/>
              <a:cs typeface="Arial"/>
              <a:sym typeface="Arial"/>
            </a:endParaRPr>
          </a:p>
        </p:txBody>
      </p:sp>
      <p:cxnSp>
        <p:nvCxnSpPr>
          <p:cNvPr id="1105" name="Google Shape;1105;p79"/>
          <p:cNvCxnSpPr>
            <a:stCxn id="1104" idx="3"/>
          </p:cNvCxnSpPr>
          <p:nvPr/>
        </p:nvCxnSpPr>
        <p:spPr>
          <a:xfrm>
            <a:off x="4588521" y="6413477"/>
            <a:ext cx="909300" cy="2700"/>
          </a:xfrm>
          <a:prstGeom prst="straightConnector1">
            <a:avLst/>
          </a:prstGeom>
          <a:noFill/>
          <a:ln cap="flat" cmpd="sng" w="9525">
            <a:solidFill>
              <a:srgbClr val="0070C0"/>
            </a:solidFill>
            <a:prstDash val="solid"/>
            <a:miter lim="800000"/>
            <a:headEnd len="sm" w="sm" type="none"/>
            <a:tailEnd len="med" w="med" type="stealth"/>
          </a:ln>
        </p:spPr>
      </p:cxnSp>
      <p:sp>
        <p:nvSpPr>
          <p:cNvPr id="1106" name="Google Shape;1106;p79"/>
          <p:cNvSpPr txBox="1"/>
          <p:nvPr/>
        </p:nvSpPr>
        <p:spPr>
          <a:xfrm>
            <a:off x="2791692" y="5403181"/>
            <a:ext cx="179682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Conveyor belt</a:t>
            </a:r>
            <a:endParaRPr sz="1904">
              <a:solidFill>
                <a:schemeClr val="dk1"/>
              </a:solidFill>
              <a:latin typeface="Arial"/>
              <a:ea typeface="Arial"/>
              <a:cs typeface="Arial"/>
              <a:sym typeface="Arial"/>
            </a:endParaRPr>
          </a:p>
        </p:txBody>
      </p:sp>
      <p:cxnSp>
        <p:nvCxnSpPr>
          <p:cNvPr id="1107" name="Google Shape;1107;p79"/>
          <p:cNvCxnSpPr>
            <a:stCxn id="1106" idx="3"/>
          </p:cNvCxnSpPr>
          <p:nvPr/>
        </p:nvCxnSpPr>
        <p:spPr>
          <a:xfrm>
            <a:off x="4588521" y="5595926"/>
            <a:ext cx="1117800" cy="2700"/>
          </a:xfrm>
          <a:prstGeom prst="straightConnector1">
            <a:avLst/>
          </a:prstGeom>
          <a:noFill/>
          <a:ln cap="flat" cmpd="sng" w="9525">
            <a:solidFill>
              <a:srgbClr val="0070C0"/>
            </a:solidFill>
            <a:prstDash val="solid"/>
            <a:miter lim="800000"/>
            <a:headEnd len="sm" w="sm" type="none"/>
            <a:tailEnd len="med" w="med" type="stealth"/>
          </a:ln>
        </p:spPr>
      </p:cxnSp>
      <p:sp>
        <p:nvSpPr>
          <p:cNvPr id="1108" name="Google Shape;1108;p79"/>
          <p:cNvSpPr txBox="1"/>
          <p:nvPr/>
        </p:nvSpPr>
        <p:spPr>
          <a:xfrm>
            <a:off x="228327" y="1058375"/>
            <a:ext cx="4460158" cy="243836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b="1" lang="en-US" sz="2540">
                <a:solidFill>
                  <a:srgbClr val="2F5496"/>
                </a:solidFill>
                <a:latin typeface="Arial"/>
                <a:ea typeface="Arial"/>
                <a:cs typeface="Arial"/>
                <a:sym typeface="Arial"/>
              </a:rPr>
              <a:t>Reaction Disk ：</a:t>
            </a:r>
            <a:endParaRPr b="1" sz="2540">
              <a:solidFill>
                <a:srgbClr val="2F5496"/>
              </a:solidFill>
              <a:latin typeface="Arial"/>
              <a:ea typeface="Arial"/>
              <a:cs typeface="Arial"/>
              <a:sym typeface="Arial"/>
            </a:endParaRPr>
          </a:p>
          <a:p>
            <a:pPr indent="0" lvl="0" marL="0" marR="0" rtl="0" algn="just">
              <a:spcBef>
                <a:spcPts val="0"/>
              </a:spcBef>
              <a:spcAft>
                <a:spcPts val="0"/>
              </a:spcAft>
              <a:buNone/>
            </a:pPr>
            <a:r>
              <a:t/>
            </a:r>
            <a:endParaRPr b="1" sz="1904">
              <a:solidFill>
                <a:srgbClr val="2F5496"/>
              </a:solidFill>
              <a:latin typeface="Arial"/>
              <a:ea typeface="Arial"/>
              <a:cs typeface="Arial"/>
              <a:sym typeface="Arial"/>
            </a:endParaRPr>
          </a:p>
          <a:p>
            <a:pPr indent="0" lvl="0" marL="0" marR="0" rtl="0" algn="just">
              <a:spcBef>
                <a:spcPts val="0"/>
              </a:spcBef>
              <a:spcAft>
                <a:spcPts val="0"/>
              </a:spcAft>
              <a:buNone/>
            </a:pPr>
            <a:r>
              <a:rPr b="1" lang="en-US" sz="1800">
                <a:solidFill>
                  <a:srgbClr val="2F5496"/>
                </a:solidFill>
                <a:latin typeface="Arial"/>
                <a:ea typeface="Arial"/>
                <a:cs typeface="Arial"/>
                <a:sym typeface="Arial"/>
              </a:rPr>
              <a:t>Function：</a:t>
            </a:r>
            <a:r>
              <a:rPr lang="en-US" sz="1800">
                <a:solidFill>
                  <a:schemeClr val="dk1"/>
                </a:solidFill>
                <a:latin typeface="Arial"/>
                <a:ea typeface="Arial"/>
                <a:cs typeface="Arial"/>
                <a:sym typeface="Arial"/>
              </a:rPr>
              <a:t>Placing the reaction cuvettes and transferring the reaction cuvette to corresponding positions(Reagent, sample, mixing, washing position)</a:t>
            </a:r>
            <a:endParaRPr/>
          </a:p>
          <a:p>
            <a:pPr indent="0" lvl="0" marL="0" marR="0" rtl="0" algn="just">
              <a:spcBef>
                <a:spcPts val="0"/>
              </a:spcBef>
              <a:spcAft>
                <a:spcPts val="0"/>
              </a:spcAft>
              <a:buNone/>
            </a:pPr>
            <a:r>
              <a:rPr b="1" lang="en-US" sz="1800">
                <a:solidFill>
                  <a:srgbClr val="2F5496"/>
                </a:solidFill>
                <a:latin typeface="Arial"/>
                <a:ea typeface="Arial"/>
                <a:cs typeface="Arial"/>
                <a:sym typeface="Arial"/>
              </a:rPr>
              <a:t>Feature</a:t>
            </a:r>
            <a:r>
              <a:rPr lang="en-US" sz="1800">
                <a:solidFill>
                  <a:srgbClr val="2F5496"/>
                </a:solidFill>
                <a:latin typeface="Arial"/>
                <a:ea typeface="Arial"/>
                <a:cs typeface="Arial"/>
                <a:sym typeface="Arial"/>
              </a:rPr>
              <a:t> </a:t>
            </a:r>
            <a:r>
              <a:rPr b="1" lang="en-US" sz="1800">
                <a:solidFill>
                  <a:srgbClr val="2F5496"/>
                </a:solidFill>
                <a:latin typeface="Arial"/>
                <a:ea typeface="Arial"/>
                <a:cs typeface="Arial"/>
                <a:sym typeface="Arial"/>
              </a:rPr>
              <a:t>：</a:t>
            </a:r>
            <a:r>
              <a:rPr lang="en-US" sz="1800">
                <a:solidFill>
                  <a:srgbClr val="2F5496"/>
                </a:solidFill>
                <a:latin typeface="Arial"/>
                <a:ea typeface="Arial"/>
                <a:cs typeface="Arial"/>
                <a:sym typeface="Arial"/>
              </a:rPr>
              <a:t> </a:t>
            </a:r>
            <a:endParaRPr/>
          </a:p>
          <a:p>
            <a:pPr indent="0" lvl="0" marL="0" marR="0" rtl="0" algn="just">
              <a:spcBef>
                <a:spcPts val="0"/>
              </a:spcBef>
              <a:spcAft>
                <a:spcPts val="0"/>
              </a:spcAft>
              <a:buNone/>
            </a:pPr>
            <a:r>
              <a:rPr lang="en-US" sz="1800">
                <a:solidFill>
                  <a:schemeClr val="dk1"/>
                </a:solidFill>
                <a:latin typeface="Arial"/>
                <a:ea typeface="Arial"/>
                <a:cs typeface="Arial"/>
                <a:sym typeface="Arial"/>
              </a:rPr>
              <a:t>Disk structure , only rotate in anti-clockwise</a:t>
            </a:r>
            <a:endParaRPr sz="1800">
              <a:solidFill>
                <a:schemeClr val="dk1"/>
              </a:solidFill>
              <a:latin typeface="Arial"/>
              <a:ea typeface="Arial"/>
              <a:cs typeface="Arial"/>
              <a:sym typeface="Arial"/>
            </a:endParaRPr>
          </a:p>
        </p:txBody>
      </p:sp>
      <p:sp>
        <p:nvSpPr>
          <p:cNvPr id="1109" name="Google Shape;1109;p79"/>
          <p:cNvSpPr txBox="1"/>
          <p:nvPr/>
        </p:nvSpPr>
        <p:spPr>
          <a:xfrm>
            <a:off x="8530234" y="1521146"/>
            <a:ext cx="2065197"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Reaction Disk handle  position</a:t>
            </a:r>
            <a:endParaRPr sz="1904">
              <a:solidFill>
                <a:schemeClr val="dk1"/>
              </a:solidFill>
              <a:latin typeface="Arial"/>
              <a:ea typeface="Arial"/>
              <a:cs typeface="Arial"/>
              <a:sym typeface="Arial"/>
            </a:endParaRPr>
          </a:p>
        </p:txBody>
      </p:sp>
      <p:cxnSp>
        <p:nvCxnSpPr>
          <p:cNvPr id="1110" name="Google Shape;1110;p79"/>
          <p:cNvCxnSpPr>
            <a:stCxn id="1109" idx="1"/>
          </p:cNvCxnSpPr>
          <p:nvPr/>
        </p:nvCxnSpPr>
        <p:spPr>
          <a:xfrm flipH="1">
            <a:off x="7341634" y="1860470"/>
            <a:ext cx="1188600" cy="2700"/>
          </a:xfrm>
          <a:prstGeom prst="straightConnector1">
            <a:avLst/>
          </a:prstGeom>
          <a:noFill/>
          <a:ln cap="flat" cmpd="sng" w="9525">
            <a:solidFill>
              <a:srgbClr val="0070C0"/>
            </a:solidFill>
            <a:prstDash val="solid"/>
            <a:miter lim="800000"/>
            <a:headEnd len="sm" w="sm" type="none"/>
            <a:tailEnd len="med" w="med" type="stealth"/>
          </a:ln>
        </p:spPr>
      </p:cxnSp>
      <p:cxnSp>
        <p:nvCxnSpPr>
          <p:cNvPr id="1111" name="Google Shape;1111;p79"/>
          <p:cNvCxnSpPr>
            <a:stCxn id="1109" idx="1"/>
          </p:cNvCxnSpPr>
          <p:nvPr/>
        </p:nvCxnSpPr>
        <p:spPr>
          <a:xfrm flipH="1">
            <a:off x="6509734" y="1860470"/>
            <a:ext cx="2020500" cy="163800"/>
          </a:xfrm>
          <a:prstGeom prst="straightConnector1">
            <a:avLst/>
          </a:prstGeom>
          <a:noFill/>
          <a:ln cap="flat" cmpd="sng" w="9525">
            <a:solidFill>
              <a:srgbClr val="0070C0"/>
            </a:solidFill>
            <a:prstDash val="solid"/>
            <a:miter lim="800000"/>
            <a:headEnd len="sm" w="sm" type="none"/>
            <a:tailEnd len="med" w="med" type="stealth"/>
          </a:ln>
        </p:spPr>
      </p:cxnSp>
      <p:sp>
        <p:nvSpPr>
          <p:cNvPr id="1112" name="Google Shape;1112;p79"/>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pic>
        <p:nvPicPr>
          <p:cNvPr id="205" name="Google Shape;205;p8"/>
          <p:cNvPicPr preferRelativeResize="0"/>
          <p:nvPr/>
        </p:nvPicPr>
        <p:blipFill rotWithShape="1">
          <a:blip r:embed="rId3">
            <a:alphaModFix/>
          </a:blip>
          <a:srcRect b="0" l="0" r="0" t="0"/>
          <a:stretch/>
        </p:blipFill>
        <p:spPr>
          <a:xfrm>
            <a:off x="3612790" y="2027435"/>
            <a:ext cx="5204289" cy="4621670"/>
          </a:xfrm>
          <a:prstGeom prst="rect">
            <a:avLst/>
          </a:prstGeom>
          <a:noFill/>
          <a:ln>
            <a:noFill/>
          </a:ln>
        </p:spPr>
      </p:pic>
      <p:sp>
        <p:nvSpPr>
          <p:cNvPr id="206" name="Google Shape;206;p8"/>
          <p:cNvSpPr txBox="1"/>
          <p:nvPr/>
        </p:nvSpPr>
        <p:spPr>
          <a:xfrm>
            <a:off x="1650437" y="5850159"/>
            <a:ext cx="163282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Power socket </a:t>
            </a:r>
            <a:endParaRPr sz="1904">
              <a:solidFill>
                <a:schemeClr val="dk1"/>
              </a:solidFill>
              <a:latin typeface="Arial"/>
              <a:ea typeface="Arial"/>
              <a:cs typeface="Arial"/>
              <a:sym typeface="Arial"/>
            </a:endParaRPr>
          </a:p>
        </p:txBody>
      </p:sp>
      <p:cxnSp>
        <p:nvCxnSpPr>
          <p:cNvPr id="207" name="Google Shape;207;p8"/>
          <p:cNvCxnSpPr>
            <a:stCxn id="206" idx="3"/>
          </p:cNvCxnSpPr>
          <p:nvPr/>
        </p:nvCxnSpPr>
        <p:spPr>
          <a:xfrm>
            <a:off x="3283266" y="6042904"/>
            <a:ext cx="675600" cy="2700"/>
          </a:xfrm>
          <a:prstGeom prst="straightConnector1">
            <a:avLst/>
          </a:prstGeom>
          <a:noFill/>
          <a:ln cap="flat" cmpd="sng" w="9525">
            <a:solidFill>
              <a:srgbClr val="0070C0"/>
            </a:solidFill>
            <a:prstDash val="solid"/>
            <a:miter lim="800000"/>
            <a:headEnd len="sm" w="sm" type="none"/>
            <a:tailEnd len="med" w="med" type="stealth"/>
          </a:ln>
        </p:spPr>
      </p:cxnSp>
      <p:sp>
        <p:nvSpPr>
          <p:cNvPr id="208" name="Google Shape;208;p8"/>
          <p:cNvSpPr txBox="1"/>
          <p:nvPr/>
        </p:nvSpPr>
        <p:spPr>
          <a:xfrm>
            <a:off x="9053473" y="4220382"/>
            <a:ext cx="2891784"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Rear maintenance wicket</a:t>
            </a:r>
            <a:endParaRPr sz="1904">
              <a:solidFill>
                <a:schemeClr val="dk1"/>
              </a:solidFill>
              <a:latin typeface="Arial"/>
              <a:ea typeface="Arial"/>
              <a:cs typeface="Arial"/>
              <a:sym typeface="Arial"/>
            </a:endParaRPr>
          </a:p>
        </p:txBody>
      </p:sp>
      <p:cxnSp>
        <p:nvCxnSpPr>
          <p:cNvPr id="209" name="Google Shape;209;p8"/>
          <p:cNvCxnSpPr>
            <a:stCxn id="208" idx="1"/>
          </p:cNvCxnSpPr>
          <p:nvPr/>
        </p:nvCxnSpPr>
        <p:spPr>
          <a:xfrm flipH="1">
            <a:off x="6828673" y="4413127"/>
            <a:ext cx="2224800" cy="149400"/>
          </a:xfrm>
          <a:prstGeom prst="straightConnector1">
            <a:avLst/>
          </a:prstGeom>
          <a:noFill/>
          <a:ln cap="flat" cmpd="sng" w="9525">
            <a:solidFill>
              <a:srgbClr val="0070C0"/>
            </a:solidFill>
            <a:prstDash val="solid"/>
            <a:miter lim="800000"/>
            <a:headEnd len="sm" w="sm" type="none"/>
            <a:tailEnd len="med" w="med" type="stealth"/>
          </a:ln>
        </p:spPr>
      </p:cxnSp>
      <p:sp>
        <p:nvSpPr>
          <p:cNvPr id="210" name="Google Shape;210;p8"/>
          <p:cNvSpPr txBox="1"/>
          <p:nvPr/>
        </p:nvSpPr>
        <p:spPr>
          <a:xfrm>
            <a:off x="963265" y="4130245"/>
            <a:ext cx="232000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Main cooling outlet</a:t>
            </a:r>
            <a:endParaRPr sz="1904">
              <a:solidFill>
                <a:schemeClr val="dk1"/>
              </a:solidFill>
              <a:latin typeface="Arial"/>
              <a:ea typeface="Arial"/>
              <a:cs typeface="Arial"/>
              <a:sym typeface="Arial"/>
            </a:endParaRPr>
          </a:p>
        </p:txBody>
      </p:sp>
      <p:cxnSp>
        <p:nvCxnSpPr>
          <p:cNvPr id="211" name="Google Shape;211;p8"/>
          <p:cNvCxnSpPr/>
          <p:nvPr/>
        </p:nvCxnSpPr>
        <p:spPr>
          <a:xfrm>
            <a:off x="3151664" y="4324830"/>
            <a:ext cx="1649912" cy="0"/>
          </a:xfrm>
          <a:prstGeom prst="straightConnector1">
            <a:avLst/>
          </a:prstGeom>
          <a:noFill/>
          <a:ln cap="flat" cmpd="sng" w="9525">
            <a:solidFill>
              <a:srgbClr val="0070C0"/>
            </a:solidFill>
            <a:prstDash val="solid"/>
            <a:miter lim="800000"/>
            <a:headEnd len="sm" w="sm" type="none"/>
            <a:tailEnd len="med" w="med" type="stealth"/>
          </a:ln>
        </p:spPr>
      </p:cxnSp>
      <p:sp>
        <p:nvSpPr>
          <p:cNvPr id="212" name="Google Shape;212;p8"/>
          <p:cNvSpPr txBox="1"/>
          <p:nvPr/>
        </p:nvSpPr>
        <p:spPr>
          <a:xfrm>
            <a:off x="208201" y="5432412"/>
            <a:ext cx="3075066"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Power supply cooling outlet</a:t>
            </a:r>
            <a:endParaRPr sz="1904">
              <a:solidFill>
                <a:schemeClr val="dk1"/>
              </a:solidFill>
              <a:latin typeface="Arial"/>
              <a:ea typeface="Arial"/>
              <a:cs typeface="Arial"/>
              <a:sym typeface="Arial"/>
            </a:endParaRPr>
          </a:p>
        </p:txBody>
      </p:sp>
      <p:cxnSp>
        <p:nvCxnSpPr>
          <p:cNvPr id="213" name="Google Shape;213;p8"/>
          <p:cNvCxnSpPr>
            <a:stCxn id="212" idx="3"/>
          </p:cNvCxnSpPr>
          <p:nvPr/>
        </p:nvCxnSpPr>
        <p:spPr>
          <a:xfrm>
            <a:off x="3283267" y="5625157"/>
            <a:ext cx="1518300" cy="2700"/>
          </a:xfrm>
          <a:prstGeom prst="straightConnector1">
            <a:avLst/>
          </a:prstGeom>
          <a:noFill/>
          <a:ln cap="flat" cmpd="sng" w="9525">
            <a:solidFill>
              <a:srgbClr val="0070C0"/>
            </a:solidFill>
            <a:prstDash val="solid"/>
            <a:miter lim="800000"/>
            <a:headEnd len="sm" w="sm" type="none"/>
            <a:tailEnd len="med" w="med" type="stealth"/>
          </a:ln>
        </p:spPr>
      </p:cxnSp>
      <p:cxnSp>
        <p:nvCxnSpPr>
          <p:cNvPr id="214" name="Google Shape;214;p8"/>
          <p:cNvCxnSpPr>
            <a:stCxn id="212" idx="3"/>
          </p:cNvCxnSpPr>
          <p:nvPr/>
        </p:nvCxnSpPr>
        <p:spPr>
          <a:xfrm>
            <a:off x="3283267" y="5625157"/>
            <a:ext cx="2019000" cy="289800"/>
          </a:xfrm>
          <a:prstGeom prst="straightConnector1">
            <a:avLst/>
          </a:prstGeom>
          <a:noFill/>
          <a:ln cap="flat" cmpd="sng" w="9525">
            <a:solidFill>
              <a:srgbClr val="0070C0"/>
            </a:solidFill>
            <a:prstDash val="solid"/>
            <a:miter lim="800000"/>
            <a:headEnd len="sm" w="sm" type="none"/>
            <a:tailEnd len="med" w="med" type="stealth"/>
          </a:ln>
        </p:spPr>
      </p:cxnSp>
      <p:sp>
        <p:nvSpPr>
          <p:cNvPr id="215" name="Google Shape;215;p8"/>
          <p:cNvSpPr txBox="1"/>
          <p:nvPr/>
        </p:nvSpPr>
        <p:spPr>
          <a:xfrm>
            <a:off x="330438" y="1040099"/>
            <a:ext cx="3126996" cy="638123"/>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en-US" sz="2540">
                <a:solidFill>
                  <a:srgbClr val="2F5496"/>
                </a:solidFill>
                <a:latin typeface="Arial"/>
                <a:ea typeface="Arial"/>
                <a:cs typeface="Arial"/>
                <a:sym typeface="Arial"/>
              </a:rPr>
              <a:t>Instrument rear view</a:t>
            </a:r>
            <a:endParaRPr/>
          </a:p>
        </p:txBody>
      </p:sp>
      <p:sp>
        <p:nvSpPr>
          <p:cNvPr id="216" name="Google Shape;216;p8"/>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id="1118" name="Google Shape;1118;p80"/>
          <p:cNvPicPr preferRelativeResize="0"/>
          <p:nvPr/>
        </p:nvPicPr>
        <p:blipFill rotWithShape="1">
          <a:blip r:embed="rId3">
            <a:alphaModFix/>
          </a:blip>
          <a:srcRect b="0" l="0" r="0" t="0"/>
          <a:stretch/>
        </p:blipFill>
        <p:spPr>
          <a:xfrm>
            <a:off x="2935645" y="1488053"/>
            <a:ext cx="5466726" cy="5233105"/>
          </a:xfrm>
          <a:prstGeom prst="rect">
            <a:avLst/>
          </a:prstGeom>
          <a:noFill/>
          <a:ln>
            <a:noFill/>
          </a:ln>
        </p:spPr>
      </p:pic>
      <p:sp>
        <p:nvSpPr>
          <p:cNvPr id="1119" name="Google Shape;1119;p80"/>
          <p:cNvSpPr txBox="1"/>
          <p:nvPr/>
        </p:nvSpPr>
        <p:spPr>
          <a:xfrm>
            <a:off x="8859833" y="2770498"/>
            <a:ext cx="1731092"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Cuvette holder</a:t>
            </a:r>
            <a:endParaRPr sz="1904">
              <a:solidFill>
                <a:schemeClr val="dk1"/>
              </a:solidFill>
              <a:latin typeface="Arial"/>
              <a:ea typeface="Arial"/>
              <a:cs typeface="Arial"/>
              <a:sym typeface="Arial"/>
            </a:endParaRPr>
          </a:p>
        </p:txBody>
      </p:sp>
      <p:cxnSp>
        <p:nvCxnSpPr>
          <p:cNvPr id="1120" name="Google Shape;1120;p80"/>
          <p:cNvCxnSpPr>
            <a:stCxn id="1119" idx="1"/>
          </p:cNvCxnSpPr>
          <p:nvPr/>
        </p:nvCxnSpPr>
        <p:spPr>
          <a:xfrm flipH="1">
            <a:off x="7934933" y="2963243"/>
            <a:ext cx="924900" cy="2700"/>
          </a:xfrm>
          <a:prstGeom prst="straightConnector1">
            <a:avLst/>
          </a:prstGeom>
          <a:noFill/>
          <a:ln cap="flat" cmpd="sng" w="9525">
            <a:solidFill>
              <a:srgbClr val="0070C0"/>
            </a:solidFill>
            <a:prstDash val="solid"/>
            <a:miter lim="800000"/>
            <a:headEnd len="sm" w="sm" type="none"/>
            <a:tailEnd len="med" w="med" type="stealth"/>
          </a:ln>
        </p:spPr>
      </p:cxnSp>
      <p:sp>
        <p:nvSpPr>
          <p:cNvPr id="1121" name="Google Shape;1121;p80"/>
          <p:cNvSpPr txBox="1"/>
          <p:nvPr/>
        </p:nvSpPr>
        <p:spPr>
          <a:xfrm>
            <a:off x="8859832" y="1794746"/>
            <a:ext cx="1731092"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Cuvette clamp</a:t>
            </a:r>
            <a:endParaRPr sz="1904">
              <a:solidFill>
                <a:schemeClr val="dk1"/>
              </a:solidFill>
              <a:latin typeface="Arial"/>
              <a:ea typeface="Arial"/>
              <a:cs typeface="Arial"/>
              <a:sym typeface="Arial"/>
            </a:endParaRPr>
          </a:p>
        </p:txBody>
      </p:sp>
      <p:cxnSp>
        <p:nvCxnSpPr>
          <p:cNvPr id="1122" name="Google Shape;1122;p80"/>
          <p:cNvCxnSpPr>
            <a:stCxn id="1121" idx="1"/>
          </p:cNvCxnSpPr>
          <p:nvPr/>
        </p:nvCxnSpPr>
        <p:spPr>
          <a:xfrm flipH="1">
            <a:off x="7934932" y="1987491"/>
            <a:ext cx="924900" cy="2700"/>
          </a:xfrm>
          <a:prstGeom prst="straightConnector1">
            <a:avLst/>
          </a:prstGeom>
          <a:noFill/>
          <a:ln cap="flat" cmpd="sng" w="9525">
            <a:solidFill>
              <a:srgbClr val="0070C0"/>
            </a:solidFill>
            <a:prstDash val="solid"/>
            <a:miter lim="800000"/>
            <a:headEnd len="sm" w="sm" type="none"/>
            <a:tailEnd len="med" w="med" type="stealth"/>
          </a:ln>
        </p:spPr>
      </p:cxnSp>
      <p:sp>
        <p:nvSpPr>
          <p:cNvPr id="1123" name="Google Shape;1123;p80"/>
          <p:cNvSpPr txBox="1"/>
          <p:nvPr/>
        </p:nvSpPr>
        <p:spPr>
          <a:xfrm>
            <a:off x="1411105" y="6057632"/>
            <a:ext cx="1426546"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Main disk</a:t>
            </a:r>
            <a:endParaRPr sz="1904">
              <a:solidFill>
                <a:schemeClr val="dk1"/>
              </a:solidFill>
              <a:latin typeface="Arial"/>
              <a:ea typeface="Arial"/>
              <a:cs typeface="Arial"/>
              <a:sym typeface="Arial"/>
            </a:endParaRPr>
          </a:p>
        </p:txBody>
      </p:sp>
      <p:cxnSp>
        <p:nvCxnSpPr>
          <p:cNvPr id="1124" name="Google Shape;1124;p80"/>
          <p:cNvCxnSpPr>
            <a:stCxn id="1123" idx="3"/>
          </p:cNvCxnSpPr>
          <p:nvPr/>
        </p:nvCxnSpPr>
        <p:spPr>
          <a:xfrm>
            <a:off x="2837651" y="6250377"/>
            <a:ext cx="1117800" cy="2700"/>
          </a:xfrm>
          <a:prstGeom prst="straightConnector1">
            <a:avLst/>
          </a:prstGeom>
          <a:noFill/>
          <a:ln cap="flat" cmpd="sng" w="9525">
            <a:solidFill>
              <a:srgbClr val="0070C0"/>
            </a:solidFill>
            <a:prstDash val="solid"/>
            <a:miter lim="800000"/>
            <a:headEnd len="sm" w="sm" type="none"/>
            <a:tailEnd len="med" w="med" type="stealth"/>
          </a:ln>
        </p:spPr>
      </p:cxnSp>
      <p:sp>
        <p:nvSpPr>
          <p:cNvPr id="1125" name="Google Shape;1125;p80"/>
          <p:cNvSpPr txBox="1"/>
          <p:nvPr/>
        </p:nvSpPr>
        <p:spPr>
          <a:xfrm>
            <a:off x="8864871" y="2353438"/>
            <a:ext cx="145156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Cuvette</a:t>
            </a:r>
            <a:endParaRPr sz="1904">
              <a:solidFill>
                <a:schemeClr val="dk1"/>
              </a:solidFill>
              <a:latin typeface="Arial"/>
              <a:ea typeface="Arial"/>
              <a:cs typeface="Arial"/>
              <a:sym typeface="Arial"/>
            </a:endParaRPr>
          </a:p>
        </p:txBody>
      </p:sp>
      <p:cxnSp>
        <p:nvCxnSpPr>
          <p:cNvPr id="1126" name="Google Shape;1126;p80"/>
          <p:cNvCxnSpPr>
            <a:stCxn id="1125" idx="1"/>
          </p:cNvCxnSpPr>
          <p:nvPr/>
        </p:nvCxnSpPr>
        <p:spPr>
          <a:xfrm flipH="1">
            <a:off x="8093271" y="2546183"/>
            <a:ext cx="771600" cy="2700"/>
          </a:xfrm>
          <a:prstGeom prst="straightConnector1">
            <a:avLst/>
          </a:prstGeom>
          <a:noFill/>
          <a:ln cap="flat" cmpd="sng" w="9525">
            <a:solidFill>
              <a:srgbClr val="0070C0"/>
            </a:solidFill>
            <a:prstDash val="solid"/>
            <a:miter lim="800000"/>
            <a:headEnd len="sm" w="sm" type="none"/>
            <a:tailEnd len="med" w="med" type="stealth"/>
          </a:ln>
        </p:spPr>
      </p:cxnSp>
      <p:sp>
        <p:nvSpPr>
          <p:cNvPr id="1127" name="Google Shape;1127;p80"/>
          <p:cNvSpPr txBox="1"/>
          <p:nvPr/>
        </p:nvSpPr>
        <p:spPr>
          <a:xfrm>
            <a:off x="8859832" y="3554680"/>
            <a:ext cx="145660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Rotary knob</a:t>
            </a:r>
            <a:endParaRPr sz="1904">
              <a:solidFill>
                <a:schemeClr val="dk1"/>
              </a:solidFill>
              <a:latin typeface="Arial"/>
              <a:ea typeface="Arial"/>
              <a:cs typeface="Arial"/>
              <a:sym typeface="Arial"/>
            </a:endParaRPr>
          </a:p>
        </p:txBody>
      </p:sp>
      <p:cxnSp>
        <p:nvCxnSpPr>
          <p:cNvPr id="1128" name="Google Shape;1128;p80"/>
          <p:cNvCxnSpPr>
            <a:stCxn id="1127" idx="1"/>
          </p:cNvCxnSpPr>
          <p:nvPr/>
        </p:nvCxnSpPr>
        <p:spPr>
          <a:xfrm flipH="1">
            <a:off x="7509232" y="3747425"/>
            <a:ext cx="1350600" cy="2700"/>
          </a:xfrm>
          <a:prstGeom prst="straightConnector1">
            <a:avLst/>
          </a:prstGeom>
          <a:noFill/>
          <a:ln cap="flat" cmpd="sng" w="9525">
            <a:solidFill>
              <a:srgbClr val="0070C0"/>
            </a:solidFill>
            <a:prstDash val="solid"/>
            <a:miter lim="800000"/>
            <a:headEnd len="sm" w="sm" type="none"/>
            <a:tailEnd len="med" w="med" type="stealth"/>
          </a:ln>
        </p:spPr>
      </p:cxnSp>
      <p:sp>
        <p:nvSpPr>
          <p:cNvPr id="1129" name="Google Shape;1129;p80"/>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pic>
        <p:nvPicPr>
          <p:cNvPr id="1135" name="Google Shape;1135;p81"/>
          <p:cNvPicPr preferRelativeResize="0"/>
          <p:nvPr/>
        </p:nvPicPr>
        <p:blipFill rotWithShape="1">
          <a:blip r:embed="rId3">
            <a:alphaModFix/>
          </a:blip>
          <a:srcRect b="0" l="0" r="0" t="0"/>
          <a:stretch/>
        </p:blipFill>
        <p:spPr>
          <a:xfrm>
            <a:off x="6862619" y="1291309"/>
            <a:ext cx="1872822" cy="5238599"/>
          </a:xfrm>
          <a:prstGeom prst="rect">
            <a:avLst/>
          </a:prstGeom>
          <a:noFill/>
          <a:ln>
            <a:noFill/>
          </a:ln>
        </p:spPr>
      </p:pic>
      <p:sp>
        <p:nvSpPr>
          <p:cNvPr id="1136" name="Google Shape;1136;p81"/>
          <p:cNvSpPr txBox="1"/>
          <p:nvPr/>
        </p:nvSpPr>
        <p:spPr>
          <a:xfrm>
            <a:off x="572255" y="1291309"/>
            <a:ext cx="5080400" cy="312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Reaction cuvette ：</a:t>
            </a:r>
            <a:endParaRPr b="1" sz="2540">
              <a:solidFill>
                <a:srgbClr val="2F5496"/>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Function：</a:t>
            </a:r>
            <a:r>
              <a:rPr lang="en-US" sz="1904">
                <a:solidFill>
                  <a:schemeClr val="dk1"/>
                </a:solidFill>
                <a:latin typeface="Arial"/>
                <a:ea typeface="Arial"/>
                <a:cs typeface="Arial"/>
                <a:sym typeface="Arial"/>
              </a:rPr>
              <a:t> As a container for reaction and colorimetric measurements, totally 63 positions;</a:t>
            </a:r>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Feature</a:t>
            </a:r>
            <a:r>
              <a:rPr lang="en-US" sz="1904">
                <a:solidFill>
                  <a:srgbClr val="2F5496"/>
                </a:solidFill>
                <a:latin typeface="Arial"/>
                <a:ea typeface="Arial"/>
                <a:cs typeface="Arial"/>
                <a:sym typeface="Arial"/>
              </a:rPr>
              <a:t> ：</a:t>
            </a:r>
            <a:r>
              <a:rPr lang="en-US" sz="1904">
                <a:solidFill>
                  <a:schemeClr val="dk1"/>
                </a:solidFill>
                <a:latin typeface="Arial"/>
                <a:ea typeface="Arial"/>
                <a:cs typeface="Arial"/>
                <a:sym typeface="Arial"/>
              </a:rPr>
              <a:t> Ultraviolet quartz cuvettes , good transmittance, reusable;</a:t>
            </a:r>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Key</a:t>
            </a:r>
            <a:r>
              <a:rPr lang="en-US" sz="1904">
                <a:solidFill>
                  <a:srgbClr val="2F5496"/>
                </a:solidFill>
                <a:latin typeface="Arial"/>
                <a:ea typeface="Arial"/>
                <a:cs typeface="Arial"/>
                <a:sym typeface="Arial"/>
              </a:rPr>
              <a:t> </a:t>
            </a:r>
            <a:r>
              <a:rPr b="1" lang="en-US" sz="1904">
                <a:solidFill>
                  <a:srgbClr val="2F5496"/>
                </a:solidFill>
                <a:latin typeface="Arial"/>
                <a:ea typeface="Arial"/>
                <a:cs typeface="Arial"/>
                <a:sym typeface="Arial"/>
              </a:rPr>
              <a:t>point </a:t>
            </a:r>
            <a:r>
              <a:rPr lang="en-US" sz="1904">
                <a:solidFill>
                  <a:srgbClr val="2F5496"/>
                </a:solidFill>
                <a:latin typeface="Arial"/>
                <a:ea typeface="Arial"/>
                <a:cs typeface="Arial"/>
                <a:sym typeface="Arial"/>
              </a:rPr>
              <a:t>：</a:t>
            </a:r>
            <a:endParaRPr sz="1904">
              <a:solidFill>
                <a:srgbClr val="2F5496"/>
              </a:solidFill>
              <a:latin typeface="Arial"/>
              <a:ea typeface="Arial"/>
              <a:cs typeface="Arial"/>
              <a:sym typeface="Arial"/>
            </a:endParaRPr>
          </a:p>
          <a:p>
            <a:pPr indent="0" lvl="0" marL="0" marR="0" rtl="0" algn="l">
              <a:spcBef>
                <a:spcPts val="0"/>
              </a:spcBef>
              <a:spcAft>
                <a:spcPts val="0"/>
              </a:spcAft>
              <a:buNone/>
            </a:pPr>
            <a:r>
              <a:rPr lang="en-US" sz="1904">
                <a:solidFill>
                  <a:schemeClr val="dk1"/>
                </a:solidFill>
                <a:latin typeface="Arial"/>
                <a:ea typeface="Arial"/>
                <a:cs typeface="Arial"/>
                <a:sym typeface="Arial"/>
              </a:rPr>
              <a:t>Cuvette illuminating surface free from scratch,  dirt and so on</a:t>
            </a:r>
            <a:endParaRPr/>
          </a:p>
        </p:txBody>
      </p:sp>
      <p:sp>
        <p:nvSpPr>
          <p:cNvPr id="1137" name="Google Shape;1137;p81"/>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82"/>
          <p:cNvSpPr txBox="1"/>
          <p:nvPr/>
        </p:nvSpPr>
        <p:spPr>
          <a:xfrm>
            <a:off x="598478" y="2489506"/>
            <a:ext cx="4714593" cy="2356286"/>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1904">
                <a:solidFill>
                  <a:schemeClr val="dk1"/>
                </a:solidFill>
                <a:latin typeface="Arial"/>
                <a:ea typeface="Arial"/>
                <a:cs typeface="Arial"/>
                <a:sym typeface="Arial"/>
              </a:rPr>
              <a:t>Reagent/Sample disk </a:t>
            </a:r>
            <a:endParaRPr/>
          </a:p>
          <a:p>
            <a:pPr indent="0" lvl="0" marL="0" marR="0" rtl="0" algn="l">
              <a:lnSpc>
                <a:spcPct val="200000"/>
              </a:lnSpc>
              <a:spcBef>
                <a:spcPts val="0"/>
              </a:spcBef>
              <a:spcAft>
                <a:spcPts val="0"/>
              </a:spcAft>
              <a:buNone/>
            </a:pPr>
            <a:r>
              <a:rPr lang="en-US" sz="1904">
                <a:solidFill>
                  <a:schemeClr val="dk1"/>
                </a:solidFill>
                <a:latin typeface="Arial"/>
                <a:ea typeface="Arial"/>
                <a:cs typeface="Arial"/>
                <a:sym typeface="Arial"/>
              </a:rPr>
              <a:t>Cooling system</a:t>
            </a:r>
            <a:endParaRPr/>
          </a:p>
          <a:p>
            <a:pPr indent="0" lvl="0" marL="0" marR="0" rtl="0" algn="l">
              <a:lnSpc>
                <a:spcPct val="200000"/>
              </a:lnSpc>
              <a:spcBef>
                <a:spcPts val="0"/>
              </a:spcBef>
              <a:spcAft>
                <a:spcPts val="0"/>
              </a:spcAft>
              <a:buNone/>
            </a:pPr>
            <a:r>
              <a:rPr lang="en-US" sz="1904">
                <a:solidFill>
                  <a:schemeClr val="dk1"/>
                </a:solidFill>
                <a:latin typeface="Arial"/>
                <a:ea typeface="Arial"/>
                <a:cs typeface="Arial"/>
                <a:sym typeface="Arial"/>
              </a:rPr>
              <a:t>Reagent/sample probe</a:t>
            </a:r>
            <a:endParaRPr/>
          </a:p>
          <a:p>
            <a:pPr indent="0" lvl="0" marL="0" marR="0" rtl="0" algn="l">
              <a:lnSpc>
                <a:spcPct val="200000"/>
              </a:lnSpc>
              <a:spcBef>
                <a:spcPts val="0"/>
              </a:spcBef>
              <a:spcAft>
                <a:spcPts val="0"/>
              </a:spcAft>
              <a:buNone/>
            </a:pPr>
            <a:r>
              <a:rPr lang="en-US" sz="1904">
                <a:solidFill>
                  <a:schemeClr val="dk1"/>
                </a:solidFill>
                <a:latin typeface="Arial"/>
                <a:ea typeface="Arial"/>
                <a:cs typeface="Arial"/>
                <a:sym typeface="Arial"/>
              </a:rPr>
              <a:t>Reagent/sample Liquid injection module</a:t>
            </a:r>
            <a:endParaRPr/>
          </a:p>
        </p:txBody>
      </p:sp>
      <p:sp>
        <p:nvSpPr>
          <p:cNvPr id="1143" name="Google Shape;1143;p82"/>
          <p:cNvSpPr txBox="1"/>
          <p:nvPr/>
        </p:nvSpPr>
        <p:spPr>
          <a:xfrm>
            <a:off x="598478" y="1696619"/>
            <a:ext cx="5263682" cy="4832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Reagent/Sample disk include:</a:t>
            </a:r>
            <a:endParaRPr/>
          </a:p>
        </p:txBody>
      </p:sp>
      <p:sp>
        <p:nvSpPr>
          <p:cNvPr id="1144" name="Google Shape;1144;p82"/>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9" name="Shape 1149"/>
        <p:cNvGrpSpPr/>
        <p:nvPr/>
      </p:nvGrpSpPr>
      <p:grpSpPr>
        <a:xfrm>
          <a:off x="0" y="0"/>
          <a:ext cx="0" cy="0"/>
          <a:chOff x="0" y="0"/>
          <a:chExt cx="0" cy="0"/>
        </a:xfrm>
      </p:grpSpPr>
      <p:pic>
        <p:nvPicPr>
          <p:cNvPr id="1150" name="Google Shape;1150;p83"/>
          <p:cNvPicPr preferRelativeResize="0"/>
          <p:nvPr/>
        </p:nvPicPr>
        <p:blipFill rotWithShape="1">
          <a:blip r:embed="rId3">
            <a:alphaModFix/>
          </a:blip>
          <a:srcRect b="0" l="0" r="0" t="0"/>
          <a:stretch/>
        </p:blipFill>
        <p:spPr>
          <a:xfrm>
            <a:off x="4558653" y="1675502"/>
            <a:ext cx="5876846" cy="4657123"/>
          </a:xfrm>
          <a:prstGeom prst="rect">
            <a:avLst/>
          </a:prstGeom>
          <a:noFill/>
          <a:ln>
            <a:noFill/>
          </a:ln>
        </p:spPr>
      </p:pic>
      <p:sp>
        <p:nvSpPr>
          <p:cNvPr id="1151" name="Google Shape;1151;p83"/>
          <p:cNvSpPr txBox="1"/>
          <p:nvPr/>
        </p:nvSpPr>
        <p:spPr>
          <a:xfrm>
            <a:off x="591021" y="1541448"/>
            <a:ext cx="3962623" cy="48805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Reagent/Sample disk ：</a:t>
            </a:r>
            <a:endParaRPr b="1" sz="2540">
              <a:solidFill>
                <a:srgbClr val="2F5496"/>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Function ： </a:t>
            </a:r>
            <a:endParaRPr/>
          </a:p>
          <a:p>
            <a:pPr indent="-362585" lvl="0" marL="362585" marR="0" rtl="0" algn="l">
              <a:spcBef>
                <a:spcPts val="0"/>
              </a:spcBef>
              <a:spcAft>
                <a:spcPts val="0"/>
              </a:spcAft>
              <a:buClr>
                <a:schemeClr val="dk1"/>
              </a:buClr>
              <a:buSzPts val="1904"/>
              <a:buFont typeface="Arial"/>
              <a:buAutoNum type="arabicPeriod"/>
            </a:pPr>
            <a:r>
              <a:rPr lang="en-US" sz="1904">
                <a:solidFill>
                  <a:schemeClr val="dk1"/>
                </a:solidFill>
                <a:latin typeface="Arial"/>
                <a:ea typeface="Arial"/>
                <a:cs typeface="Arial"/>
                <a:sym typeface="Arial"/>
              </a:rPr>
              <a:t>Loading reagent bottles/sample tubes</a:t>
            </a:r>
            <a:endParaRPr/>
          </a:p>
          <a:p>
            <a:pPr indent="-362585" lvl="0" marL="362585" marR="0" rtl="0" algn="l">
              <a:spcBef>
                <a:spcPts val="0"/>
              </a:spcBef>
              <a:spcAft>
                <a:spcPts val="0"/>
              </a:spcAft>
              <a:buClr>
                <a:schemeClr val="dk1"/>
              </a:buClr>
              <a:buSzPts val="1904"/>
              <a:buFont typeface="Arial"/>
              <a:buAutoNum type="arabicPeriod"/>
            </a:pPr>
            <a:r>
              <a:rPr lang="en-US" sz="1904">
                <a:solidFill>
                  <a:schemeClr val="dk1"/>
                </a:solidFill>
                <a:latin typeface="Arial"/>
                <a:ea typeface="Arial"/>
                <a:cs typeface="Arial"/>
                <a:sym typeface="Arial"/>
              </a:rPr>
              <a:t>Transfer reagent bottle/sample tubes to sampling positions</a:t>
            </a:r>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Feature</a:t>
            </a:r>
            <a:r>
              <a:rPr lang="en-US" sz="1904">
                <a:solidFill>
                  <a:srgbClr val="2F5496"/>
                </a:solidFill>
                <a:latin typeface="Arial"/>
                <a:ea typeface="Arial"/>
                <a:cs typeface="Arial"/>
                <a:sym typeface="Arial"/>
              </a:rPr>
              <a:t> ：</a:t>
            </a:r>
            <a:r>
              <a:rPr lang="en-US" sz="1904">
                <a:solidFill>
                  <a:schemeClr val="dk1"/>
                </a:solidFill>
                <a:latin typeface="Arial"/>
                <a:ea typeface="Arial"/>
                <a:cs typeface="Arial"/>
                <a:sym typeface="Arial"/>
              </a:rPr>
              <a:t>Sample and reagent are loading in one disk, and adopt disk type structure design.</a:t>
            </a:r>
            <a:endParaRPr sz="1904">
              <a:solidFill>
                <a:schemeClr val="dk1"/>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Specification: </a:t>
            </a:r>
            <a:endParaRPr/>
          </a:p>
          <a:p>
            <a:pPr indent="0" lvl="0" marL="0" marR="0" rtl="0" algn="l">
              <a:spcBef>
                <a:spcPts val="0"/>
              </a:spcBef>
              <a:spcAft>
                <a:spcPts val="0"/>
              </a:spcAft>
              <a:buNone/>
            </a:pPr>
            <a:r>
              <a:rPr lang="en-US" sz="1904">
                <a:solidFill>
                  <a:schemeClr val="dk1"/>
                </a:solidFill>
                <a:latin typeface="Arial"/>
                <a:ea typeface="Arial"/>
                <a:cs typeface="Arial"/>
                <a:sym typeface="Arial"/>
              </a:rPr>
              <a:t>Outer circle for sample position,  40 in total ; Middle &amp; inner circles for reagent, 40 in total(middle &amp; inner circle 20 positions for each)</a:t>
            </a:r>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Key</a:t>
            </a:r>
            <a:r>
              <a:rPr lang="en-US" sz="1904">
                <a:solidFill>
                  <a:srgbClr val="2F5496"/>
                </a:solidFill>
                <a:latin typeface="Arial"/>
                <a:ea typeface="Arial"/>
                <a:cs typeface="Arial"/>
                <a:sym typeface="Arial"/>
              </a:rPr>
              <a:t> </a:t>
            </a:r>
            <a:r>
              <a:rPr b="1" lang="en-US" sz="1904">
                <a:solidFill>
                  <a:srgbClr val="2F5496"/>
                </a:solidFill>
                <a:latin typeface="Arial"/>
                <a:ea typeface="Arial"/>
                <a:cs typeface="Arial"/>
                <a:sym typeface="Arial"/>
              </a:rPr>
              <a:t>point :</a:t>
            </a:r>
            <a:r>
              <a:rPr lang="en-US" sz="1904">
                <a:solidFill>
                  <a:srgbClr val="2F5496"/>
                </a:solidFill>
                <a:latin typeface="Arial"/>
                <a:ea typeface="Arial"/>
                <a:cs typeface="Arial"/>
                <a:sym typeface="Arial"/>
              </a:rPr>
              <a:t> </a:t>
            </a:r>
            <a:r>
              <a:rPr lang="en-US" sz="1904">
                <a:solidFill>
                  <a:schemeClr val="dk1"/>
                </a:solidFill>
                <a:latin typeface="Arial"/>
                <a:ea typeface="Arial"/>
                <a:cs typeface="Arial"/>
                <a:sym typeface="Arial"/>
              </a:rPr>
              <a:t>Assemble positioning accurate</a:t>
            </a:r>
            <a:endParaRPr sz="1904">
              <a:solidFill>
                <a:schemeClr val="dk1"/>
              </a:solidFill>
              <a:latin typeface="Arial"/>
              <a:ea typeface="Arial"/>
              <a:cs typeface="Arial"/>
              <a:sym typeface="Arial"/>
            </a:endParaRPr>
          </a:p>
        </p:txBody>
      </p:sp>
      <p:sp>
        <p:nvSpPr>
          <p:cNvPr id="1152" name="Google Shape;1152;p83"/>
          <p:cNvSpPr txBox="1"/>
          <p:nvPr/>
        </p:nvSpPr>
        <p:spPr>
          <a:xfrm>
            <a:off x="10445517" y="3303085"/>
            <a:ext cx="1916178"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Reagent/Sample disk </a:t>
            </a:r>
            <a:endParaRPr/>
          </a:p>
        </p:txBody>
      </p:sp>
      <p:cxnSp>
        <p:nvCxnSpPr>
          <p:cNvPr id="1153" name="Google Shape;1153;p83"/>
          <p:cNvCxnSpPr/>
          <p:nvPr/>
        </p:nvCxnSpPr>
        <p:spPr>
          <a:xfrm flipH="1">
            <a:off x="9744625" y="3645093"/>
            <a:ext cx="842310" cy="45292"/>
          </a:xfrm>
          <a:prstGeom prst="straightConnector1">
            <a:avLst/>
          </a:prstGeom>
          <a:noFill/>
          <a:ln cap="flat" cmpd="sng" w="9525">
            <a:solidFill>
              <a:srgbClr val="0070C0"/>
            </a:solidFill>
            <a:prstDash val="solid"/>
            <a:miter lim="800000"/>
            <a:headEnd len="sm" w="sm" type="none"/>
            <a:tailEnd len="med" w="med" type="stealth"/>
          </a:ln>
        </p:spPr>
      </p:cxnSp>
      <p:sp>
        <p:nvSpPr>
          <p:cNvPr id="1154" name="Google Shape;1154;p83"/>
          <p:cNvSpPr txBox="1"/>
          <p:nvPr/>
        </p:nvSpPr>
        <p:spPr>
          <a:xfrm>
            <a:off x="10720949" y="5547859"/>
            <a:ext cx="842310"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Motor</a:t>
            </a:r>
            <a:endParaRPr sz="1904">
              <a:solidFill>
                <a:schemeClr val="dk1"/>
              </a:solidFill>
              <a:latin typeface="Arial"/>
              <a:ea typeface="Arial"/>
              <a:cs typeface="Arial"/>
              <a:sym typeface="Arial"/>
            </a:endParaRPr>
          </a:p>
        </p:txBody>
      </p:sp>
      <p:cxnSp>
        <p:nvCxnSpPr>
          <p:cNvPr id="1155" name="Google Shape;1155;p83"/>
          <p:cNvCxnSpPr>
            <a:stCxn id="1154" idx="1"/>
          </p:cNvCxnSpPr>
          <p:nvPr/>
        </p:nvCxnSpPr>
        <p:spPr>
          <a:xfrm flipH="1">
            <a:off x="10170149" y="5740604"/>
            <a:ext cx="550800" cy="2700"/>
          </a:xfrm>
          <a:prstGeom prst="straightConnector1">
            <a:avLst/>
          </a:prstGeom>
          <a:noFill/>
          <a:ln cap="flat" cmpd="sng" w="9525">
            <a:solidFill>
              <a:srgbClr val="0070C0"/>
            </a:solidFill>
            <a:prstDash val="solid"/>
            <a:miter lim="800000"/>
            <a:headEnd len="sm" w="sm" type="none"/>
            <a:tailEnd len="med" w="med" type="stealth"/>
          </a:ln>
        </p:spPr>
      </p:cxnSp>
      <p:sp>
        <p:nvSpPr>
          <p:cNvPr id="1156" name="Google Shape;1156;p83"/>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pic>
        <p:nvPicPr>
          <p:cNvPr id="1162" name="Google Shape;1162;p84"/>
          <p:cNvPicPr preferRelativeResize="0"/>
          <p:nvPr/>
        </p:nvPicPr>
        <p:blipFill rotWithShape="1">
          <a:blip r:embed="rId3">
            <a:alphaModFix/>
          </a:blip>
          <a:srcRect b="0" l="0" r="0" t="0"/>
          <a:stretch/>
        </p:blipFill>
        <p:spPr>
          <a:xfrm>
            <a:off x="3251049" y="1249234"/>
            <a:ext cx="5665231" cy="5519792"/>
          </a:xfrm>
          <a:prstGeom prst="rect">
            <a:avLst/>
          </a:prstGeom>
          <a:noFill/>
          <a:ln>
            <a:noFill/>
          </a:ln>
        </p:spPr>
      </p:pic>
      <p:sp>
        <p:nvSpPr>
          <p:cNvPr id="1163" name="Google Shape;1163;p84"/>
          <p:cNvSpPr txBox="1"/>
          <p:nvPr/>
        </p:nvSpPr>
        <p:spPr>
          <a:xfrm>
            <a:off x="9078840" y="2841342"/>
            <a:ext cx="1976408"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Reagent position</a:t>
            </a:r>
            <a:endParaRPr sz="1904">
              <a:solidFill>
                <a:schemeClr val="dk1"/>
              </a:solidFill>
              <a:latin typeface="Arial"/>
              <a:ea typeface="Arial"/>
              <a:cs typeface="Arial"/>
              <a:sym typeface="Arial"/>
            </a:endParaRPr>
          </a:p>
        </p:txBody>
      </p:sp>
      <p:cxnSp>
        <p:nvCxnSpPr>
          <p:cNvPr id="1164" name="Google Shape;1164;p84"/>
          <p:cNvCxnSpPr>
            <a:stCxn id="1163" idx="1"/>
          </p:cNvCxnSpPr>
          <p:nvPr/>
        </p:nvCxnSpPr>
        <p:spPr>
          <a:xfrm flipH="1">
            <a:off x="7943940" y="3034087"/>
            <a:ext cx="1134900" cy="2700"/>
          </a:xfrm>
          <a:prstGeom prst="straightConnector1">
            <a:avLst/>
          </a:prstGeom>
          <a:noFill/>
          <a:ln cap="flat" cmpd="sng" w="9525">
            <a:solidFill>
              <a:srgbClr val="0070C0"/>
            </a:solidFill>
            <a:prstDash val="solid"/>
            <a:miter lim="800000"/>
            <a:headEnd len="sm" w="sm" type="none"/>
            <a:tailEnd len="med" w="med" type="stealth"/>
          </a:ln>
        </p:spPr>
      </p:cxnSp>
      <p:sp>
        <p:nvSpPr>
          <p:cNvPr id="1165" name="Google Shape;1165;p84"/>
          <p:cNvSpPr txBox="1"/>
          <p:nvPr/>
        </p:nvSpPr>
        <p:spPr>
          <a:xfrm>
            <a:off x="1687241" y="4001337"/>
            <a:ext cx="1484942"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Locating pin</a:t>
            </a:r>
            <a:endParaRPr sz="1904">
              <a:solidFill>
                <a:schemeClr val="dk1"/>
              </a:solidFill>
              <a:latin typeface="Arial"/>
              <a:ea typeface="Arial"/>
              <a:cs typeface="Arial"/>
              <a:sym typeface="Arial"/>
            </a:endParaRPr>
          </a:p>
        </p:txBody>
      </p:sp>
      <p:cxnSp>
        <p:nvCxnSpPr>
          <p:cNvPr id="1166" name="Google Shape;1166;p84"/>
          <p:cNvCxnSpPr>
            <a:stCxn id="1165" idx="3"/>
          </p:cNvCxnSpPr>
          <p:nvPr/>
        </p:nvCxnSpPr>
        <p:spPr>
          <a:xfrm flipH="1" rot="10800000">
            <a:off x="3172183" y="4096282"/>
            <a:ext cx="2252400" cy="97800"/>
          </a:xfrm>
          <a:prstGeom prst="straightConnector1">
            <a:avLst/>
          </a:prstGeom>
          <a:noFill/>
          <a:ln cap="flat" cmpd="sng" w="9525">
            <a:solidFill>
              <a:srgbClr val="0070C0"/>
            </a:solidFill>
            <a:prstDash val="solid"/>
            <a:miter lim="800000"/>
            <a:headEnd len="sm" w="sm" type="none"/>
            <a:tailEnd len="med" w="med" type="stealth"/>
          </a:ln>
        </p:spPr>
      </p:cxnSp>
      <p:sp>
        <p:nvSpPr>
          <p:cNvPr id="1167" name="Google Shape;1167;p84"/>
          <p:cNvSpPr txBox="1"/>
          <p:nvPr/>
        </p:nvSpPr>
        <p:spPr>
          <a:xfrm>
            <a:off x="9111864" y="4859878"/>
            <a:ext cx="221577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Sample position</a:t>
            </a:r>
            <a:endParaRPr sz="1904">
              <a:solidFill>
                <a:schemeClr val="dk1"/>
              </a:solidFill>
              <a:latin typeface="Arial"/>
              <a:ea typeface="Arial"/>
              <a:cs typeface="Arial"/>
              <a:sym typeface="Arial"/>
            </a:endParaRPr>
          </a:p>
        </p:txBody>
      </p:sp>
      <p:cxnSp>
        <p:nvCxnSpPr>
          <p:cNvPr id="1168" name="Google Shape;1168;p84"/>
          <p:cNvCxnSpPr>
            <a:stCxn id="1167" idx="1"/>
          </p:cNvCxnSpPr>
          <p:nvPr/>
        </p:nvCxnSpPr>
        <p:spPr>
          <a:xfrm flipH="1">
            <a:off x="8369364" y="5052623"/>
            <a:ext cx="742500" cy="2700"/>
          </a:xfrm>
          <a:prstGeom prst="straightConnector1">
            <a:avLst/>
          </a:prstGeom>
          <a:noFill/>
          <a:ln cap="flat" cmpd="sng" w="9525">
            <a:solidFill>
              <a:srgbClr val="0070C0"/>
            </a:solidFill>
            <a:prstDash val="solid"/>
            <a:miter lim="800000"/>
            <a:headEnd len="sm" w="sm" type="none"/>
            <a:tailEnd len="med" w="med" type="stealth"/>
          </a:ln>
        </p:spPr>
      </p:cxnSp>
      <p:sp>
        <p:nvSpPr>
          <p:cNvPr id="1169" name="Google Shape;1169;p84"/>
          <p:cNvSpPr txBox="1"/>
          <p:nvPr/>
        </p:nvSpPr>
        <p:spPr>
          <a:xfrm>
            <a:off x="9111863" y="3713093"/>
            <a:ext cx="2434143"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Sample position No.</a:t>
            </a:r>
            <a:endParaRPr sz="1904">
              <a:solidFill>
                <a:schemeClr val="dk1"/>
              </a:solidFill>
              <a:latin typeface="Arial"/>
              <a:ea typeface="Arial"/>
              <a:cs typeface="Arial"/>
              <a:sym typeface="Arial"/>
            </a:endParaRPr>
          </a:p>
        </p:txBody>
      </p:sp>
      <p:cxnSp>
        <p:nvCxnSpPr>
          <p:cNvPr id="1170" name="Google Shape;1170;p84"/>
          <p:cNvCxnSpPr>
            <a:stCxn id="1169" idx="1"/>
          </p:cNvCxnSpPr>
          <p:nvPr/>
        </p:nvCxnSpPr>
        <p:spPr>
          <a:xfrm flipH="1">
            <a:off x="8369363" y="3905838"/>
            <a:ext cx="742500" cy="2700"/>
          </a:xfrm>
          <a:prstGeom prst="straightConnector1">
            <a:avLst/>
          </a:prstGeom>
          <a:noFill/>
          <a:ln cap="flat" cmpd="sng" w="9525">
            <a:solidFill>
              <a:srgbClr val="0070C0"/>
            </a:solidFill>
            <a:prstDash val="solid"/>
            <a:miter lim="800000"/>
            <a:headEnd len="sm" w="sm" type="none"/>
            <a:tailEnd len="med" w="med" type="stealth"/>
          </a:ln>
        </p:spPr>
      </p:cxnSp>
      <p:cxnSp>
        <p:nvCxnSpPr>
          <p:cNvPr id="1171" name="Google Shape;1171;p84"/>
          <p:cNvCxnSpPr>
            <a:stCxn id="1163" idx="1"/>
          </p:cNvCxnSpPr>
          <p:nvPr/>
        </p:nvCxnSpPr>
        <p:spPr>
          <a:xfrm flipH="1">
            <a:off x="7468440" y="3034087"/>
            <a:ext cx="1610400" cy="364200"/>
          </a:xfrm>
          <a:prstGeom prst="straightConnector1">
            <a:avLst/>
          </a:prstGeom>
          <a:noFill/>
          <a:ln cap="flat" cmpd="sng" w="9525">
            <a:solidFill>
              <a:srgbClr val="0070C0"/>
            </a:solidFill>
            <a:prstDash val="solid"/>
            <a:miter lim="800000"/>
            <a:headEnd len="sm" w="sm" type="none"/>
            <a:tailEnd len="med" w="med" type="stealth"/>
          </a:ln>
        </p:spPr>
      </p:cxnSp>
      <p:sp>
        <p:nvSpPr>
          <p:cNvPr id="1172" name="Google Shape;1172;p84"/>
          <p:cNvSpPr txBox="1"/>
          <p:nvPr/>
        </p:nvSpPr>
        <p:spPr>
          <a:xfrm>
            <a:off x="9078839" y="3318826"/>
            <a:ext cx="2731448"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Reagent position No.</a:t>
            </a:r>
            <a:endParaRPr sz="1904">
              <a:solidFill>
                <a:schemeClr val="dk1"/>
              </a:solidFill>
              <a:latin typeface="Arial"/>
              <a:ea typeface="Arial"/>
              <a:cs typeface="Arial"/>
              <a:sym typeface="Arial"/>
            </a:endParaRPr>
          </a:p>
        </p:txBody>
      </p:sp>
      <p:cxnSp>
        <p:nvCxnSpPr>
          <p:cNvPr id="1173" name="Google Shape;1173;p84"/>
          <p:cNvCxnSpPr>
            <a:stCxn id="1172" idx="1"/>
          </p:cNvCxnSpPr>
          <p:nvPr/>
        </p:nvCxnSpPr>
        <p:spPr>
          <a:xfrm flipH="1">
            <a:off x="6968039" y="3511571"/>
            <a:ext cx="2110800" cy="2700"/>
          </a:xfrm>
          <a:prstGeom prst="straightConnector1">
            <a:avLst/>
          </a:prstGeom>
          <a:noFill/>
          <a:ln cap="flat" cmpd="sng" w="9525">
            <a:solidFill>
              <a:srgbClr val="0070C0"/>
            </a:solidFill>
            <a:prstDash val="solid"/>
            <a:miter lim="800000"/>
            <a:headEnd len="sm" w="sm" type="none"/>
            <a:tailEnd len="med" w="med" type="stealth"/>
          </a:ln>
        </p:spPr>
      </p:cxnSp>
      <p:sp>
        <p:nvSpPr>
          <p:cNvPr id="1174" name="Google Shape;1174;p84"/>
          <p:cNvSpPr txBox="1"/>
          <p:nvPr/>
        </p:nvSpPr>
        <p:spPr>
          <a:xfrm>
            <a:off x="1687242" y="2534429"/>
            <a:ext cx="1484942"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Lock button</a:t>
            </a:r>
            <a:endParaRPr sz="1904">
              <a:solidFill>
                <a:schemeClr val="dk1"/>
              </a:solidFill>
              <a:latin typeface="Arial"/>
              <a:ea typeface="Arial"/>
              <a:cs typeface="Arial"/>
              <a:sym typeface="Arial"/>
            </a:endParaRPr>
          </a:p>
        </p:txBody>
      </p:sp>
      <p:cxnSp>
        <p:nvCxnSpPr>
          <p:cNvPr id="1175" name="Google Shape;1175;p84"/>
          <p:cNvCxnSpPr>
            <a:stCxn id="1174" idx="3"/>
          </p:cNvCxnSpPr>
          <p:nvPr/>
        </p:nvCxnSpPr>
        <p:spPr>
          <a:xfrm>
            <a:off x="3172184" y="2727174"/>
            <a:ext cx="3286800" cy="1665000"/>
          </a:xfrm>
          <a:prstGeom prst="straightConnector1">
            <a:avLst/>
          </a:prstGeom>
          <a:noFill/>
          <a:ln cap="flat" cmpd="sng" w="9525">
            <a:solidFill>
              <a:srgbClr val="0070C0"/>
            </a:solidFill>
            <a:prstDash val="solid"/>
            <a:miter lim="800000"/>
            <a:headEnd len="sm" w="sm" type="none"/>
            <a:tailEnd len="med" w="med" type="stealth"/>
          </a:ln>
        </p:spPr>
      </p:cxnSp>
      <p:cxnSp>
        <p:nvCxnSpPr>
          <p:cNvPr id="1176" name="Google Shape;1176;p84"/>
          <p:cNvCxnSpPr>
            <a:stCxn id="1174" idx="3"/>
          </p:cNvCxnSpPr>
          <p:nvPr/>
        </p:nvCxnSpPr>
        <p:spPr>
          <a:xfrm>
            <a:off x="3172184" y="2727174"/>
            <a:ext cx="2527800" cy="787200"/>
          </a:xfrm>
          <a:prstGeom prst="straightConnector1">
            <a:avLst/>
          </a:prstGeom>
          <a:noFill/>
          <a:ln cap="flat" cmpd="sng" w="9525">
            <a:solidFill>
              <a:srgbClr val="0070C0"/>
            </a:solidFill>
            <a:prstDash val="solid"/>
            <a:miter lim="800000"/>
            <a:headEnd len="sm" w="sm" type="none"/>
            <a:tailEnd len="med" w="med" type="stealth"/>
          </a:ln>
        </p:spPr>
      </p:cxnSp>
      <p:sp>
        <p:nvSpPr>
          <p:cNvPr id="1177" name="Google Shape;1177;p84"/>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pic>
        <p:nvPicPr>
          <p:cNvPr id="1182" name="Google Shape;1182;p85"/>
          <p:cNvPicPr preferRelativeResize="0"/>
          <p:nvPr/>
        </p:nvPicPr>
        <p:blipFill rotWithShape="1">
          <a:blip r:embed="rId3">
            <a:alphaModFix/>
          </a:blip>
          <a:srcRect b="0" l="0" r="0" t="0"/>
          <a:stretch/>
        </p:blipFill>
        <p:spPr>
          <a:xfrm>
            <a:off x="4638696" y="1560544"/>
            <a:ext cx="5077959" cy="4584080"/>
          </a:xfrm>
          <a:prstGeom prst="rect">
            <a:avLst/>
          </a:prstGeom>
          <a:noFill/>
          <a:ln>
            <a:noFill/>
          </a:ln>
        </p:spPr>
      </p:pic>
      <p:sp>
        <p:nvSpPr>
          <p:cNvPr id="1183" name="Google Shape;1183;p85"/>
          <p:cNvSpPr txBox="1"/>
          <p:nvPr/>
        </p:nvSpPr>
        <p:spPr>
          <a:xfrm>
            <a:off x="230909" y="1473947"/>
            <a:ext cx="4335797" cy="341478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Cooling system：</a:t>
            </a:r>
            <a:endParaRPr b="1" sz="2540">
              <a:solidFill>
                <a:srgbClr val="2F5496"/>
              </a:solidFill>
              <a:latin typeface="Arial"/>
              <a:ea typeface="Arial"/>
              <a:cs typeface="Arial"/>
              <a:sym typeface="Arial"/>
            </a:endParaRPr>
          </a:p>
          <a:p>
            <a:pPr indent="0" lvl="0" marL="0" marR="0" rtl="0" algn="l">
              <a:spcBef>
                <a:spcPts val="0"/>
              </a:spcBef>
              <a:spcAft>
                <a:spcPts val="0"/>
              </a:spcAft>
              <a:buNone/>
            </a:pPr>
            <a:r>
              <a:t/>
            </a:r>
            <a:endParaRPr sz="1904">
              <a:solidFill>
                <a:srgbClr val="0C4FA3"/>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Function ： </a:t>
            </a:r>
            <a:endParaRPr/>
          </a:p>
          <a:p>
            <a:pPr indent="0" lvl="0" marL="0" marR="0" rtl="0" algn="l">
              <a:spcBef>
                <a:spcPts val="0"/>
              </a:spcBef>
              <a:spcAft>
                <a:spcPts val="0"/>
              </a:spcAft>
              <a:buNone/>
            </a:pPr>
            <a:r>
              <a:rPr lang="en-US" sz="1904">
                <a:solidFill>
                  <a:schemeClr val="dk1"/>
                </a:solidFill>
                <a:latin typeface="Arial"/>
                <a:ea typeface="Arial"/>
                <a:cs typeface="Arial"/>
                <a:sym typeface="Arial"/>
              </a:rPr>
              <a:t>Ensure reagents in a low temperature environment to keep reagent in good performance and reduce it volatilization</a:t>
            </a:r>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Feature</a:t>
            </a:r>
            <a:r>
              <a:rPr lang="en-US" sz="1904">
                <a:solidFill>
                  <a:srgbClr val="2F5496"/>
                </a:solidFill>
                <a:latin typeface="Arial"/>
                <a:ea typeface="Arial"/>
                <a:cs typeface="Arial"/>
                <a:sym typeface="Arial"/>
              </a:rPr>
              <a:t> ：</a:t>
            </a:r>
            <a:endParaRPr sz="1904">
              <a:solidFill>
                <a:srgbClr val="2F5496"/>
              </a:solidFill>
              <a:latin typeface="Arial"/>
              <a:ea typeface="Arial"/>
              <a:cs typeface="Arial"/>
              <a:sym typeface="Arial"/>
            </a:endParaRPr>
          </a:p>
          <a:p>
            <a:pPr indent="0" lvl="0" marL="0" marR="0" rtl="0" algn="l">
              <a:spcBef>
                <a:spcPts val="0"/>
              </a:spcBef>
              <a:spcAft>
                <a:spcPts val="0"/>
              </a:spcAft>
              <a:buNone/>
            </a:pPr>
            <a:r>
              <a:rPr lang="en-US" sz="1904">
                <a:solidFill>
                  <a:schemeClr val="dk1"/>
                </a:solidFill>
                <a:latin typeface="Arial"/>
                <a:ea typeface="Arial"/>
                <a:cs typeface="Arial"/>
                <a:sym typeface="Arial"/>
              </a:rPr>
              <a:t>Air cooling, stable, 24 hours non-stop refrigerating, low failure rate and low maintenance cost</a:t>
            </a:r>
            <a:endParaRPr sz="1904">
              <a:solidFill>
                <a:schemeClr val="dk1"/>
              </a:solidFill>
              <a:latin typeface="Arial"/>
              <a:ea typeface="Arial"/>
              <a:cs typeface="Arial"/>
              <a:sym typeface="Arial"/>
            </a:endParaRPr>
          </a:p>
        </p:txBody>
      </p:sp>
      <p:sp>
        <p:nvSpPr>
          <p:cNvPr id="1184" name="Google Shape;1184;p85"/>
          <p:cNvSpPr txBox="1"/>
          <p:nvPr/>
        </p:nvSpPr>
        <p:spPr>
          <a:xfrm>
            <a:off x="10083554" y="3150786"/>
            <a:ext cx="2210046"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Cooling plate</a:t>
            </a:r>
            <a:endParaRPr sz="1904">
              <a:solidFill>
                <a:schemeClr val="dk1"/>
              </a:solidFill>
              <a:latin typeface="Arial"/>
              <a:ea typeface="Arial"/>
              <a:cs typeface="Arial"/>
              <a:sym typeface="Arial"/>
            </a:endParaRPr>
          </a:p>
        </p:txBody>
      </p:sp>
      <p:cxnSp>
        <p:nvCxnSpPr>
          <p:cNvPr id="1185" name="Google Shape;1185;p85"/>
          <p:cNvCxnSpPr>
            <a:stCxn id="1184" idx="1"/>
          </p:cNvCxnSpPr>
          <p:nvPr/>
        </p:nvCxnSpPr>
        <p:spPr>
          <a:xfrm flipH="1">
            <a:off x="7716254" y="3343531"/>
            <a:ext cx="2367300" cy="10500"/>
          </a:xfrm>
          <a:prstGeom prst="straightConnector1">
            <a:avLst/>
          </a:prstGeom>
          <a:noFill/>
          <a:ln cap="flat" cmpd="sng" w="9525">
            <a:solidFill>
              <a:srgbClr val="0070C0"/>
            </a:solidFill>
            <a:prstDash val="solid"/>
            <a:miter lim="800000"/>
            <a:headEnd len="sm" w="sm" type="none"/>
            <a:tailEnd len="med" w="med" type="stealth"/>
          </a:ln>
        </p:spPr>
      </p:cxnSp>
      <p:sp>
        <p:nvSpPr>
          <p:cNvPr id="1186" name="Google Shape;1186;p85"/>
          <p:cNvSpPr txBox="1"/>
          <p:nvPr/>
        </p:nvSpPr>
        <p:spPr>
          <a:xfrm>
            <a:off x="10132081" y="4234656"/>
            <a:ext cx="1328463"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Air flue</a:t>
            </a:r>
            <a:endParaRPr sz="1904">
              <a:solidFill>
                <a:schemeClr val="dk1"/>
              </a:solidFill>
              <a:latin typeface="Arial"/>
              <a:ea typeface="Arial"/>
              <a:cs typeface="Arial"/>
              <a:sym typeface="Arial"/>
            </a:endParaRPr>
          </a:p>
        </p:txBody>
      </p:sp>
      <p:sp>
        <p:nvSpPr>
          <p:cNvPr id="1187" name="Google Shape;1187;p85"/>
          <p:cNvSpPr txBox="1"/>
          <p:nvPr/>
        </p:nvSpPr>
        <p:spPr>
          <a:xfrm>
            <a:off x="9789979" y="1386010"/>
            <a:ext cx="2435146" cy="597343"/>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1904">
                <a:solidFill>
                  <a:schemeClr val="dk1"/>
                </a:solidFill>
                <a:latin typeface="Arial"/>
                <a:ea typeface="Arial"/>
                <a:cs typeface="Arial"/>
                <a:sym typeface="Arial"/>
              </a:rPr>
              <a:t>Reagent/Sample disk </a:t>
            </a:r>
            <a:endParaRPr/>
          </a:p>
        </p:txBody>
      </p:sp>
      <p:cxnSp>
        <p:nvCxnSpPr>
          <p:cNvPr id="1188" name="Google Shape;1188;p85"/>
          <p:cNvCxnSpPr>
            <a:stCxn id="1186" idx="1"/>
          </p:cNvCxnSpPr>
          <p:nvPr/>
        </p:nvCxnSpPr>
        <p:spPr>
          <a:xfrm flipH="1">
            <a:off x="8009881" y="4427401"/>
            <a:ext cx="2122200" cy="617100"/>
          </a:xfrm>
          <a:prstGeom prst="straightConnector1">
            <a:avLst/>
          </a:prstGeom>
          <a:noFill/>
          <a:ln cap="flat" cmpd="sng" w="9525">
            <a:solidFill>
              <a:srgbClr val="0070C0"/>
            </a:solidFill>
            <a:prstDash val="solid"/>
            <a:miter lim="800000"/>
            <a:headEnd len="sm" w="sm" type="none"/>
            <a:tailEnd len="med" w="med" type="stealth"/>
          </a:ln>
        </p:spPr>
      </p:cxnSp>
      <p:cxnSp>
        <p:nvCxnSpPr>
          <p:cNvPr id="1189" name="Google Shape;1189;p85"/>
          <p:cNvCxnSpPr>
            <a:stCxn id="1187" idx="1"/>
          </p:cNvCxnSpPr>
          <p:nvPr/>
        </p:nvCxnSpPr>
        <p:spPr>
          <a:xfrm flipH="1">
            <a:off x="7575079" y="1684681"/>
            <a:ext cx="2214900" cy="385200"/>
          </a:xfrm>
          <a:prstGeom prst="straightConnector1">
            <a:avLst/>
          </a:prstGeom>
          <a:noFill/>
          <a:ln cap="flat" cmpd="sng" w="9525">
            <a:solidFill>
              <a:srgbClr val="0070C0"/>
            </a:solidFill>
            <a:prstDash val="solid"/>
            <a:miter lim="800000"/>
            <a:headEnd len="sm" w="sm" type="none"/>
            <a:tailEnd len="med" w="med" type="stealth"/>
          </a:ln>
        </p:spPr>
      </p:cxnSp>
      <p:sp>
        <p:nvSpPr>
          <p:cNvPr id="1190" name="Google Shape;1190;p85"/>
          <p:cNvSpPr txBox="1"/>
          <p:nvPr/>
        </p:nvSpPr>
        <p:spPr>
          <a:xfrm>
            <a:off x="10087054" y="3615039"/>
            <a:ext cx="1752003"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Cooling fin</a:t>
            </a:r>
            <a:endParaRPr sz="1904">
              <a:solidFill>
                <a:schemeClr val="dk1"/>
              </a:solidFill>
              <a:latin typeface="Arial"/>
              <a:ea typeface="Arial"/>
              <a:cs typeface="Arial"/>
              <a:sym typeface="Arial"/>
            </a:endParaRPr>
          </a:p>
        </p:txBody>
      </p:sp>
      <p:cxnSp>
        <p:nvCxnSpPr>
          <p:cNvPr id="1191" name="Google Shape;1191;p85"/>
          <p:cNvCxnSpPr>
            <a:stCxn id="1190" idx="1"/>
          </p:cNvCxnSpPr>
          <p:nvPr/>
        </p:nvCxnSpPr>
        <p:spPr>
          <a:xfrm flipH="1">
            <a:off x="7716154" y="3807784"/>
            <a:ext cx="2370900" cy="11700"/>
          </a:xfrm>
          <a:prstGeom prst="straightConnector1">
            <a:avLst/>
          </a:prstGeom>
          <a:noFill/>
          <a:ln cap="flat" cmpd="sng" w="9525">
            <a:solidFill>
              <a:srgbClr val="0070C0"/>
            </a:solidFill>
            <a:prstDash val="solid"/>
            <a:miter lim="800000"/>
            <a:headEnd len="sm" w="sm" type="none"/>
            <a:tailEnd len="med" w="med" type="stealth"/>
          </a:ln>
        </p:spPr>
      </p:cxnSp>
      <p:cxnSp>
        <p:nvCxnSpPr>
          <p:cNvPr id="1192" name="Google Shape;1192;p85"/>
          <p:cNvCxnSpPr>
            <a:stCxn id="1186" idx="1"/>
          </p:cNvCxnSpPr>
          <p:nvPr/>
        </p:nvCxnSpPr>
        <p:spPr>
          <a:xfrm rot="10800000">
            <a:off x="8400181" y="4039201"/>
            <a:ext cx="1731900" cy="388200"/>
          </a:xfrm>
          <a:prstGeom prst="straightConnector1">
            <a:avLst/>
          </a:prstGeom>
          <a:noFill/>
          <a:ln cap="flat" cmpd="sng" w="9525">
            <a:solidFill>
              <a:srgbClr val="0070C0"/>
            </a:solidFill>
            <a:prstDash val="solid"/>
            <a:miter lim="800000"/>
            <a:headEnd len="sm" w="sm" type="none"/>
            <a:tailEnd len="med" w="med" type="stealth"/>
          </a:ln>
        </p:spPr>
      </p:cxnSp>
      <p:sp>
        <p:nvSpPr>
          <p:cNvPr id="1193" name="Google Shape;1193;p85"/>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8" name="Shape 1198"/>
        <p:cNvGrpSpPr/>
        <p:nvPr/>
      </p:nvGrpSpPr>
      <p:grpSpPr>
        <a:xfrm>
          <a:off x="0" y="0"/>
          <a:ext cx="0" cy="0"/>
          <a:chOff x="0" y="0"/>
          <a:chExt cx="0" cy="0"/>
        </a:xfrm>
      </p:grpSpPr>
      <p:pic>
        <p:nvPicPr>
          <p:cNvPr id="1199" name="Google Shape;1199;p86"/>
          <p:cNvPicPr preferRelativeResize="0"/>
          <p:nvPr/>
        </p:nvPicPr>
        <p:blipFill rotWithShape="1">
          <a:blip r:embed="rId3">
            <a:alphaModFix/>
          </a:blip>
          <a:srcRect b="0" l="0" r="0" t="0"/>
          <a:stretch/>
        </p:blipFill>
        <p:spPr>
          <a:xfrm>
            <a:off x="6085986" y="1314093"/>
            <a:ext cx="2959722" cy="5434131"/>
          </a:xfrm>
          <a:prstGeom prst="rect">
            <a:avLst/>
          </a:prstGeom>
          <a:noFill/>
          <a:ln>
            <a:noFill/>
          </a:ln>
        </p:spPr>
      </p:pic>
      <p:sp>
        <p:nvSpPr>
          <p:cNvPr id="1200" name="Google Shape;1200;p86"/>
          <p:cNvSpPr txBox="1"/>
          <p:nvPr/>
        </p:nvSpPr>
        <p:spPr>
          <a:xfrm>
            <a:off x="586283" y="1445579"/>
            <a:ext cx="5389168" cy="51737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Reagent/sample probe module：</a:t>
            </a:r>
            <a:endParaRPr b="1" sz="2540">
              <a:solidFill>
                <a:srgbClr val="2F5496"/>
              </a:solidFill>
              <a:latin typeface="Arial"/>
              <a:ea typeface="Arial"/>
              <a:cs typeface="Arial"/>
              <a:sym typeface="Arial"/>
            </a:endParaRPr>
          </a:p>
          <a:p>
            <a:pPr indent="0" lvl="0" marL="0" marR="0" rtl="0" algn="l">
              <a:spcBef>
                <a:spcPts val="0"/>
              </a:spcBef>
              <a:spcAft>
                <a:spcPts val="0"/>
              </a:spcAft>
              <a:buNone/>
            </a:pPr>
            <a:r>
              <a:t/>
            </a:r>
            <a:endParaRPr sz="1904">
              <a:solidFill>
                <a:srgbClr val="0C4FA3"/>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Function: </a:t>
            </a:r>
            <a:r>
              <a:rPr lang="en-US" sz="1904">
                <a:solidFill>
                  <a:schemeClr val="dk1"/>
                </a:solidFill>
                <a:latin typeface="Arial"/>
                <a:ea typeface="Arial"/>
                <a:cs typeface="Arial"/>
                <a:sym typeface="Arial"/>
              </a:rPr>
              <a:t>Aspirate reagents/samples from reagent bottle/sample tube, and then dispense to quartz cuvettes (colorimetric cuvettes)</a:t>
            </a:r>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Vertical anti-collision: </a:t>
            </a:r>
            <a:r>
              <a:rPr lang="en-US" sz="1904">
                <a:solidFill>
                  <a:schemeClr val="dk1"/>
                </a:solidFill>
                <a:latin typeface="Arial"/>
                <a:ea typeface="Arial"/>
                <a:cs typeface="Arial"/>
                <a:sym typeface="Arial"/>
              </a:rPr>
              <a:t>Detect whether any obstacles in the vertical direction or not. If there is a collision, the automatic protection system will be enabled to prevent reagent/sample from damage.</a:t>
            </a:r>
            <a:endParaRPr/>
          </a:p>
          <a:p>
            <a:pPr indent="0" lvl="0" marL="0" marR="0" rtl="0" algn="l">
              <a:spcBef>
                <a:spcPts val="0"/>
              </a:spcBef>
              <a:spcAft>
                <a:spcPts val="0"/>
              </a:spcAft>
              <a:buNone/>
            </a:pPr>
            <a:r>
              <a:t/>
            </a:r>
            <a:endParaRPr b="1" sz="1904">
              <a:solidFill>
                <a:srgbClr val="2F5496"/>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Liquid level detection </a:t>
            </a:r>
            <a:r>
              <a:rPr b="1" lang="en-US" sz="1904">
                <a:solidFill>
                  <a:srgbClr val="C55A11"/>
                </a:solidFill>
                <a:latin typeface="Arial"/>
                <a:ea typeface="Arial"/>
                <a:cs typeface="Arial"/>
                <a:sym typeface="Arial"/>
              </a:rPr>
              <a:t>and volume tracking:</a:t>
            </a:r>
            <a:r>
              <a:rPr b="1" lang="en-US" sz="1904">
                <a:solidFill>
                  <a:srgbClr val="2F5496"/>
                </a:solidFill>
                <a:latin typeface="Arial"/>
                <a:ea typeface="Arial"/>
                <a:cs typeface="Arial"/>
                <a:sym typeface="Arial"/>
              </a:rPr>
              <a:t> </a:t>
            </a:r>
            <a:r>
              <a:rPr lang="en-US" sz="1904">
                <a:solidFill>
                  <a:schemeClr val="dk1"/>
                </a:solidFill>
                <a:latin typeface="Arial"/>
                <a:ea typeface="Arial"/>
                <a:cs typeface="Arial"/>
                <a:sym typeface="Arial"/>
              </a:rPr>
              <a:t>Detect the liquid level in the sample tube automatically and </a:t>
            </a:r>
            <a:r>
              <a:rPr lang="en-US" sz="1904">
                <a:solidFill>
                  <a:srgbClr val="C55A11"/>
                </a:solidFill>
                <a:latin typeface="Arial"/>
                <a:ea typeface="Arial"/>
                <a:cs typeface="Arial"/>
                <a:sym typeface="Arial"/>
              </a:rPr>
              <a:t>determine depth of the descend according to the volume of liquid aspiration</a:t>
            </a:r>
            <a:endParaRPr sz="1904">
              <a:solidFill>
                <a:srgbClr val="C55A11"/>
              </a:solidFill>
              <a:latin typeface="Arial"/>
              <a:ea typeface="Arial"/>
              <a:cs typeface="Arial"/>
              <a:sym typeface="Arial"/>
            </a:endParaRPr>
          </a:p>
        </p:txBody>
      </p:sp>
      <p:sp>
        <p:nvSpPr>
          <p:cNvPr id="1201" name="Google Shape;1201;p86"/>
          <p:cNvSpPr txBox="1"/>
          <p:nvPr/>
        </p:nvSpPr>
        <p:spPr>
          <a:xfrm flipH="1">
            <a:off x="9178916" y="1949740"/>
            <a:ext cx="1159320"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Rocker</a:t>
            </a:r>
            <a:endParaRPr sz="1904">
              <a:solidFill>
                <a:schemeClr val="dk1"/>
              </a:solidFill>
              <a:latin typeface="Arial"/>
              <a:ea typeface="Arial"/>
              <a:cs typeface="Arial"/>
              <a:sym typeface="Arial"/>
            </a:endParaRPr>
          </a:p>
        </p:txBody>
      </p:sp>
      <p:cxnSp>
        <p:nvCxnSpPr>
          <p:cNvPr id="1202" name="Google Shape;1202;p86"/>
          <p:cNvCxnSpPr>
            <a:stCxn id="1201" idx="3"/>
          </p:cNvCxnSpPr>
          <p:nvPr/>
        </p:nvCxnSpPr>
        <p:spPr>
          <a:xfrm flipH="1">
            <a:off x="6968216" y="2142485"/>
            <a:ext cx="2210700" cy="2700"/>
          </a:xfrm>
          <a:prstGeom prst="straightConnector1">
            <a:avLst/>
          </a:prstGeom>
          <a:noFill/>
          <a:ln cap="flat" cmpd="sng" w="9525">
            <a:solidFill>
              <a:srgbClr val="0070C0"/>
            </a:solidFill>
            <a:prstDash val="solid"/>
            <a:miter lim="800000"/>
            <a:headEnd len="sm" w="sm" type="none"/>
            <a:tailEnd len="med" w="med" type="stealth"/>
          </a:ln>
        </p:spPr>
      </p:cxnSp>
      <p:sp>
        <p:nvSpPr>
          <p:cNvPr id="1203" name="Google Shape;1203;p86"/>
          <p:cNvSpPr txBox="1"/>
          <p:nvPr/>
        </p:nvSpPr>
        <p:spPr>
          <a:xfrm flipH="1">
            <a:off x="9337691" y="5040706"/>
            <a:ext cx="2562959"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Up/down movement module</a:t>
            </a:r>
            <a:endParaRPr sz="1904">
              <a:solidFill>
                <a:schemeClr val="dk1"/>
              </a:solidFill>
              <a:latin typeface="Arial"/>
              <a:ea typeface="Arial"/>
              <a:cs typeface="Arial"/>
              <a:sym typeface="Arial"/>
            </a:endParaRPr>
          </a:p>
        </p:txBody>
      </p:sp>
      <p:sp>
        <p:nvSpPr>
          <p:cNvPr id="1204" name="Google Shape;1204;p86"/>
          <p:cNvSpPr txBox="1"/>
          <p:nvPr/>
        </p:nvSpPr>
        <p:spPr>
          <a:xfrm flipH="1">
            <a:off x="9178916" y="2537748"/>
            <a:ext cx="256296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Reagent/sample probe</a:t>
            </a:r>
            <a:endParaRPr sz="1904">
              <a:solidFill>
                <a:schemeClr val="dk1"/>
              </a:solidFill>
              <a:latin typeface="Arial"/>
              <a:ea typeface="Arial"/>
              <a:cs typeface="Arial"/>
              <a:sym typeface="Arial"/>
            </a:endParaRPr>
          </a:p>
        </p:txBody>
      </p:sp>
      <p:cxnSp>
        <p:nvCxnSpPr>
          <p:cNvPr id="1205" name="Google Shape;1205;p86"/>
          <p:cNvCxnSpPr>
            <a:stCxn id="1204" idx="3"/>
          </p:cNvCxnSpPr>
          <p:nvPr/>
        </p:nvCxnSpPr>
        <p:spPr>
          <a:xfrm flipH="1">
            <a:off x="6446216" y="2730493"/>
            <a:ext cx="2732700" cy="24000"/>
          </a:xfrm>
          <a:prstGeom prst="straightConnector1">
            <a:avLst/>
          </a:prstGeom>
          <a:noFill/>
          <a:ln cap="flat" cmpd="sng" w="9525">
            <a:solidFill>
              <a:srgbClr val="0070C0"/>
            </a:solidFill>
            <a:prstDash val="solid"/>
            <a:miter lim="800000"/>
            <a:headEnd len="sm" w="sm" type="none"/>
            <a:tailEnd len="med" w="med" type="stealth"/>
          </a:ln>
        </p:spPr>
      </p:cxnSp>
      <p:sp>
        <p:nvSpPr>
          <p:cNvPr id="1206" name="Google Shape;1206;p86"/>
          <p:cNvSpPr txBox="1"/>
          <p:nvPr/>
        </p:nvSpPr>
        <p:spPr>
          <a:xfrm>
            <a:off x="9422470" y="3971677"/>
            <a:ext cx="2108494"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Left/right rotating mechanism</a:t>
            </a:r>
            <a:endParaRPr sz="1904">
              <a:solidFill>
                <a:schemeClr val="dk1"/>
              </a:solidFill>
              <a:latin typeface="Arial"/>
              <a:ea typeface="Arial"/>
              <a:cs typeface="Arial"/>
              <a:sym typeface="Arial"/>
            </a:endParaRPr>
          </a:p>
        </p:txBody>
      </p:sp>
      <p:cxnSp>
        <p:nvCxnSpPr>
          <p:cNvPr id="1207" name="Google Shape;1207;p86"/>
          <p:cNvCxnSpPr>
            <a:stCxn id="1206" idx="1"/>
          </p:cNvCxnSpPr>
          <p:nvPr/>
        </p:nvCxnSpPr>
        <p:spPr>
          <a:xfrm flipH="1">
            <a:off x="8295970" y="4311001"/>
            <a:ext cx="1126500" cy="2700"/>
          </a:xfrm>
          <a:prstGeom prst="straightConnector1">
            <a:avLst/>
          </a:prstGeom>
          <a:noFill/>
          <a:ln cap="flat" cmpd="sng" w="9525">
            <a:solidFill>
              <a:srgbClr val="0070C0"/>
            </a:solidFill>
            <a:prstDash val="solid"/>
            <a:miter lim="800000"/>
            <a:headEnd len="sm" w="sm" type="none"/>
            <a:tailEnd len="med" w="med" type="stealth"/>
          </a:ln>
        </p:spPr>
      </p:cxnSp>
      <p:cxnSp>
        <p:nvCxnSpPr>
          <p:cNvPr id="1208" name="Google Shape;1208;p86"/>
          <p:cNvCxnSpPr>
            <a:stCxn id="1203" idx="3"/>
          </p:cNvCxnSpPr>
          <p:nvPr/>
        </p:nvCxnSpPr>
        <p:spPr>
          <a:xfrm flipH="1">
            <a:off x="7709591" y="5380030"/>
            <a:ext cx="1628100" cy="24000"/>
          </a:xfrm>
          <a:prstGeom prst="straightConnector1">
            <a:avLst/>
          </a:prstGeom>
          <a:noFill/>
          <a:ln cap="flat" cmpd="sng" w="9525">
            <a:solidFill>
              <a:srgbClr val="0070C0"/>
            </a:solidFill>
            <a:prstDash val="solid"/>
            <a:miter lim="800000"/>
            <a:headEnd len="sm" w="sm" type="none"/>
            <a:tailEnd len="med" w="med" type="stealth"/>
          </a:ln>
        </p:spPr>
      </p:cxnSp>
      <p:sp>
        <p:nvSpPr>
          <p:cNvPr id="1209" name="Google Shape;1209;p86"/>
          <p:cNvSpPr txBox="1"/>
          <p:nvPr/>
        </p:nvSpPr>
        <p:spPr>
          <a:xfrm>
            <a:off x="9262610" y="3284506"/>
            <a:ext cx="1084240"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Spline</a:t>
            </a:r>
            <a:endParaRPr sz="1904">
              <a:solidFill>
                <a:schemeClr val="dk1"/>
              </a:solidFill>
              <a:latin typeface="Arial"/>
              <a:ea typeface="Arial"/>
              <a:cs typeface="Arial"/>
              <a:sym typeface="Arial"/>
            </a:endParaRPr>
          </a:p>
        </p:txBody>
      </p:sp>
      <p:cxnSp>
        <p:nvCxnSpPr>
          <p:cNvPr id="1210" name="Google Shape;1210;p86"/>
          <p:cNvCxnSpPr>
            <a:stCxn id="1209" idx="1"/>
          </p:cNvCxnSpPr>
          <p:nvPr/>
        </p:nvCxnSpPr>
        <p:spPr>
          <a:xfrm flipH="1">
            <a:off x="8086010" y="3477251"/>
            <a:ext cx="1176600" cy="2700"/>
          </a:xfrm>
          <a:prstGeom prst="straightConnector1">
            <a:avLst/>
          </a:prstGeom>
          <a:noFill/>
          <a:ln cap="flat" cmpd="sng" w="9525">
            <a:solidFill>
              <a:srgbClr val="0070C0"/>
            </a:solidFill>
            <a:prstDash val="solid"/>
            <a:miter lim="800000"/>
            <a:headEnd len="sm" w="sm" type="none"/>
            <a:tailEnd len="med" w="med" type="stealth"/>
          </a:ln>
        </p:spPr>
      </p:cxnSp>
      <p:sp>
        <p:nvSpPr>
          <p:cNvPr id="1211" name="Google Shape;1211;p86"/>
          <p:cNvSpPr txBox="1"/>
          <p:nvPr/>
        </p:nvSpPr>
        <p:spPr>
          <a:xfrm flipH="1">
            <a:off x="9178917" y="1445579"/>
            <a:ext cx="1493283"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LLD board</a:t>
            </a:r>
            <a:endParaRPr sz="1904">
              <a:solidFill>
                <a:schemeClr val="dk1"/>
              </a:solidFill>
              <a:latin typeface="Arial"/>
              <a:ea typeface="Arial"/>
              <a:cs typeface="Arial"/>
              <a:sym typeface="Arial"/>
            </a:endParaRPr>
          </a:p>
        </p:txBody>
      </p:sp>
      <p:cxnSp>
        <p:nvCxnSpPr>
          <p:cNvPr id="1212" name="Google Shape;1212;p86"/>
          <p:cNvCxnSpPr>
            <a:stCxn id="1211" idx="3"/>
          </p:cNvCxnSpPr>
          <p:nvPr/>
        </p:nvCxnSpPr>
        <p:spPr>
          <a:xfrm flipH="1">
            <a:off x="6968217" y="1638324"/>
            <a:ext cx="2210700" cy="313500"/>
          </a:xfrm>
          <a:prstGeom prst="straightConnector1">
            <a:avLst/>
          </a:prstGeom>
          <a:noFill/>
          <a:ln cap="flat" cmpd="sng" w="9525">
            <a:solidFill>
              <a:srgbClr val="0070C0"/>
            </a:solidFill>
            <a:prstDash val="solid"/>
            <a:miter lim="800000"/>
            <a:headEnd len="sm" w="sm" type="none"/>
            <a:tailEnd len="med" w="med" type="stealth"/>
          </a:ln>
        </p:spPr>
      </p:cxnSp>
      <p:sp>
        <p:nvSpPr>
          <p:cNvPr id="1213" name="Google Shape;1213;p86"/>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7" name="Shape 1217"/>
        <p:cNvGrpSpPr/>
        <p:nvPr/>
      </p:nvGrpSpPr>
      <p:grpSpPr>
        <a:xfrm>
          <a:off x="0" y="0"/>
          <a:ext cx="0" cy="0"/>
          <a:chOff x="0" y="0"/>
          <a:chExt cx="0" cy="0"/>
        </a:xfrm>
      </p:grpSpPr>
      <p:sp>
        <p:nvSpPr>
          <p:cNvPr id="1218" name="Google Shape;1218;p87"/>
          <p:cNvSpPr txBox="1"/>
          <p:nvPr/>
        </p:nvSpPr>
        <p:spPr>
          <a:xfrm>
            <a:off x="561742" y="1179105"/>
            <a:ext cx="5259314" cy="312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Reagent/sample plunger pump：</a:t>
            </a:r>
            <a:endParaRPr b="1" sz="2540">
              <a:solidFill>
                <a:srgbClr val="2F5496"/>
              </a:solidFill>
              <a:latin typeface="Arial"/>
              <a:ea typeface="Arial"/>
              <a:cs typeface="Arial"/>
              <a:sym typeface="Arial"/>
            </a:endParaRPr>
          </a:p>
          <a:p>
            <a:pPr indent="0" lvl="0" marL="0" marR="0" rtl="0" algn="l">
              <a:spcBef>
                <a:spcPts val="0"/>
              </a:spcBef>
              <a:spcAft>
                <a:spcPts val="0"/>
              </a:spcAft>
              <a:buNone/>
            </a:pPr>
            <a:r>
              <a:t/>
            </a:r>
            <a:endParaRPr b="1" sz="1904">
              <a:solidFill>
                <a:srgbClr val="0C4FA3"/>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Function:</a:t>
            </a:r>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 </a:t>
            </a:r>
            <a:r>
              <a:rPr lang="en-US" sz="1904">
                <a:solidFill>
                  <a:schemeClr val="dk1"/>
                </a:solidFill>
                <a:latin typeface="Arial"/>
                <a:ea typeface="Arial"/>
                <a:cs typeface="Arial"/>
                <a:sym typeface="Arial"/>
              </a:rPr>
              <a:t>Aspirate reagent/sample to reaction cuvettes</a:t>
            </a:r>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Specification：</a:t>
            </a:r>
            <a:endParaRPr b="1" sz="1904">
              <a:solidFill>
                <a:srgbClr val="2F5496"/>
              </a:solidFill>
              <a:latin typeface="Arial"/>
              <a:ea typeface="Arial"/>
              <a:cs typeface="Arial"/>
              <a:sym typeface="Arial"/>
            </a:endParaRPr>
          </a:p>
          <a:p>
            <a:pPr indent="0" lvl="0" marL="0" marR="0" rtl="0" algn="l">
              <a:spcBef>
                <a:spcPts val="0"/>
              </a:spcBef>
              <a:spcAft>
                <a:spcPts val="0"/>
              </a:spcAft>
              <a:buNone/>
            </a:pPr>
            <a:r>
              <a:rPr lang="en-US" sz="1904">
                <a:solidFill>
                  <a:schemeClr val="dk1"/>
                </a:solidFill>
                <a:latin typeface="Arial"/>
                <a:ea typeface="Arial"/>
                <a:cs typeface="Arial"/>
                <a:sym typeface="Arial"/>
              </a:rPr>
              <a:t>500μL</a:t>
            </a:r>
            <a:endParaRPr sz="1904">
              <a:solidFill>
                <a:schemeClr val="dk1"/>
              </a:solidFill>
              <a:latin typeface="Arial"/>
              <a:ea typeface="Arial"/>
              <a:cs typeface="Arial"/>
              <a:sym typeface="Arial"/>
            </a:endParaRPr>
          </a:p>
          <a:p>
            <a:pPr indent="0" lvl="0" marL="0" marR="0" rtl="0" algn="l">
              <a:spcBef>
                <a:spcPts val="0"/>
              </a:spcBef>
              <a:spcAft>
                <a:spcPts val="0"/>
              </a:spcAft>
              <a:buNone/>
            </a:pPr>
            <a:r>
              <a:t/>
            </a:r>
            <a:endParaRPr b="1" sz="1904">
              <a:solidFill>
                <a:schemeClr val="dk1"/>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Features: </a:t>
            </a:r>
            <a:endParaRPr/>
          </a:p>
          <a:p>
            <a:pPr indent="0" lvl="0" marL="0" marR="0" rtl="0" algn="l">
              <a:spcBef>
                <a:spcPts val="0"/>
              </a:spcBef>
              <a:spcAft>
                <a:spcPts val="0"/>
              </a:spcAft>
              <a:buNone/>
            </a:pPr>
            <a:r>
              <a:rPr lang="en-US" sz="1904">
                <a:solidFill>
                  <a:schemeClr val="dk1"/>
                </a:solidFill>
                <a:latin typeface="Arial"/>
                <a:ea typeface="Arial"/>
                <a:cs typeface="Arial"/>
                <a:sym typeface="Arial"/>
              </a:rPr>
              <a:t>Stable, low failure rate</a:t>
            </a:r>
            <a:endParaRPr sz="1904">
              <a:solidFill>
                <a:schemeClr val="dk1"/>
              </a:solidFill>
              <a:latin typeface="Arial"/>
              <a:ea typeface="Arial"/>
              <a:cs typeface="Arial"/>
              <a:sym typeface="Arial"/>
            </a:endParaRPr>
          </a:p>
        </p:txBody>
      </p:sp>
      <p:pic>
        <p:nvPicPr>
          <p:cNvPr id="1219" name="Google Shape;1219;p87"/>
          <p:cNvPicPr preferRelativeResize="0"/>
          <p:nvPr/>
        </p:nvPicPr>
        <p:blipFill rotWithShape="1">
          <a:blip r:embed="rId3">
            <a:alphaModFix/>
          </a:blip>
          <a:srcRect b="0" l="0" r="0" t="0"/>
          <a:stretch/>
        </p:blipFill>
        <p:spPr>
          <a:xfrm>
            <a:off x="6134667" y="1905318"/>
            <a:ext cx="2789735" cy="4623397"/>
          </a:xfrm>
          <a:prstGeom prst="rect">
            <a:avLst/>
          </a:prstGeom>
          <a:noFill/>
          <a:ln>
            <a:noFill/>
          </a:ln>
        </p:spPr>
      </p:pic>
      <p:sp>
        <p:nvSpPr>
          <p:cNvPr id="1220" name="Google Shape;1220;p87"/>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4" name="Shape 1224"/>
        <p:cNvGrpSpPr/>
        <p:nvPr/>
      </p:nvGrpSpPr>
      <p:grpSpPr>
        <a:xfrm>
          <a:off x="0" y="0"/>
          <a:ext cx="0" cy="0"/>
          <a:chOff x="0" y="0"/>
          <a:chExt cx="0" cy="0"/>
        </a:xfrm>
      </p:grpSpPr>
      <p:pic>
        <p:nvPicPr>
          <p:cNvPr id="1225" name="Google Shape;1225;p88"/>
          <p:cNvPicPr preferRelativeResize="0"/>
          <p:nvPr/>
        </p:nvPicPr>
        <p:blipFill rotWithShape="1">
          <a:blip r:embed="rId3">
            <a:alphaModFix/>
          </a:blip>
          <a:srcRect b="0" l="0" r="0" t="0"/>
          <a:stretch/>
        </p:blipFill>
        <p:spPr>
          <a:xfrm>
            <a:off x="5829052" y="1230529"/>
            <a:ext cx="3261795" cy="5545050"/>
          </a:xfrm>
          <a:prstGeom prst="rect">
            <a:avLst/>
          </a:prstGeom>
          <a:noFill/>
          <a:ln>
            <a:noFill/>
          </a:ln>
        </p:spPr>
      </p:pic>
      <p:sp>
        <p:nvSpPr>
          <p:cNvPr id="1226" name="Google Shape;1226;p88"/>
          <p:cNvSpPr txBox="1"/>
          <p:nvPr/>
        </p:nvSpPr>
        <p:spPr>
          <a:xfrm>
            <a:off x="686209" y="1188367"/>
            <a:ext cx="4796859" cy="2535309"/>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Stirring module：</a:t>
            </a:r>
            <a:endParaRPr b="1" sz="2540">
              <a:solidFill>
                <a:srgbClr val="2F5496"/>
              </a:solidFill>
              <a:latin typeface="Arial"/>
              <a:ea typeface="Arial"/>
              <a:cs typeface="Arial"/>
              <a:sym typeface="Arial"/>
            </a:endParaRPr>
          </a:p>
          <a:p>
            <a:pPr indent="0" lvl="0" marL="0" marR="0" rtl="0" algn="l">
              <a:spcBef>
                <a:spcPts val="0"/>
              </a:spcBef>
              <a:spcAft>
                <a:spcPts val="0"/>
              </a:spcAft>
              <a:buNone/>
            </a:pPr>
            <a:r>
              <a:t/>
            </a:r>
            <a:endParaRPr sz="1904">
              <a:solidFill>
                <a:srgbClr val="0C4FA3"/>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Function: </a:t>
            </a:r>
            <a:r>
              <a:rPr lang="en-US" sz="1904">
                <a:solidFill>
                  <a:schemeClr val="dk1"/>
                </a:solidFill>
                <a:latin typeface="Arial"/>
                <a:ea typeface="Arial"/>
                <a:cs typeface="Arial"/>
                <a:sym typeface="Arial"/>
              </a:rPr>
              <a:t>mixing reagent/sample in ultraviolet quartz cuvette (colorimetric cuvette)</a:t>
            </a:r>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Features: </a:t>
            </a:r>
            <a:r>
              <a:rPr lang="en-US" sz="1904">
                <a:solidFill>
                  <a:schemeClr val="dk1"/>
                </a:solidFill>
                <a:latin typeface="Arial"/>
                <a:ea typeface="Arial"/>
                <a:cs typeface="Arial"/>
                <a:sym typeface="Arial"/>
              </a:rPr>
              <a:t>high performance Stirring motor import </a:t>
            </a:r>
            <a:r>
              <a:rPr lang="en-US" sz="1904">
                <a:solidFill>
                  <a:srgbClr val="FF0000"/>
                </a:solidFill>
                <a:latin typeface="Arial"/>
                <a:ea typeface="Arial"/>
                <a:cs typeface="Arial"/>
                <a:sym typeface="Arial"/>
              </a:rPr>
              <a:t>from Japan</a:t>
            </a:r>
            <a:endParaRPr sz="1904">
              <a:solidFill>
                <a:srgbClr val="FF0000"/>
              </a:solidFill>
              <a:latin typeface="Arial"/>
              <a:ea typeface="Arial"/>
              <a:cs typeface="Arial"/>
              <a:sym typeface="Arial"/>
            </a:endParaRPr>
          </a:p>
        </p:txBody>
      </p:sp>
      <p:sp>
        <p:nvSpPr>
          <p:cNvPr id="1227" name="Google Shape;1227;p88"/>
          <p:cNvSpPr txBox="1"/>
          <p:nvPr/>
        </p:nvSpPr>
        <p:spPr>
          <a:xfrm flipH="1">
            <a:off x="9207711" y="1965319"/>
            <a:ext cx="992743"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Rocker</a:t>
            </a:r>
            <a:endParaRPr sz="1904">
              <a:solidFill>
                <a:schemeClr val="dk1"/>
              </a:solidFill>
              <a:latin typeface="Arial"/>
              <a:ea typeface="Arial"/>
              <a:cs typeface="Arial"/>
              <a:sym typeface="Arial"/>
            </a:endParaRPr>
          </a:p>
        </p:txBody>
      </p:sp>
      <p:cxnSp>
        <p:nvCxnSpPr>
          <p:cNvPr id="1228" name="Google Shape;1228;p88"/>
          <p:cNvCxnSpPr>
            <a:stCxn id="1227" idx="3"/>
          </p:cNvCxnSpPr>
          <p:nvPr/>
        </p:nvCxnSpPr>
        <p:spPr>
          <a:xfrm flipH="1">
            <a:off x="6957411" y="2158064"/>
            <a:ext cx="2250300" cy="2700"/>
          </a:xfrm>
          <a:prstGeom prst="straightConnector1">
            <a:avLst/>
          </a:prstGeom>
          <a:noFill/>
          <a:ln cap="flat" cmpd="sng" w="9525">
            <a:solidFill>
              <a:srgbClr val="0070C0"/>
            </a:solidFill>
            <a:prstDash val="solid"/>
            <a:miter lim="800000"/>
            <a:headEnd len="sm" w="sm" type="none"/>
            <a:tailEnd len="med" w="med" type="stealth"/>
          </a:ln>
        </p:spPr>
      </p:cxnSp>
      <p:sp>
        <p:nvSpPr>
          <p:cNvPr id="1229" name="Google Shape;1229;p88"/>
          <p:cNvSpPr txBox="1"/>
          <p:nvPr/>
        </p:nvSpPr>
        <p:spPr>
          <a:xfrm flipH="1">
            <a:off x="9207710" y="4071986"/>
            <a:ext cx="2196699"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Up/down movement module</a:t>
            </a:r>
            <a:endParaRPr sz="1904">
              <a:solidFill>
                <a:schemeClr val="dk1"/>
              </a:solidFill>
              <a:latin typeface="Arial"/>
              <a:ea typeface="Arial"/>
              <a:cs typeface="Arial"/>
              <a:sym typeface="Arial"/>
            </a:endParaRPr>
          </a:p>
        </p:txBody>
      </p:sp>
      <p:sp>
        <p:nvSpPr>
          <p:cNvPr id="1230" name="Google Shape;1230;p88"/>
          <p:cNvSpPr txBox="1"/>
          <p:nvPr/>
        </p:nvSpPr>
        <p:spPr>
          <a:xfrm>
            <a:off x="9207710" y="3157632"/>
            <a:ext cx="2326131" cy="9718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Left/right rotating mechanism</a:t>
            </a:r>
            <a:endParaRPr sz="1904">
              <a:solidFill>
                <a:schemeClr val="dk1"/>
              </a:solidFill>
              <a:latin typeface="Arial"/>
              <a:ea typeface="Arial"/>
              <a:cs typeface="Arial"/>
              <a:sym typeface="Arial"/>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p:txBody>
      </p:sp>
      <p:cxnSp>
        <p:nvCxnSpPr>
          <p:cNvPr id="1231" name="Google Shape;1231;p88"/>
          <p:cNvCxnSpPr/>
          <p:nvPr/>
        </p:nvCxnSpPr>
        <p:spPr>
          <a:xfrm flipH="1">
            <a:off x="8101424" y="3477085"/>
            <a:ext cx="1092846" cy="2"/>
          </a:xfrm>
          <a:prstGeom prst="straightConnector1">
            <a:avLst/>
          </a:prstGeom>
          <a:noFill/>
          <a:ln cap="flat" cmpd="sng" w="9525">
            <a:solidFill>
              <a:srgbClr val="0070C0"/>
            </a:solidFill>
            <a:prstDash val="solid"/>
            <a:miter lim="800000"/>
            <a:headEnd len="sm" w="sm" type="none"/>
            <a:tailEnd len="med" w="med" type="stealth"/>
          </a:ln>
        </p:spPr>
      </p:cxnSp>
      <p:cxnSp>
        <p:nvCxnSpPr>
          <p:cNvPr id="1232" name="Google Shape;1232;p88"/>
          <p:cNvCxnSpPr>
            <a:stCxn id="1229" idx="3"/>
          </p:cNvCxnSpPr>
          <p:nvPr/>
        </p:nvCxnSpPr>
        <p:spPr>
          <a:xfrm flipH="1">
            <a:off x="7582910" y="4411310"/>
            <a:ext cx="1624800" cy="2700"/>
          </a:xfrm>
          <a:prstGeom prst="straightConnector1">
            <a:avLst/>
          </a:prstGeom>
          <a:noFill/>
          <a:ln cap="flat" cmpd="sng" w="9525">
            <a:solidFill>
              <a:srgbClr val="0070C0"/>
            </a:solidFill>
            <a:prstDash val="solid"/>
            <a:miter lim="800000"/>
            <a:headEnd len="sm" w="sm" type="none"/>
            <a:tailEnd len="med" w="med" type="stealth"/>
          </a:ln>
        </p:spPr>
      </p:cxnSp>
      <p:sp>
        <p:nvSpPr>
          <p:cNvPr id="1233" name="Google Shape;1233;p88"/>
          <p:cNvSpPr txBox="1"/>
          <p:nvPr/>
        </p:nvSpPr>
        <p:spPr>
          <a:xfrm>
            <a:off x="9207711" y="2508559"/>
            <a:ext cx="992745"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Spline</a:t>
            </a:r>
            <a:endParaRPr sz="1904">
              <a:solidFill>
                <a:schemeClr val="dk1"/>
              </a:solidFill>
              <a:latin typeface="Arial"/>
              <a:ea typeface="Arial"/>
              <a:cs typeface="Arial"/>
              <a:sym typeface="Arial"/>
            </a:endParaRPr>
          </a:p>
        </p:txBody>
      </p:sp>
      <p:cxnSp>
        <p:nvCxnSpPr>
          <p:cNvPr id="1234" name="Google Shape;1234;p88"/>
          <p:cNvCxnSpPr>
            <a:stCxn id="1233" idx="1"/>
          </p:cNvCxnSpPr>
          <p:nvPr/>
        </p:nvCxnSpPr>
        <p:spPr>
          <a:xfrm flipH="1">
            <a:off x="7864911" y="2701304"/>
            <a:ext cx="1342800" cy="2700"/>
          </a:xfrm>
          <a:prstGeom prst="straightConnector1">
            <a:avLst/>
          </a:prstGeom>
          <a:noFill/>
          <a:ln cap="flat" cmpd="sng" w="9525">
            <a:solidFill>
              <a:srgbClr val="0070C0"/>
            </a:solidFill>
            <a:prstDash val="solid"/>
            <a:miter lim="800000"/>
            <a:headEnd len="sm" w="sm" type="none"/>
            <a:tailEnd len="med" w="med" type="stealth"/>
          </a:ln>
        </p:spPr>
      </p:cxnSp>
      <p:sp>
        <p:nvSpPr>
          <p:cNvPr id="1235" name="Google Shape;1235;p88"/>
          <p:cNvSpPr txBox="1"/>
          <p:nvPr/>
        </p:nvSpPr>
        <p:spPr>
          <a:xfrm flipH="1">
            <a:off x="9207711" y="1514830"/>
            <a:ext cx="219669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Stirring motor</a:t>
            </a:r>
            <a:endParaRPr sz="1904">
              <a:solidFill>
                <a:schemeClr val="dk1"/>
              </a:solidFill>
              <a:latin typeface="Arial"/>
              <a:ea typeface="Arial"/>
              <a:cs typeface="Arial"/>
              <a:sym typeface="Arial"/>
            </a:endParaRPr>
          </a:p>
        </p:txBody>
      </p:sp>
      <p:cxnSp>
        <p:nvCxnSpPr>
          <p:cNvPr id="1236" name="Google Shape;1236;p88"/>
          <p:cNvCxnSpPr>
            <a:stCxn id="1235" idx="3"/>
          </p:cNvCxnSpPr>
          <p:nvPr/>
        </p:nvCxnSpPr>
        <p:spPr>
          <a:xfrm flipH="1">
            <a:off x="6383811" y="1707575"/>
            <a:ext cx="2823900" cy="2700"/>
          </a:xfrm>
          <a:prstGeom prst="straightConnector1">
            <a:avLst/>
          </a:prstGeom>
          <a:noFill/>
          <a:ln cap="flat" cmpd="sng" w="9525">
            <a:solidFill>
              <a:srgbClr val="0070C0"/>
            </a:solidFill>
            <a:prstDash val="solid"/>
            <a:miter lim="800000"/>
            <a:headEnd len="sm" w="sm" type="none"/>
            <a:tailEnd len="med" w="med" type="stealth"/>
          </a:ln>
        </p:spPr>
      </p:cxnSp>
      <p:sp>
        <p:nvSpPr>
          <p:cNvPr id="1237" name="Google Shape;1237;p88"/>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2" name="Shape 1242"/>
        <p:cNvGrpSpPr/>
        <p:nvPr/>
      </p:nvGrpSpPr>
      <p:grpSpPr>
        <a:xfrm>
          <a:off x="0" y="0"/>
          <a:ext cx="0" cy="0"/>
          <a:chOff x="0" y="0"/>
          <a:chExt cx="0" cy="0"/>
        </a:xfrm>
      </p:grpSpPr>
      <p:pic>
        <p:nvPicPr>
          <p:cNvPr id="1243" name="Google Shape;1243;p89"/>
          <p:cNvPicPr preferRelativeResize="0"/>
          <p:nvPr/>
        </p:nvPicPr>
        <p:blipFill rotWithShape="1">
          <a:blip r:embed="rId3">
            <a:alphaModFix/>
          </a:blip>
          <a:srcRect b="0" l="0" r="0" t="0"/>
          <a:stretch/>
        </p:blipFill>
        <p:spPr>
          <a:xfrm>
            <a:off x="6598908" y="1506981"/>
            <a:ext cx="2337153" cy="5301730"/>
          </a:xfrm>
          <a:prstGeom prst="rect">
            <a:avLst/>
          </a:prstGeom>
          <a:noFill/>
          <a:ln>
            <a:noFill/>
          </a:ln>
        </p:spPr>
      </p:pic>
      <p:sp>
        <p:nvSpPr>
          <p:cNvPr id="1244" name="Google Shape;1244;p89"/>
          <p:cNvSpPr txBox="1"/>
          <p:nvPr/>
        </p:nvSpPr>
        <p:spPr>
          <a:xfrm>
            <a:off x="735429" y="1281023"/>
            <a:ext cx="5756231" cy="45874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Washing station：</a:t>
            </a:r>
            <a:endParaRPr b="1" sz="2540">
              <a:solidFill>
                <a:srgbClr val="2F5496"/>
              </a:solidFill>
              <a:latin typeface="Arial"/>
              <a:ea typeface="Arial"/>
              <a:cs typeface="Arial"/>
              <a:sym typeface="Arial"/>
            </a:endParaRPr>
          </a:p>
          <a:p>
            <a:pPr indent="0" lvl="0" marL="0" marR="0" rtl="0" algn="l">
              <a:spcBef>
                <a:spcPts val="0"/>
              </a:spcBef>
              <a:spcAft>
                <a:spcPts val="0"/>
              </a:spcAft>
              <a:buNone/>
            </a:pPr>
            <a:r>
              <a:t/>
            </a:r>
            <a:endParaRPr sz="1904">
              <a:solidFill>
                <a:srgbClr val="4D4896"/>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Function: </a:t>
            </a:r>
            <a:r>
              <a:rPr lang="en-US" sz="1904">
                <a:solidFill>
                  <a:schemeClr val="dk1"/>
                </a:solidFill>
                <a:latin typeface="Arial"/>
                <a:ea typeface="Arial"/>
                <a:cs typeface="Arial"/>
                <a:sym typeface="Arial"/>
              </a:rPr>
              <a:t>clean ultraviolet plastic cuvette after test, suck out reaction liquid, inject purified water &amp; wash buffer into plastic cuvette, then do the draining.</a:t>
            </a:r>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Specification：</a:t>
            </a:r>
            <a:r>
              <a:rPr lang="en-US" sz="1904">
                <a:solidFill>
                  <a:srgbClr val="2F5496"/>
                </a:solidFill>
                <a:latin typeface="Arial"/>
                <a:ea typeface="Arial"/>
                <a:cs typeface="Arial"/>
                <a:sym typeface="Arial"/>
              </a:rPr>
              <a:t>6 Steps automatic cleaning</a:t>
            </a:r>
            <a:br>
              <a:rPr lang="en-US" sz="1904">
                <a:solidFill>
                  <a:schemeClr val="dk1"/>
                </a:solidFill>
                <a:latin typeface="Arial"/>
                <a:ea typeface="Arial"/>
                <a:cs typeface="Arial"/>
                <a:sym typeface="Arial"/>
              </a:rPr>
            </a:br>
            <a:r>
              <a:rPr lang="en-US" sz="1904">
                <a:solidFill>
                  <a:schemeClr val="dk1"/>
                </a:solidFill>
                <a:latin typeface="Arial"/>
                <a:ea typeface="Arial"/>
                <a:cs typeface="Arial"/>
                <a:sym typeface="Arial"/>
              </a:rPr>
              <a:t>6 cleaning probes in total</a:t>
            </a:r>
            <a:br>
              <a:rPr lang="en-US" sz="1904">
                <a:solidFill>
                  <a:schemeClr val="dk1"/>
                </a:solidFill>
                <a:latin typeface="Arial"/>
                <a:ea typeface="Arial"/>
                <a:cs typeface="Arial"/>
                <a:sym typeface="Arial"/>
              </a:rPr>
            </a:br>
            <a:r>
              <a:rPr lang="en-US" sz="1904">
                <a:solidFill>
                  <a:srgbClr val="2F5496"/>
                </a:solidFill>
                <a:latin typeface="Arial"/>
                <a:ea typeface="Arial"/>
                <a:cs typeface="Arial"/>
                <a:sym typeface="Arial"/>
              </a:rPr>
              <a:t>Step 1-2 </a:t>
            </a:r>
            <a:r>
              <a:rPr lang="en-US" sz="1904">
                <a:solidFill>
                  <a:schemeClr val="dk1"/>
                </a:solidFill>
                <a:latin typeface="Arial"/>
                <a:ea typeface="Arial"/>
                <a:cs typeface="Arial"/>
                <a:sym typeface="Arial"/>
              </a:rPr>
              <a:t>aspirate and inject purified water mixed with concentrated wash buffer</a:t>
            </a:r>
            <a:br>
              <a:rPr lang="en-US" sz="1904">
                <a:solidFill>
                  <a:schemeClr val="dk1"/>
                </a:solidFill>
                <a:latin typeface="Arial"/>
                <a:ea typeface="Arial"/>
                <a:cs typeface="Arial"/>
                <a:sym typeface="Arial"/>
              </a:rPr>
            </a:br>
            <a:r>
              <a:rPr lang="en-US" sz="1904">
                <a:solidFill>
                  <a:srgbClr val="2F5496"/>
                </a:solidFill>
                <a:latin typeface="Arial"/>
                <a:ea typeface="Arial"/>
                <a:cs typeface="Arial"/>
                <a:sym typeface="Arial"/>
              </a:rPr>
              <a:t>Step 3-4 </a:t>
            </a:r>
            <a:r>
              <a:rPr lang="en-US" sz="1904">
                <a:solidFill>
                  <a:schemeClr val="dk1"/>
                </a:solidFill>
                <a:latin typeface="Arial"/>
                <a:ea typeface="Arial"/>
                <a:cs typeface="Arial"/>
                <a:sym typeface="Arial"/>
              </a:rPr>
              <a:t>suck out the purified water which injected from the previous step, injects purified water one more time.</a:t>
            </a:r>
            <a:br>
              <a:rPr lang="en-US" sz="1904">
                <a:solidFill>
                  <a:schemeClr val="dk1"/>
                </a:solidFill>
                <a:latin typeface="Arial"/>
                <a:ea typeface="Arial"/>
                <a:cs typeface="Arial"/>
                <a:sym typeface="Arial"/>
              </a:rPr>
            </a:br>
            <a:r>
              <a:rPr lang="en-US" sz="1904">
                <a:solidFill>
                  <a:srgbClr val="2F5496"/>
                </a:solidFill>
                <a:latin typeface="Arial"/>
                <a:ea typeface="Arial"/>
                <a:cs typeface="Arial"/>
                <a:sym typeface="Arial"/>
              </a:rPr>
              <a:t>Step 5-6 </a:t>
            </a:r>
            <a:r>
              <a:rPr lang="en-US" sz="1904">
                <a:solidFill>
                  <a:schemeClr val="dk1"/>
                </a:solidFill>
                <a:latin typeface="Arial"/>
                <a:ea typeface="Arial"/>
                <a:cs typeface="Arial"/>
                <a:sym typeface="Arial"/>
              </a:rPr>
              <a:t>fully suck out residual water droplets in ultraviolet plastic cuvette.</a:t>
            </a:r>
            <a:endParaRPr/>
          </a:p>
        </p:txBody>
      </p:sp>
      <p:sp>
        <p:nvSpPr>
          <p:cNvPr id="1245" name="Google Shape;1245;p89"/>
          <p:cNvSpPr txBox="1"/>
          <p:nvPr/>
        </p:nvSpPr>
        <p:spPr>
          <a:xfrm flipH="1">
            <a:off x="9223361" y="3633016"/>
            <a:ext cx="2542771" cy="97180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Up/down movement module</a:t>
            </a:r>
            <a:endParaRPr sz="1904">
              <a:solidFill>
                <a:schemeClr val="dk1"/>
              </a:solidFill>
              <a:latin typeface="Arial"/>
              <a:ea typeface="Arial"/>
              <a:cs typeface="Arial"/>
              <a:sym typeface="Arial"/>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p:txBody>
      </p:sp>
      <p:sp>
        <p:nvSpPr>
          <p:cNvPr id="1246" name="Google Shape;1246;p89"/>
          <p:cNvSpPr txBox="1"/>
          <p:nvPr/>
        </p:nvSpPr>
        <p:spPr>
          <a:xfrm>
            <a:off x="9223362" y="4527492"/>
            <a:ext cx="1364110"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Guide rail</a:t>
            </a:r>
            <a:endParaRPr sz="1904">
              <a:solidFill>
                <a:schemeClr val="dk1"/>
              </a:solidFill>
              <a:latin typeface="Arial"/>
              <a:ea typeface="Arial"/>
              <a:cs typeface="Arial"/>
              <a:sym typeface="Arial"/>
            </a:endParaRPr>
          </a:p>
        </p:txBody>
      </p:sp>
      <p:cxnSp>
        <p:nvCxnSpPr>
          <p:cNvPr id="1247" name="Google Shape;1247;p89"/>
          <p:cNvCxnSpPr>
            <a:stCxn id="1246" idx="1"/>
          </p:cNvCxnSpPr>
          <p:nvPr/>
        </p:nvCxnSpPr>
        <p:spPr>
          <a:xfrm flipH="1">
            <a:off x="7708962" y="4720237"/>
            <a:ext cx="1514400" cy="2700"/>
          </a:xfrm>
          <a:prstGeom prst="straightConnector1">
            <a:avLst/>
          </a:prstGeom>
          <a:noFill/>
          <a:ln cap="flat" cmpd="sng" w="9525">
            <a:solidFill>
              <a:srgbClr val="0070C0"/>
            </a:solidFill>
            <a:prstDash val="solid"/>
            <a:miter lim="800000"/>
            <a:headEnd len="sm" w="sm" type="none"/>
            <a:tailEnd len="med" w="med" type="stealth"/>
          </a:ln>
        </p:spPr>
      </p:cxnSp>
      <p:cxnSp>
        <p:nvCxnSpPr>
          <p:cNvPr id="1248" name="Google Shape;1248;p89"/>
          <p:cNvCxnSpPr>
            <a:stCxn id="1245" idx="3"/>
          </p:cNvCxnSpPr>
          <p:nvPr/>
        </p:nvCxnSpPr>
        <p:spPr>
          <a:xfrm flipH="1">
            <a:off x="7517261" y="4118918"/>
            <a:ext cx="1706100" cy="295800"/>
          </a:xfrm>
          <a:prstGeom prst="straightConnector1">
            <a:avLst/>
          </a:prstGeom>
          <a:noFill/>
          <a:ln cap="flat" cmpd="sng" w="9525">
            <a:solidFill>
              <a:srgbClr val="0070C0"/>
            </a:solidFill>
            <a:prstDash val="solid"/>
            <a:miter lim="800000"/>
            <a:headEnd len="sm" w="sm" type="none"/>
            <a:tailEnd len="med" w="med" type="stealth"/>
          </a:ln>
        </p:spPr>
      </p:cxnSp>
      <p:sp>
        <p:nvSpPr>
          <p:cNvPr id="1249" name="Google Shape;1249;p89"/>
          <p:cNvSpPr txBox="1"/>
          <p:nvPr/>
        </p:nvSpPr>
        <p:spPr>
          <a:xfrm>
            <a:off x="9164962" y="2130897"/>
            <a:ext cx="2798972"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Cleaning probes No.1~6 from right to left</a:t>
            </a:r>
            <a:endParaRPr sz="1904">
              <a:solidFill>
                <a:schemeClr val="dk1"/>
              </a:solidFill>
              <a:latin typeface="Arial"/>
              <a:ea typeface="Arial"/>
              <a:cs typeface="Arial"/>
              <a:sym typeface="Arial"/>
            </a:endParaRPr>
          </a:p>
        </p:txBody>
      </p:sp>
      <p:cxnSp>
        <p:nvCxnSpPr>
          <p:cNvPr id="1250" name="Google Shape;1250;p89"/>
          <p:cNvCxnSpPr>
            <a:stCxn id="1249" idx="1"/>
          </p:cNvCxnSpPr>
          <p:nvPr/>
        </p:nvCxnSpPr>
        <p:spPr>
          <a:xfrm flipH="1">
            <a:off x="8726962" y="2470221"/>
            <a:ext cx="438000" cy="2700"/>
          </a:xfrm>
          <a:prstGeom prst="straightConnector1">
            <a:avLst/>
          </a:prstGeom>
          <a:noFill/>
          <a:ln cap="flat" cmpd="sng" w="9525">
            <a:solidFill>
              <a:srgbClr val="0070C0"/>
            </a:solidFill>
            <a:prstDash val="solid"/>
            <a:miter lim="800000"/>
            <a:headEnd len="sm" w="sm" type="none"/>
            <a:tailEnd len="med" w="med" type="stealth"/>
          </a:ln>
        </p:spPr>
      </p:cxnSp>
      <p:sp>
        <p:nvSpPr>
          <p:cNvPr id="1251" name="Google Shape;1251;p89"/>
          <p:cNvSpPr txBox="1"/>
          <p:nvPr/>
        </p:nvSpPr>
        <p:spPr>
          <a:xfrm>
            <a:off x="9223362" y="5665605"/>
            <a:ext cx="142250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Motor</a:t>
            </a:r>
            <a:endParaRPr sz="1904">
              <a:solidFill>
                <a:schemeClr val="dk1"/>
              </a:solidFill>
              <a:latin typeface="Arial"/>
              <a:ea typeface="Arial"/>
              <a:cs typeface="Arial"/>
              <a:sym typeface="Arial"/>
            </a:endParaRPr>
          </a:p>
        </p:txBody>
      </p:sp>
      <p:cxnSp>
        <p:nvCxnSpPr>
          <p:cNvPr id="1252" name="Google Shape;1252;p89"/>
          <p:cNvCxnSpPr>
            <a:stCxn id="1251" idx="1"/>
          </p:cNvCxnSpPr>
          <p:nvPr/>
        </p:nvCxnSpPr>
        <p:spPr>
          <a:xfrm flipH="1">
            <a:off x="8117862" y="5858350"/>
            <a:ext cx="1105500" cy="2700"/>
          </a:xfrm>
          <a:prstGeom prst="straightConnector1">
            <a:avLst/>
          </a:prstGeom>
          <a:noFill/>
          <a:ln cap="flat" cmpd="sng" w="9525">
            <a:solidFill>
              <a:srgbClr val="0070C0"/>
            </a:solidFill>
            <a:prstDash val="solid"/>
            <a:miter lim="800000"/>
            <a:headEnd len="sm" w="sm" type="none"/>
            <a:tailEnd len="med" w="med" type="stealth"/>
          </a:ln>
        </p:spPr>
      </p:cxnSp>
      <p:sp>
        <p:nvSpPr>
          <p:cNvPr id="1253" name="Google Shape;1253;p89"/>
          <p:cNvSpPr txBox="1"/>
          <p:nvPr/>
        </p:nvSpPr>
        <p:spPr>
          <a:xfrm>
            <a:off x="9223361" y="5005900"/>
            <a:ext cx="181201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Sensor</a:t>
            </a:r>
            <a:endParaRPr sz="1904">
              <a:solidFill>
                <a:schemeClr val="dk1"/>
              </a:solidFill>
              <a:latin typeface="Arial"/>
              <a:ea typeface="Arial"/>
              <a:cs typeface="Arial"/>
              <a:sym typeface="Arial"/>
            </a:endParaRPr>
          </a:p>
        </p:txBody>
      </p:sp>
      <p:cxnSp>
        <p:nvCxnSpPr>
          <p:cNvPr id="1254" name="Google Shape;1254;p89"/>
          <p:cNvCxnSpPr>
            <a:stCxn id="1253" idx="1"/>
          </p:cNvCxnSpPr>
          <p:nvPr/>
        </p:nvCxnSpPr>
        <p:spPr>
          <a:xfrm flipH="1">
            <a:off x="7517261" y="5198645"/>
            <a:ext cx="1706100" cy="2700"/>
          </a:xfrm>
          <a:prstGeom prst="straightConnector1">
            <a:avLst/>
          </a:prstGeom>
          <a:noFill/>
          <a:ln cap="flat" cmpd="sng" w="9525">
            <a:solidFill>
              <a:srgbClr val="0070C0"/>
            </a:solidFill>
            <a:prstDash val="solid"/>
            <a:miter lim="800000"/>
            <a:headEnd len="sm" w="sm" type="none"/>
            <a:tailEnd len="med" w="med" type="stealth"/>
          </a:ln>
        </p:spPr>
      </p:cxnSp>
      <p:sp>
        <p:nvSpPr>
          <p:cNvPr id="1255" name="Google Shape;1255;p89"/>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pic>
        <p:nvPicPr>
          <p:cNvPr id="222" name="Google Shape;222;p9"/>
          <p:cNvPicPr preferRelativeResize="0"/>
          <p:nvPr/>
        </p:nvPicPr>
        <p:blipFill rotWithShape="1">
          <a:blip r:embed="rId3">
            <a:alphaModFix/>
          </a:blip>
          <a:srcRect b="0" l="0" r="0" t="0"/>
          <a:stretch/>
        </p:blipFill>
        <p:spPr>
          <a:xfrm>
            <a:off x="3457909" y="1574379"/>
            <a:ext cx="5014879" cy="5172264"/>
          </a:xfrm>
          <a:prstGeom prst="rect">
            <a:avLst/>
          </a:prstGeom>
          <a:noFill/>
          <a:ln>
            <a:noFill/>
          </a:ln>
        </p:spPr>
      </p:pic>
      <p:sp>
        <p:nvSpPr>
          <p:cNvPr id="223" name="Google Shape;223;p9"/>
          <p:cNvSpPr txBox="1"/>
          <p:nvPr/>
        </p:nvSpPr>
        <p:spPr>
          <a:xfrm>
            <a:off x="732490" y="2864769"/>
            <a:ext cx="266221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Reagent/Sample probe</a:t>
            </a:r>
            <a:endParaRPr sz="1904">
              <a:solidFill>
                <a:schemeClr val="dk1"/>
              </a:solidFill>
              <a:latin typeface="Arial"/>
              <a:ea typeface="Arial"/>
              <a:cs typeface="Arial"/>
              <a:sym typeface="Arial"/>
            </a:endParaRPr>
          </a:p>
        </p:txBody>
      </p:sp>
      <p:cxnSp>
        <p:nvCxnSpPr>
          <p:cNvPr id="224" name="Google Shape;224;p9"/>
          <p:cNvCxnSpPr/>
          <p:nvPr/>
        </p:nvCxnSpPr>
        <p:spPr>
          <a:xfrm>
            <a:off x="3280985" y="3127543"/>
            <a:ext cx="2486494" cy="0"/>
          </a:xfrm>
          <a:prstGeom prst="straightConnector1">
            <a:avLst/>
          </a:prstGeom>
          <a:noFill/>
          <a:ln cap="flat" cmpd="sng" w="9525">
            <a:solidFill>
              <a:srgbClr val="0070C0"/>
            </a:solidFill>
            <a:prstDash val="solid"/>
            <a:miter lim="800000"/>
            <a:headEnd len="sm" w="sm" type="none"/>
            <a:tailEnd len="med" w="med" type="stealth"/>
          </a:ln>
        </p:spPr>
      </p:cxnSp>
      <p:sp>
        <p:nvSpPr>
          <p:cNvPr id="225" name="Google Shape;225;p9"/>
          <p:cNvSpPr txBox="1"/>
          <p:nvPr/>
        </p:nvSpPr>
        <p:spPr>
          <a:xfrm>
            <a:off x="885370" y="4367942"/>
            <a:ext cx="240278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Reagent/Sample disk</a:t>
            </a:r>
            <a:endParaRPr sz="1904">
              <a:solidFill>
                <a:schemeClr val="dk1"/>
              </a:solidFill>
              <a:latin typeface="Arial"/>
              <a:ea typeface="Arial"/>
              <a:cs typeface="Arial"/>
              <a:sym typeface="Arial"/>
            </a:endParaRPr>
          </a:p>
        </p:txBody>
      </p:sp>
      <p:cxnSp>
        <p:nvCxnSpPr>
          <p:cNvPr id="226" name="Google Shape;226;p9"/>
          <p:cNvCxnSpPr>
            <a:stCxn id="225" idx="3"/>
          </p:cNvCxnSpPr>
          <p:nvPr/>
        </p:nvCxnSpPr>
        <p:spPr>
          <a:xfrm>
            <a:off x="3288157" y="4560687"/>
            <a:ext cx="1218000" cy="149400"/>
          </a:xfrm>
          <a:prstGeom prst="straightConnector1">
            <a:avLst/>
          </a:prstGeom>
          <a:noFill/>
          <a:ln cap="flat" cmpd="sng" w="9525">
            <a:solidFill>
              <a:srgbClr val="0070C0"/>
            </a:solidFill>
            <a:prstDash val="solid"/>
            <a:miter lim="800000"/>
            <a:headEnd len="sm" w="sm" type="none"/>
            <a:tailEnd len="med" w="med" type="stealth"/>
          </a:ln>
        </p:spPr>
      </p:cxnSp>
      <p:sp>
        <p:nvSpPr>
          <p:cNvPr id="227" name="Google Shape;227;p9"/>
          <p:cNvSpPr txBox="1"/>
          <p:nvPr/>
        </p:nvSpPr>
        <p:spPr>
          <a:xfrm>
            <a:off x="8648250" y="3127543"/>
            <a:ext cx="1714300"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Stirrer</a:t>
            </a:r>
            <a:endParaRPr sz="1904">
              <a:solidFill>
                <a:schemeClr val="dk1"/>
              </a:solidFill>
              <a:latin typeface="Arial"/>
              <a:ea typeface="Arial"/>
              <a:cs typeface="Arial"/>
              <a:sym typeface="Arial"/>
            </a:endParaRPr>
          </a:p>
        </p:txBody>
      </p:sp>
      <p:cxnSp>
        <p:nvCxnSpPr>
          <p:cNvPr id="228" name="Google Shape;228;p9"/>
          <p:cNvCxnSpPr>
            <a:stCxn id="227" idx="1"/>
          </p:cNvCxnSpPr>
          <p:nvPr/>
        </p:nvCxnSpPr>
        <p:spPr>
          <a:xfrm flipH="1">
            <a:off x="6535050" y="3320288"/>
            <a:ext cx="2113200" cy="2700"/>
          </a:xfrm>
          <a:prstGeom prst="straightConnector1">
            <a:avLst/>
          </a:prstGeom>
          <a:noFill/>
          <a:ln cap="flat" cmpd="sng" w="9525">
            <a:solidFill>
              <a:srgbClr val="0070C0"/>
            </a:solidFill>
            <a:prstDash val="solid"/>
            <a:miter lim="800000"/>
            <a:headEnd len="sm" w="sm" type="none"/>
            <a:tailEnd len="med" w="med" type="stealth"/>
          </a:ln>
        </p:spPr>
      </p:cxnSp>
      <p:sp>
        <p:nvSpPr>
          <p:cNvPr id="229" name="Google Shape;229;p9"/>
          <p:cNvSpPr txBox="1"/>
          <p:nvPr/>
        </p:nvSpPr>
        <p:spPr>
          <a:xfrm>
            <a:off x="8649712" y="2163073"/>
            <a:ext cx="2364674"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Washing station</a:t>
            </a:r>
            <a:endParaRPr sz="1904">
              <a:solidFill>
                <a:schemeClr val="dk1"/>
              </a:solidFill>
              <a:latin typeface="Arial"/>
              <a:ea typeface="Arial"/>
              <a:cs typeface="Arial"/>
              <a:sym typeface="Arial"/>
            </a:endParaRPr>
          </a:p>
        </p:txBody>
      </p:sp>
      <p:cxnSp>
        <p:nvCxnSpPr>
          <p:cNvPr id="230" name="Google Shape;230;p9"/>
          <p:cNvCxnSpPr/>
          <p:nvPr/>
        </p:nvCxnSpPr>
        <p:spPr>
          <a:xfrm rot="10800000">
            <a:off x="6726850" y="2380290"/>
            <a:ext cx="1921399" cy="0"/>
          </a:xfrm>
          <a:prstGeom prst="straightConnector1">
            <a:avLst/>
          </a:prstGeom>
          <a:noFill/>
          <a:ln cap="flat" cmpd="sng" w="9525">
            <a:solidFill>
              <a:srgbClr val="0070C0"/>
            </a:solidFill>
            <a:prstDash val="solid"/>
            <a:miter lim="800000"/>
            <a:headEnd len="sm" w="sm" type="none"/>
            <a:tailEnd len="med" w="med" type="stealth"/>
          </a:ln>
        </p:spPr>
      </p:cxnSp>
      <p:sp>
        <p:nvSpPr>
          <p:cNvPr id="231" name="Google Shape;231;p9"/>
          <p:cNvSpPr txBox="1"/>
          <p:nvPr/>
        </p:nvSpPr>
        <p:spPr>
          <a:xfrm>
            <a:off x="8649711" y="2722296"/>
            <a:ext cx="240116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Reaction disk</a:t>
            </a:r>
            <a:endParaRPr/>
          </a:p>
        </p:txBody>
      </p:sp>
      <p:cxnSp>
        <p:nvCxnSpPr>
          <p:cNvPr id="232" name="Google Shape;232;p9"/>
          <p:cNvCxnSpPr>
            <a:stCxn id="231" idx="1"/>
          </p:cNvCxnSpPr>
          <p:nvPr/>
        </p:nvCxnSpPr>
        <p:spPr>
          <a:xfrm flipH="1">
            <a:off x="7411011" y="2915041"/>
            <a:ext cx="1238700" cy="2700"/>
          </a:xfrm>
          <a:prstGeom prst="straightConnector1">
            <a:avLst/>
          </a:prstGeom>
          <a:noFill/>
          <a:ln cap="flat" cmpd="sng" w="9525">
            <a:solidFill>
              <a:srgbClr val="0070C0"/>
            </a:solidFill>
            <a:prstDash val="solid"/>
            <a:miter lim="800000"/>
            <a:headEnd len="sm" w="sm" type="none"/>
            <a:tailEnd len="med" w="med" type="stealth"/>
          </a:ln>
        </p:spPr>
      </p:cxnSp>
      <p:sp>
        <p:nvSpPr>
          <p:cNvPr id="233" name="Google Shape;233;p9"/>
          <p:cNvSpPr txBox="1"/>
          <p:nvPr/>
        </p:nvSpPr>
        <p:spPr>
          <a:xfrm>
            <a:off x="8649712" y="4078573"/>
            <a:ext cx="145010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Wash pool</a:t>
            </a:r>
            <a:endParaRPr sz="1904">
              <a:solidFill>
                <a:schemeClr val="dk1"/>
              </a:solidFill>
              <a:latin typeface="Arial"/>
              <a:ea typeface="Arial"/>
              <a:cs typeface="Arial"/>
              <a:sym typeface="Arial"/>
            </a:endParaRPr>
          </a:p>
        </p:txBody>
      </p:sp>
      <p:cxnSp>
        <p:nvCxnSpPr>
          <p:cNvPr id="234" name="Google Shape;234;p9"/>
          <p:cNvCxnSpPr>
            <a:stCxn id="233" idx="1"/>
          </p:cNvCxnSpPr>
          <p:nvPr/>
        </p:nvCxnSpPr>
        <p:spPr>
          <a:xfrm flipH="1">
            <a:off x="6935512" y="4271318"/>
            <a:ext cx="1714200" cy="198000"/>
          </a:xfrm>
          <a:prstGeom prst="straightConnector1">
            <a:avLst/>
          </a:prstGeom>
          <a:noFill/>
          <a:ln cap="flat" cmpd="sng" w="9525">
            <a:solidFill>
              <a:srgbClr val="0070C0"/>
            </a:solidFill>
            <a:prstDash val="solid"/>
            <a:miter lim="800000"/>
            <a:headEnd len="sm" w="sm" type="none"/>
            <a:tailEnd len="med" w="med" type="stealth"/>
          </a:ln>
        </p:spPr>
      </p:cxnSp>
      <p:cxnSp>
        <p:nvCxnSpPr>
          <p:cNvPr id="235" name="Google Shape;235;p9"/>
          <p:cNvCxnSpPr>
            <a:stCxn id="233" idx="1"/>
          </p:cNvCxnSpPr>
          <p:nvPr/>
        </p:nvCxnSpPr>
        <p:spPr>
          <a:xfrm rot="10800000">
            <a:off x="6220912" y="3713918"/>
            <a:ext cx="2428800" cy="557400"/>
          </a:xfrm>
          <a:prstGeom prst="straightConnector1">
            <a:avLst/>
          </a:prstGeom>
          <a:noFill/>
          <a:ln cap="flat" cmpd="sng" w="9525">
            <a:solidFill>
              <a:srgbClr val="0070C0"/>
            </a:solidFill>
            <a:prstDash val="solid"/>
            <a:miter lim="800000"/>
            <a:headEnd len="sm" w="sm" type="none"/>
            <a:tailEnd len="med" w="med" type="stealth"/>
          </a:ln>
        </p:spPr>
      </p:cxnSp>
      <p:sp>
        <p:nvSpPr>
          <p:cNvPr id="236" name="Google Shape;236;p9"/>
          <p:cNvSpPr txBox="1"/>
          <p:nvPr/>
        </p:nvSpPr>
        <p:spPr>
          <a:xfrm>
            <a:off x="281546" y="1014622"/>
            <a:ext cx="3403766" cy="638123"/>
          </a:xfrm>
          <a:prstGeom prst="rect">
            <a:avLst/>
          </a:prstGeom>
          <a:noFill/>
          <a:ln>
            <a:noFill/>
          </a:ln>
        </p:spPr>
        <p:txBody>
          <a:bodyPr anchorCtr="0" anchor="t" bIns="45700" lIns="91425" spcFirstLastPara="1" rIns="91425" wrap="square" tIns="45700">
            <a:spAutoFit/>
          </a:bodyPr>
          <a:lstStyle/>
          <a:p>
            <a:pPr indent="0" lvl="0" marL="0" marR="0" rtl="0" algn="l">
              <a:lnSpc>
                <a:spcPct val="125000"/>
              </a:lnSpc>
              <a:spcBef>
                <a:spcPts val="0"/>
              </a:spcBef>
              <a:spcAft>
                <a:spcPts val="0"/>
              </a:spcAft>
              <a:buNone/>
            </a:pPr>
            <a:r>
              <a:rPr b="1" lang="en-US" sz="2540">
                <a:solidFill>
                  <a:srgbClr val="2F5496"/>
                </a:solidFill>
                <a:latin typeface="Arial"/>
                <a:ea typeface="Arial"/>
                <a:cs typeface="Arial"/>
                <a:sym typeface="Arial"/>
              </a:rPr>
              <a:t>Instrument top view</a:t>
            </a:r>
            <a:endParaRPr/>
          </a:p>
        </p:txBody>
      </p:sp>
      <p:sp>
        <p:nvSpPr>
          <p:cNvPr id="237" name="Google Shape;237;p9"/>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9" name="Shape 1259"/>
        <p:cNvGrpSpPr/>
        <p:nvPr/>
      </p:nvGrpSpPr>
      <p:grpSpPr>
        <a:xfrm>
          <a:off x="0" y="0"/>
          <a:ext cx="0" cy="0"/>
          <a:chOff x="0" y="0"/>
          <a:chExt cx="0" cy="0"/>
        </a:xfrm>
      </p:grpSpPr>
      <p:sp>
        <p:nvSpPr>
          <p:cNvPr id="1260" name="Google Shape;1260;p90"/>
          <p:cNvSpPr txBox="1"/>
          <p:nvPr/>
        </p:nvSpPr>
        <p:spPr>
          <a:xfrm>
            <a:off x="512729" y="2899228"/>
            <a:ext cx="3209028" cy="1769972"/>
          </a:xfrm>
          <a:prstGeom prst="rect">
            <a:avLst/>
          </a:prstGeom>
          <a:noFill/>
          <a:ln>
            <a:noFill/>
          </a:ln>
        </p:spPr>
        <p:txBody>
          <a:bodyPr anchorCtr="0" anchor="t" bIns="45700" lIns="91425" spcFirstLastPara="1" rIns="91425" wrap="square" tIns="45700">
            <a:spAutoFit/>
          </a:bodyPr>
          <a:lstStyle/>
          <a:p>
            <a:pPr indent="0" lvl="0" marL="0" marR="0" rtl="0" algn="l">
              <a:lnSpc>
                <a:spcPct val="200000"/>
              </a:lnSpc>
              <a:spcBef>
                <a:spcPts val="0"/>
              </a:spcBef>
              <a:spcAft>
                <a:spcPts val="0"/>
              </a:spcAft>
              <a:buNone/>
            </a:pPr>
            <a:r>
              <a:rPr lang="en-US" sz="1904">
                <a:solidFill>
                  <a:schemeClr val="dk1"/>
                </a:solidFill>
                <a:latin typeface="Arial"/>
                <a:ea typeface="Arial"/>
                <a:cs typeface="Arial"/>
                <a:sym typeface="Arial"/>
              </a:rPr>
              <a:t>Hydraulic system structure</a:t>
            </a:r>
            <a:endParaRPr/>
          </a:p>
          <a:p>
            <a:pPr indent="0" lvl="0" marL="0" marR="0" rtl="0" algn="l">
              <a:lnSpc>
                <a:spcPct val="200000"/>
              </a:lnSpc>
              <a:spcBef>
                <a:spcPts val="0"/>
              </a:spcBef>
              <a:spcAft>
                <a:spcPts val="0"/>
              </a:spcAft>
              <a:buNone/>
            </a:pPr>
            <a:r>
              <a:rPr lang="en-US" sz="1904">
                <a:solidFill>
                  <a:schemeClr val="dk1"/>
                </a:solidFill>
                <a:latin typeface="Arial"/>
                <a:ea typeface="Arial"/>
                <a:cs typeface="Arial"/>
                <a:sym typeface="Arial"/>
              </a:rPr>
              <a:t>Circuit system structure</a:t>
            </a:r>
            <a:endParaRPr/>
          </a:p>
          <a:p>
            <a:pPr indent="0" lvl="0" marL="0" marR="0" rtl="0" algn="l">
              <a:lnSpc>
                <a:spcPct val="200000"/>
              </a:lnSpc>
              <a:spcBef>
                <a:spcPts val="0"/>
              </a:spcBef>
              <a:spcAft>
                <a:spcPts val="0"/>
              </a:spcAft>
              <a:buNone/>
            </a:pPr>
            <a:r>
              <a:rPr lang="en-US" sz="1904">
                <a:solidFill>
                  <a:schemeClr val="dk1"/>
                </a:solidFill>
                <a:latin typeface="Arial"/>
                <a:ea typeface="Arial"/>
                <a:cs typeface="Arial"/>
                <a:sym typeface="Arial"/>
              </a:rPr>
              <a:t>Optical system structure</a:t>
            </a:r>
            <a:endParaRPr sz="1904">
              <a:solidFill>
                <a:schemeClr val="dk1"/>
              </a:solidFill>
              <a:latin typeface="Arial"/>
              <a:ea typeface="Arial"/>
              <a:cs typeface="Arial"/>
              <a:sym typeface="Arial"/>
            </a:endParaRPr>
          </a:p>
        </p:txBody>
      </p:sp>
      <p:sp>
        <p:nvSpPr>
          <p:cNvPr id="1261" name="Google Shape;1261;p90"/>
          <p:cNvSpPr txBox="1"/>
          <p:nvPr/>
        </p:nvSpPr>
        <p:spPr>
          <a:xfrm>
            <a:off x="512729" y="2480211"/>
            <a:ext cx="7816793"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904">
                <a:solidFill>
                  <a:srgbClr val="2F5496"/>
                </a:solidFill>
                <a:latin typeface="Arial"/>
                <a:ea typeface="Arial"/>
                <a:cs typeface="Arial"/>
                <a:sym typeface="Arial"/>
              </a:rPr>
              <a:t>EXC200 Other system structures include：</a:t>
            </a:r>
            <a:endParaRPr b="1" sz="1904">
              <a:solidFill>
                <a:srgbClr val="2F5496"/>
              </a:solidFill>
              <a:latin typeface="Arial"/>
              <a:ea typeface="Arial"/>
              <a:cs typeface="Arial"/>
              <a:sym typeface="Arial"/>
            </a:endParaRPr>
          </a:p>
        </p:txBody>
      </p:sp>
      <p:sp>
        <p:nvSpPr>
          <p:cNvPr id="1262" name="Google Shape;1262;p90"/>
          <p:cNvSpPr txBox="1"/>
          <p:nvPr/>
        </p:nvSpPr>
        <p:spPr>
          <a:xfrm>
            <a:off x="512729" y="1311088"/>
            <a:ext cx="5415582" cy="483209"/>
          </a:xfrm>
          <a:prstGeom prst="rect">
            <a:avLst/>
          </a:prstGeom>
          <a:noFill/>
          <a:ln>
            <a:noFill/>
          </a:ln>
        </p:spPr>
        <p:txBody>
          <a:bodyPr anchorCtr="0" anchor="t" bIns="45700" lIns="91425" spcFirstLastPara="1" rIns="91425" wrap="square" tIns="45700">
            <a:spAutoFit/>
          </a:bodyPr>
          <a:lstStyle/>
          <a:p>
            <a:pPr indent="0" lvl="0" marL="13334" marR="0" rtl="0" algn="l">
              <a:spcBef>
                <a:spcPts val="0"/>
              </a:spcBef>
              <a:spcAft>
                <a:spcPts val="0"/>
              </a:spcAft>
              <a:buNone/>
            </a:pPr>
            <a:r>
              <a:rPr b="1" lang="en-US" sz="2540">
                <a:solidFill>
                  <a:srgbClr val="2F5496"/>
                </a:solidFill>
                <a:latin typeface="Arial"/>
                <a:ea typeface="Arial"/>
                <a:cs typeface="Arial"/>
                <a:sym typeface="Arial"/>
              </a:rPr>
              <a:t>Other system structures</a:t>
            </a:r>
            <a:endParaRPr b="1" sz="2540">
              <a:solidFill>
                <a:srgbClr val="2F5496"/>
              </a:solidFill>
              <a:latin typeface="Arial"/>
              <a:ea typeface="Arial"/>
              <a:cs typeface="Arial"/>
              <a:sym typeface="Arial"/>
            </a:endParaRPr>
          </a:p>
        </p:txBody>
      </p:sp>
      <p:sp>
        <p:nvSpPr>
          <p:cNvPr id="1263" name="Google Shape;1263;p90"/>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8" name="Shape 1268"/>
        <p:cNvGrpSpPr/>
        <p:nvPr/>
      </p:nvGrpSpPr>
      <p:grpSpPr>
        <a:xfrm>
          <a:off x="0" y="0"/>
          <a:ext cx="0" cy="0"/>
          <a:chOff x="0" y="0"/>
          <a:chExt cx="0" cy="0"/>
        </a:xfrm>
      </p:grpSpPr>
      <p:pic>
        <p:nvPicPr>
          <p:cNvPr id="1269" name="Google Shape;1269;p91"/>
          <p:cNvPicPr preferRelativeResize="0"/>
          <p:nvPr/>
        </p:nvPicPr>
        <p:blipFill rotWithShape="1">
          <a:blip r:embed="rId3">
            <a:alphaModFix/>
          </a:blip>
          <a:srcRect b="0" l="0" r="0" t="15844"/>
          <a:stretch/>
        </p:blipFill>
        <p:spPr>
          <a:xfrm>
            <a:off x="4927798" y="1545571"/>
            <a:ext cx="4717902" cy="4549558"/>
          </a:xfrm>
          <a:prstGeom prst="rect">
            <a:avLst/>
          </a:prstGeom>
          <a:noFill/>
          <a:ln>
            <a:noFill/>
          </a:ln>
        </p:spPr>
      </p:pic>
      <p:sp>
        <p:nvSpPr>
          <p:cNvPr id="1270" name="Google Shape;1270;p91"/>
          <p:cNvSpPr txBox="1"/>
          <p:nvPr/>
        </p:nvSpPr>
        <p:spPr>
          <a:xfrm>
            <a:off x="722704" y="1106448"/>
            <a:ext cx="4205094" cy="28284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Hydraulic system structure：</a:t>
            </a:r>
            <a:endParaRPr b="1" sz="2540">
              <a:solidFill>
                <a:srgbClr val="2F5496"/>
              </a:solidFill>
              <a:latin typeface="Arial"/>
              <a:ea typeface="Arial"/>
              <a:cs typeface="Arial"/>
              <a:sym typeface="Arial"/>
            </a:endParaRPr>
          </a:p>
          <a:p>
            <a:pPr indent="0" lvl="0" marL="0" marR="0" rtl="0" algn="l">
              <a:spcBef>
                <a:spcPts val="0"/>
              </a:spcBef>
              <a:spcAft>
                <a:spcPts val="0"/>
              </a:spcAft>
              <a:buNone/>
            </a:pPr>
            <a:r>
              <a:t/>
            </a:r>
            <a:endParaRPr sz="1904">
              <a:solidFill>
                <a:srgbClr val="000099"/>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Function: </a:t>
            </a:r>
            <a:r>
              <a:rPr lang="en-US" sz="1904">
                <a:solidFill>
                  <a:schemeClr val="dk1"/>
                </a:solidFill>
                <a:latin typeface="Arial"/>
                <a:ea typeface="Arial"/>
                <a:cs typeface="Arial"/>
                <a:sym typeface="Arial"/>
              </a:rPr>
              <a:t>assemble each component according to hydraulic diagram</a:t>
            </a:r>
            <a:endParaRPr/>
          </a:p>
          <a:p>
            <a:pPr indent="0" lvl="0" marL="0" marR="0" rtl="0" algn="l">
              <a:spcBef>
                <a:spcPts val="0"/>
              </a:spcBef>
              <a:spcAft>
                <a:spcPts val="0"/>
              </a:spcAft>
              <a:buNone/>
            </a:pPr>
            <a:r>
              <a:t/>
            </a:r>
            <a:endParaRPr sz="1904">
              <a:solidFill>
                <a:schemeClr val="dk1"/>
              </a:solidFill>
              <a:latin typeface="Arial"/>
              <a:ea typeface="Arial"/>
              <a:cs typeface="Arial"/>
              <a:sym typeface="Arial"/>
            </a:endParaRPr>
          </a:p>
          <a:p>
            <a:pPr indent="0" lvl="0" marL="0" marR="0" rtl="0" algn="l">
              <a:spcBef>
                <a:spcPts val="0"/>
              </a:spcBef>
              <a:spcAft>
                <a:spcPts val="0"/>
              </a:spcAft>
              <a:buNone/>
            </a:pPr>
            <a:r>
              <a:rPr lang="en-US" sz="1904">
                <a:solidFill>
                  <a:schemeClr val="dk1"/>
                </a:solidFill>
                <a:latin typeface="Arial"/>
                <a:ea typeface="Arial"/>
                <a:cs typeface="Arial"/>
                <a:sym typeface="Arial"/>
              </a:rPr>
              <a:t>Include some kinds of pumps, valves and connectors, such as mounting bracket and the corresponding shock absorption parts</a:t>
            </a:r>
            <a:endParaRPr/>
          </a:p>
        </p:txBody>
      </p:sp>
      <p:sp>
        <p:nvSpPr>
          <p:cNvPr id="1271" name="Google Shape;1271;p91"/>
          <p:cNvSpPr txBox="1"/>
          <p:nvPr/>
        </p:nvSpPr>
        <p:spPr>
          <a:xfrm>
            <a:off x="2115127" y="4185031"/>
            <a:ext cx="259993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rgbClr val="2F5496"/>
                </a:solidFill>
                <a:latin typeface="Arial"/>
                <a:ea typeface="Arial"/>
                <a:cs typeface="Arial"/>
                <a:sym typeface="Arial"/>
              </a:rPr>
              <a:t>SV1 mounting bracket</a:t>
            </a:r>
            <a:endParaRPr sz="1904">
              <a:solidFill>
                <a:srgbClr val="2F5496"/>
              </a:solidFill>
              <a:latin typeface="Arial"/>
              <a:ea typeface="Arial"/>
              <a:cs typeface="Arial"/>
              <a:sym typeface="Arial"/>
            </a:endParaRPr>
          </a:p>
        </p:txBody>
      </p:sp>
      <p:sp>
        <p:nvSpPr>
          <p:cNvPr id="1272" name="Google Shape;1272;p91"/>
          <p:cNvSpPr txBox="1"/>
          <p:nvPr/>
        </p:nvSpPr>
        <p:spPr>
          <a:xfrm>
            <a:off x="3480623" y="6081522"/>
            <a:ext cx="3322047"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rgbClr val="2F5496"/>
                </a:solidFill>
                <a:latin typeface="Arial"/>
                <a:ea typeface="Arial"/>
                <a:cs typeface="Arial"/>
                <a:sym typeface="Arial"/>
              </a:rPr>
              <a:t>Pump2/3/4 mounting bracket + shock absorption plate</a:t>
            </a:r>
            <a:endParaRPr sz="1904">
              <a:solidFill>
                <a:srgbClr val="2F5496"/>
              </a:solidFill>
              <a:latin typeface="Arial"/>
              <a:ea typeface="Arial"/>
              <a:cs typeface="Arial"/>
              <a:sym typeface="Arial"/>
            </a:endParaRPr>
          </a:p>
        </p:txBody>
      </p:sp>
      <p:cxnSp>
        <p:nvCxnSpPr>
          <p:cNvPr id="1273" name="Google Shape;1273;p91"/>
          <p:cNvCxnSpPr>
            <a:stCxn id="1271" idx="3"/>
          </p:cNvCxnSpPr>
          <p:nvPr/>
        </p:nvCxnSpPr>
        <p:spPr>
          <a:xfrm>
            <a:off x="4715064" y="4377776"/>
            <a:ext cx="1001100" cy="2700"/>
          </a:xfrm>
          <a:prstGeom prst="straightConnector1">
            <a:avLst/>
          </a:prstGeom>
          <a:noFill/>
          <a:ln cap="flat" cmpd="sng" w="9525">
            <a:solidFill>
              <a:srgbClr val="0070C0"/>
            </a:solidFill>
            <a:prstDash val="solid"/>
            <a:miter lim="800000"/>
            <a:headEnd len="sm" w="sm" type="none"/>
            <a:tailEnd len="med" w="med" type="stealth"/>
          </a:ln>
        </p:spPr>
      </p:cxnSp>
      <p:sp>
        <p:nvSpPr>
          <p:cNvPr id="1274" name="Google Shape;1274;p91"/>
          <p:cNvSpPr txBox="1"/>
          <p:nvPr/>
        </p:nvSpPr>
        <p:spPr>
          <a:xfrm>
            <a:off x="9781801" y="4925617"/>
            <a:ext cx="2123872"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rgbClr val="2F5496"/>
                </a:solidFill>
                <a:latin typeface="Arial"/>
                <a:ea typeface="Arial"/>
                <a:cs typeface="Arial"/>
                <a:sym typeface="Arial"/>
              </a:rPr>
              <a:t>Inlet/outlet water mounting bracket </a:t>
            </a:r>
            <a:endParaRPr sz="1904">
              <a:solidFill>
                <a:srgbClr val="2F5496"/>
              </a:solidFill>
              <a:latin typeface="Arial"/>
              <a:ea typeface="Arial"/>
              <a:cs typeface="Arial"/>
              <a:sym typeface="Arial"/>
            </a:endParaRPr>
          </a:p>
        </p:txBody>
      </p:sp>
      <p:cxnSp>
        <p:nvCxnSpPr>
          <p:cNvPr id="1275" name="Google Shape;1275;p91"/>
          <p:cNvCxnSpPr>
            <a:stCxn id="1274" idx="1"/>
          </p:cNvCxnSpPr>
          <p:nvPr/>
        </p:nvCxnSpPr>
        <p:spPr>
          <a:xfrm flipH="1">
            <a:off x="8905501" y="5264941"/>
            <a:ext cx="876300" cy="2700"/>
          </a:xfrm>
          <a:prstGeom prst="straightConnector1">
            <a:avLst/>
          </a:prstGeom>
          <a:noFill/>
          <a:ln cap="flat" cmpd="sng" w="9525">
            <a:solidFill>
              <a:srgbClr val="0070C0"/>
            </a:solidFill>
            <a:prstDash val="solid"/>
            <a:miter lim="800000"/>
            <a:headEnd len="sm" w="sm" type="none"/>
            <a:tailEnd len="med" w="med" type="stealth"/>
          </a:ln>
        </p:spPr>
      </p:cxnSp>
      <p:sp>
        <p:nvSpPr>
          <p:cNvPr id="1276" name="Google Shape;1276;p91"/>
          <p:cNvSpPr txBox="1"/>
          <p:nvPr/>
        </p:nvSpPr>
        <p:spPr>
          <a:xfrm>
            <a:off x="923636" y="4803473"/>
            <a:ext cx="379142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rgbClr val="2F5496"/>
                </a:solidFill>
                <a:latin typeface="Arial"/>
                <a:ea typeface="Arial"/>
                <a:cs typeface="Arial"/>
                <a:sym typeface="Arial"/>
              </a:rPr>
              <a:t>Peristaltic pump mounting bracket</a:t>
            </a:r>
            <a:endParaRPr sz="1904">
              <a:solidFill>
                <a:srgbClr val="2F5496"/>
              </a:solidFill>
              <a:latin typeface="Arial"/>
              <a:ea typeface="Arial"/>
              <a:cs typeface="Arial"/>
              <a:sym typeface="Arial"/>
            </a:endParaRPr>
          </a:p>
        </p:txBody>
      </p:sp>
      <p:cxnSp>
        <p:nvCxnSpPr>
          <p:cNvPr id="1277" name="Google Shape;1277;p91"/>
          <p:cNvCxnSpPr>
            <a:stCxn id="1276" idx="3"/>
          </p:cNvCxnSpPr>
          <p:nvPr/>
        </p:nvCxnSpPr>
        <p:spPr>
          <a:xfrm>
            <a:off x="4715063" y="4996218"/>
            <a:ext cx="867600" cy="2700"/>
          </a:xfrm>
          <a:prstGeom prst="straightConnector1">
            <a:avLst/>
          </a:prstGeom>
          <a:noFill/>
          <a:ln cap="flat" cmpd="sng" w="9525">
            <a:solidFill>
              <a:srgbClr val="0070C0"/>
            </a:solidFill>
            <a:prstDash val="solid"/>
            <a:miter lim="800000"/>
            <a:headEnd len="sm" w="sm" type="none"/>
            <a:tailEnd len="med" w="med" type="stealth"/>
          </a:ln>
        </p:spPr>
      </p:cxnSp>
      <p:cxnSp>
        <p:nvCxnSpPr>
          <p:cNvPr id="1278" name="Google Shape;1278;p91"/>
          <p:cNvCxnSpPr/>
          <p:nvPr/>
        </p:nvCxnSpPr>
        <p:spPr>
          <a:xfrm flipH="1" rot="10800000">
            <a:off x="6355681" y="5385093"/>
            <a:ext cx="512801" cy="753426"/>
          </a:xfrm>
          <a:prstGeom prst="straightConnector1">
            <a:avLst/>
          </a:prstGeom>
          <a:noFill/>
          <a:ln cap="flat" cmpd="sng" w="9525">
            <a:solidFill>
              <a:srgbClr val="0070C0"/>
            </a:solidFill>
            <a:prstDash val="solid"/>
            <a:miter lim="800000"/>
            <a:headEnd len="sm" w="sm" type="none"/>
            <a:tailEnd len="med" w="med" type="stealth"/>
          </a:ln>
        </p:spPr>
      </p:cxnSp>
      <p:sp>
        <p:nvSpPr>
          <p:cNvPr id="1279" name="Google Shape;1279;p91"/>
          <p:cNvSpPr txBox="1"/>
          <p:nvPr/>
        </p:nvSpPr>
        <p:spPr>
          <a:xfrm>
            <a:off x="8691417" y="6169827"/>
            <a:ext cx="3661775"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rgbClr val="2F5496"/>
                </a:solidFill>
                <a:latin typeface="Arial"/>
                <a:ea typeface="Arial"/>
                <a:cs typeface="Arial"/>
                <a:sym typeface="Arial"/>
              </a:rPr>
              <a:t>Pump1 mounting bracket + shock absorption plate</a:t>
            </a:r>
            <a:endParaRPr sz="1904">
              <a:solidFill>
                <a:srgbClr val="2F5496"/>
              </a:solidFill>
              <a:latin typeface="Arial"/>
              <a:ea typeface="Arial"/>
              <a:cs typeface="Arial"/>
              <a:sym typeface="Arial"/>
            </a:endParaRPr>
          </a:p>
        </p:txBody>
      </p:sp>
      <p:cxnSp>
        <p:nvCxnSpPr>
          <p:cNvPr id="1280" name="Google Shape;1280;p91"/>
          <p:cNvCxnSpPr>
            <a:stCxn id="1279" idx="0"/>
          </p:cNvCxnSpPr>
          <p:nvPr/>
        </p:nvCxnSpPr>
        <p:spPr>
          <a:xfrm rot="10800000">
            <a:off x="7878705" y="5312427"/>
            <a:ext cx="2643600" cy="857400"/>
          </a:xfrm>
          <a:prstGeom prst="straightConnector1">
            <a:avLst/>
          </a:prstGeom>
          <a:noFill/>
          <a:ln cap="flat" cmpd="sng" w="9525">
            <a:solidFill>
              <a:srgbClr val="0070C0"/>
            </a:solidFill>
            <a:prstDash val="solid"/>
            <a:miter lim="800000"/>
            <a:headEnd len="sm" w="sm" type="none"/>
            <a:tailEnd len="med" w="med" type="stealth"/>
          </a:ln>
        </p:spPr>
      </p:cxnSp>
      <p:sp>
        <p:nvSpPr>
          <p:cNvPr id="1281" name="Google Shape;1281;p91"/>
          <p:cNvSpPr txBox="1"/>
          <p:nvPr/>
        </p:nvSpPr>
        <p:spPr>
          <a:xfrm>
            <a:off x="9675139" y="4201664"/>
            <a:ext cx="2678053"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rgbClr val="2F5496"/>
                </a:solidFill>
                <a:latin typeface="Arial"/>
                <a:ea typeface="Arial"/>
                <a:cs typeface="Arial"/>
                <a:sym typeface="Arial"/>
              </a:rPr>
              <a:t>Pipe mounting bracket </a:t>
            </a:r>
            <a:endParaRPr sz="1904">
              <a:solidFill>
                <a:srgbClr val="2F5496"/>
              </a:solidFill>
              <a:latin typeface="Arial"/>
              <a:ea typeface="Arial"/>
              <a:cs typeface="Arial"/>
              <a:sym typeface="Arial"/>
            </a:endParaRPr>
          </a:p>
        </p:txBody>
      </p:sp>
      <p:cxnSp>
        <p:nvCxnSpPr>
          <p:cNvPr id="1282" name="Google Shape;1282;p91"/>
          <p:cNvCxnSpPr>
            <a:stCxn id="1281" idx="1"/>
          </p:cNvCxnSpPr>
          <p:nvPr/>
        </p:nvCxnSpPr>
        <p:spPr>
          <a:xfrm flipH="1">
            <a:off x="8506639" y="4394409"/>
            <a:ext cx="1168500" cy="205500"/>
          </a:xfrm>
          <a:prstGeom prst="straightConnector1">
            <a:avLst/>
          </a:prstGeom>
          <a:noFill/>
          <a:ln cap="flat" cmpd="sng" w="9525">
            <a:solidFill>
              <a:srgbClr val="0070C0"/>
            </a:solidFill>
            <a:prstDash val="solid"/>
            <a:miter lim="800000"/>
            <a:headEnd len="sm" w="sm" type="none"/>
            <a:tailEnd len="med" w="med" type="stealth"/>
          </a:ln>
        </p:spPr>
      </p:cxnSp>
      <p:sp>
        <p:nvSpPr>
          <p:cNvPr id="1283" name="Google Shape;1283;p91"/>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pic>
        <p:nvPicPr>
          <p:cNvPr id="1289" name="Google Shape;1289;p92"/>
          <p:cNvPicPr preferRelativeResize="0"/>
          <p:nvPr/>
        </p:nvPicPr>
        <p:blipFill rotWithShape="1">
          <a:blip r:embed="rId3">
            <a:alphaModFix/>
          </a:blip>
          <a:srcRect b="0" l="0" r="0" t="0"/>
          <a:stretch/>
        </p:blipFill>
        <p:spPr>
          <a:xfrm>
            <a:off x="4164146" y="1866352"/>
            <a:ext cx="5716505" cy="4562634"/>
          </a:xfrm>
          <a:prstGeom prst="rect">
            <a:avLst/>
          </a:prstGeom>
          <a:noFill/>
          <a:ln>
            <a:noFill/>
          </a:ln>
        </p:spPr>
      </p:pic>
      <p:sp>
        <p:nvSpPr>
          <p:cNvPr id="1290" name="Google Shape;1290;p92"/>
          <p:cNvSpPr txBox="1"/>
          <p:nvPr/>
        </p:nvSpPr>
        <p:spPr>
          <a:xfrm>
            <a:off x="530600" y="994266"/>
            <a:ext cx="3730776" cy="31216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Circuit system structure ：</a:t>
            </a:r>
            <a:endParaRPr b="1" sz="2540">
              <a:solidFill>
                <a:srgbClr val="2F5496"/>
              </a:solidFill>
              <a:latin typeface="Arial"/>
              <a:ea typeface="Arial"/>
              <a:cs typeface="Arial"/>
              <a:sym typeface="Arial"/>
            </a:endParaRPr>
          </a:p>
          <a:p>
            <a:pPr indent="0" lvl="0" marL="0" marR="0" rtl="0" algn="l">
              <a:spcBef>
                <a:spcPts val="0"/>
              </a:spcBef>
              <a:spcAft>
                <a:spcPts val="0"/>
              </a:spcAft>
              <a:buNone/>
            </a:pPr>
            <a:r>
              <a:t/>
            </a:r>
            <a:endParaRPr sz="1904">
              <a:solidFill>
                <a:srgbClr val="000099"/>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Function: </a:t>
            </a:r>
            <a:r>
              <a:rPr lang="en-US" sz="1904">
                <a:solidFill>
                  <a:schemeClr val="dk1"/>
                </a:solidFill>
                <a:latin typeface="Arial"/>
                <a:ea typeface="Arial"/>
                <a:cs typeface="Arial"/>
                <a:sym typeface="Arial"/>
              </a:rPr>
              <a:t>assemble all kinds of hardware components;</a:t>
            </a:r>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Mainly include </a:t>
            </a:r>
            <a:r>
              <a:rPr lang="en-US" sz="1904">
                <a:solidFill>
                  <a:schemeClr val="dk1"/>
                </a:solidFill>
                <a:latin typeface="Arial"/>
                <a:ea typeface="Arial"/>
                <a:cs typeface="Arial"/>
                <a:sym typeface="Arial"/>
              </a:rPr>
              <a:t>PCBA, power supply assembly , cooling fans,  and also include cover of other components / bracket</a:t>
            </a:r>
            <a:endParaRPr/>
          </a:p>
          <a:p>
            <a:pPr indent="0" lvl="0" marL="0" marR="0" rtl="0" algn="l">
              <a:spcBef>
                <a:spcPts val="0"/>
              </a:spcBef>
              <a:spcAft>
                <a:spcPts val="0"/>
              </a:spcAft>
              <a:buNone/>
            </a:pPr>
            <a:r>
              <a:rPr b="1" lang="en-US" sz="1904">
                <a:solidFill>
                  <a:srgbClr val="FF0000"/>
                </a:solidFill>
                <a:latin typeface="Arial"/>
                <a:ea typeface="Arial"/>
                <a:cs typeface="Arial"/>
                <a:sym typeface="Arial"/>
              </a:rPr>
              <a:t>Note:</a:t>
            </a:r>
            <a:r>
              <a:rPr b="1" lang="en-US" sz="1904">
                <a:solidFill>
                  <a:srgbClr val="2F5496"/>
                </a:solidFill>
                <a:latin typeface="Arial"/>
                <a:ea typeface="Arial"/>
                <a:cs typeface="Arial"/>
                <a:sym typeface="Arial"/>
              </a:rPr>
              <a:t>  </a:t>
            </a:r>
            <a:r>
              <a:rPr lang="en-US" sz="1904">
                <a:solidFill>
                  <a:schemeClr val="dk1"/>
                </a:solidFill>
                <a:latin typeface="Arial"/>
                <a:ea typeface="Arial"/>
                <a:cs typeface="Arial"/>
                <a:sym typeface="Arial"/>
              </a:rPr>
              <a:t>pay attention to grounding and cable connection</a:t>
            </a:r>
            <a:endParaRPr/>
          </a:p>
        </p:txBody>
      </p:sp>
      <p:sp>
        <p:nvSpPr>
          <p:cNvPr id="1291" name="Google Shape;1291;p92"/>
          <p:cNvSpPr txBox="1"/>
          <p:nvPr/>
        </p:nvSpPr>
        <p:spPr>
          <a:xfrm>
            <a:off x="1754909" y="4491393"/>
            <a:ext cx="229661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Motor driver board</a:t>
            </a:r>
            <a:endParaRPr sz="1904">
              <a:solidFill>
                <a:schemeClr val="dk1"/>
              </a:solidFill>
              <a:latin typeface="Arial"/>
              <a:ea typeface="Arial"/>
              <a:cs typeface="Arial"/>
              <a:sym typeface="Arial"/>
            </a:endParaRPr>
          </a:p>
        </p:txBody>
      </p:sp>
      <p:sp>
        <p:nvSpPr>
          <p:cNvPr id="1292" name="Google Shape;1292;p92"/>
          <p:cNvSpPr txBox="1"/>
          <p:nvPr/>
        </p:nvSpPr>
        <p:spPr>
          <a:xfrm>
            <a:off x="9993272" y="4745036"/>
            <a:ext cx="1699964"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Main control board</a:t>
            </a:r>
            <a:endParaRPr sz="1904">
              <a:solidFill>
                <a:schemeClr val="dk1"/>
              </a:solidFill>
              <a:latin typeface="Arial"/>
              <a:ea typeface="Arial"/>
              <a:cs typeface="Arial"/>
              <a:sym typeface="Arial"/>
            </a:endParaRPr>
          </a:p>
        </p:txBody>
      </p:sp>
      <p:cxnSp>
        <p:nvCxnSpPr>
          <p:cNvPr id="1293" name="Google Shape;1293;p92"/>
          <p:cNvCxnSpPr>
            <a:stCxn id="1292" idx="1"/>
          </p:cNvCxnSpPr>
          <p:nvPr/>
        </p:nvCxnSpPr>
        <p:spPr>
          <a:xfrm rot="10800000">
            <a:off x="8449772" y="5084360"/>
            <a:ext cx="1543500" cy="0"/>
          </a:xfrm>
          <a:prstGeom prst="straightConnector1">
            <a:avLst/>
          </a:prstGeom>
          <a:noFill/>
          <a:ln cap="flat" cmpd="sng" w="9525">
            <a:solidFill>
              <a:srgbClr val="0070C0"/>
            </a:solidFill>
            <a:prstDash val="solid"/>
            <a:miter lim="800000"/>
            <a:headEnd len="sm" w="sm" type="none"/>
            <a:tailEnd len="med" w="med" type="stealth"/>
          </a:ln>
        </p:spPr>
      </p:cxnSp>
      <p:cxnSp>
        <p:nvCxnSpPr>
          <p:cNvPr id="1294" name="Google Shape;1294;p92"/>
          <p:cNvCxnSpPr>
            <a:stCxn id="1291" idx="3"/>
          </p:cNvCxnSpPr>
          <p:nvPr/>
        </p:nvCxnSpPr>
        <p:spPr>
          <a:xfrm>
            <a:off x="4051526" y="4684138"/>
            <a:ext cx="1311900" cy="2700"/>
          </a:xfrm>
          <a:prstGeom prst="straightConnector1">
            <a:avLst/>
          </a:prstGeom>
          <a:noFill/>
          <a:ln cap="flat" cmpd="sng" w="9525">
            <a:solidFill>
              <a:srgbClr val="0070C0"/>
            </a:solidFill>
            <a:prstDash val="solid"/>
            <a:miter lim="800000"/>
            <a:headEnd len="sm" w="sm" type="none"/>
            <a:tailEnd len="med" w="med" type="stealth"/>
          </a:ln>
        </p:spPr>
      </p:cxnSp>
      <p:sp>
        <p:nvSpPr>
          <p:cNvPr id="1295" name="Google Shape;1295;p92"/>
          <p:cNvSpPr txBox="1"/>
          <p:nvPr/>
        </p:nvSpPr>
        <p:spPr>
          <a:xfrm>
            <a:off x="2241930" y="4984283"/>
            <a:ext cx="1809596"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Sensors board</a:t>
            </a:r>
            <a:endParaRPr sz="1904">
              <a:solidFill>
                <a:schemeClr val="dk1"/>
              </a:solidFill>
              <a:latin typeface="Arial"/>
              <a:ea typeface="Arial"/>
              <a:cs typeface="Arial"/>
              <a:sym typeface="Arial"/>
            </a:endParaRPr>
          </a:p>
        </p:txBody>
      </p:sp>
      <p:cxnSp>
        <p:nvCxnSpPr>
          <p:cNvPr id="1296" name="Google Shape;1296;p92"/>
          <p:cNvCxnSpPr>
            <a:stCxn id="1295" idx="3"/>
          </p:cNvCxnSpPr>
          <p:nvPr/>
        </p:nvCxnSpPr>
        <p:spPr>
          <a:xfrm>
            <a:off x="4051526" y="5177028"/>
            <a:ext cx="2709300" cy="2700"/>
          </a:xfrm>
          <a:prstGeom prst="straightConnector1">
            <a:avLst/>
          </a:prstGeom>
          <a:noFill/>
          <a:ln cap="flat" cmpd="sng" w="9525">
            <a:solidFill>
              <a:srgbClr val="0070C0"/>
            </a:solidFill>
            <a:prstDash val="solid"/>
            <a:miter lim="800000"/>
            <a:headEnd len="sm" w="sm" type="none"/>
            <a:tailEnd len="med" w="med" type="stealth"/>
          </a:ln>
        </p:spPr>
      </p:cxnSp>
      <p:sp>
        <p:nvSpPr>
          <p:cNvPr id="1297" name="Google Shape;1297;p92"/>
          <p:cNvSpPr txBox="1"/>
          <p:nvPr/>
        </p:nvSpPr>
        <p:spPr>
          <a:xfrm>
            <a:off x="9993272" y="3725823"/>
            <a:ext cx="1817015"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Temperature control board</a:t>
            </a:r>
            <a:endParaRPr sz="1904">
              <a:solidFill>
                <a:schemeClr val="dk1"/>
              </a:solidFill>
              <a:latin typeface="Arial"/>
              <a:ea typeface="Arial"/>
              <a:cs typeface="Arial"/>
              <a:sym typeface="Arial"/>
            </a:endParaRPr>
          </a:p>
        </p:txBody>
      </p:sp>
      <p:cxnSp>
        <p:nvCxnSpPr>
          <p:cNvPr id="1298" name="Google Shape;1298;p92"/>
          <p:cNvCxnSpPr>
            <a:stCxn id="1297" idx="1"/>
          </p:cNvCxnSpPr>
          <p:nvPr/>
        </p:nvCxnSpPr>
        <p:spPr>
          <a:xfrm rot="10800000">
            <a:off x="8449772" y="4065147"/>
            <a:ext cx="1543500" cy="0"/>
          </a:xfrm>
          <a:prstGeom prst="straightConnector1">
            <a:avLst/>
          </a:prstGeom>
          <a:noFill/>
          <a:ln cap="flat" cmpd="sng" w="9525">
            <a:solidFill>
              <a:srgbClr val="0070C0"/>
            </a:solidFill>
            <a:prstDash val="solid"/>
            <a:miter lim="800000"/>
            <a:headEnd len="sm" w="sm" type="none"/>
            <a:tailEnd len="med" w="med" type="stealth"/>
          </a:ln>
        </p:spPr>
      </p:cxnSp>
      <p:sp>
        <p:nvSpPr>
          <p:cNvPr id="1299" name="Google Shape;1299;p92"/>
          <p:cNvSpPr txBox="1"/>
          <p:nvPr/>
        </p:nvSpPr>
        <p:spPr>
          <a:xfrm>
            <a:off x="2241931" y="5477818"/>
            <a:ext cx="1809596"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PCB baseplate</a:t>
            </a:r>
            <a:endParaRPr sz="1904">
              <a:solidFill>
                <a:schemeClr val="dk1"/>
              </a:solidFill>
              <a:latin typeface="Arial"/>
              <a:ea typeface="Arial"/>
              <a:cs typeface="Arial"/>
              <a:sym typeface="Arial"/>
            </a:endParaRPr>
          </a:p>
        </p:txBody>
      </p:sp>
      <p:cxnSp>
        <p:nvCxnSpPr>
          <p:cNvPr id="1300" name="Google Shape;1300;p92"/>
          <p:cNvCxnSpPr>
            <a:stCxn id="1299" idx="3"/>
          </p:cNvCxnSpPr>
          <p:nvPr/>
        </p:nvCxnSpPr>
        <p:spPr>
          <a:xfrm>
            <a:off x="4051527" y="5670563"/>
            <a:ext cx="1311900" cy="2700"/>
          </a:xfrm>
          <a:prstGeom prst="straightConnector1">
            <a:avLst/>
          </a:prstGeom>
          <a:noFill/>
          <a:ln cap="flat" cmpd="sng" w="9525">
            <a:solidFill>
              <a:srgbClr val="0070C0"/>
            </a:solidFill>
            <a:prstDash val="solid"/>
            <a:miter lim="800000"/>
            <a:headEnd len="sm" w="sm" type="none"/>
            <a:tailEnd len="med" w="med" type="stealth"/>
          </a:ln>
        </p:spPr>
      </p:cxnSp>
      <p:sp>
        <p:nvSpPr>
          <p:cNvPr id="1301" name="Google Shape;1301;p92"/>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6" name="Shape 1306"/>
        <p:cNvGrpSpPr/>
        <p:nvPr/>
      </p:nvGrpSpPr>
      <p:grpSpPr>
        <a:xfrm>
          <a:off x="0" y="0"/>
          <a:ext cx="0" cy="0"/>
          <a:chOff x="0" y="0"/>
          <a:chExt cx="0" cy="0"/>
        </a:xfrm>
      </p:grpSpPr>
      <p:pic>
        <p:nvPicPr>
          <p:cNvPr id="1307" name="Google Shape;1307;p93"/>
          <p:cNvPicPr preferRelativeResize="0"/>
          <p:nvPr/>
        </p:nvPicPr>
        <p:blipFill rotWithShape="1">
          <a:blip r:embed="rId3">
            <a:alphaModFix/>
          </a:blip>
          <a:srcRect b="0" l="0" r="0" t="0"/>
          <a:stretch/>
        </p:blipFill>
        <p:spPr>
          <a:xfrm>
            <a:off x="3863214" y="1427879"/>
            <a:ext cx="7070005" cy="4668362"/>
          </a:xfrm>
          <a:prstGeom prst="rect">
            <a:avLst/>
          </a:prstGeom>
          <a:noFill/>
          <a:ln>
            <a:noFill/>
          </a:ln>
        </p:spPr>
      </p:pic>
      <p:sp>
        <p:nvSpPr>
          <p:cNvPr id="1308" name="Google Shape;1308;p93"/>
          <p:cNvSpPr txBox="1"/>
          <p:nvPr/>
        </p:nvSpPr>
        <p:spPr>
          <a:xfrm>
            <a:off x="57085" y="1217509"/>
            <a:ext cx="3923787" cy="106952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Circuit system structure ：</a:t>
            </a:r>
            <a:endParaRPr b="1" sz="2540">
              <a:solidFill>
                <a:srgbClr val="2F5496"/>
              </a:solidFill>
              <a:latin typeface="Arial"/>
              <a:ea typeface="Arial"/>
              <a:cs typeface="Arial"/>
              <a:sym typeface="Arial"/>
            </a:endParaRPr>
          </a:p>
          <a:p>
            <a:pPr indent="0" lvl="0" marL="0" marR="0" rtl="0" algn="l">
              <a:spcBef>
                <a:spcPts val="0"/>
              </a:spcBef>
              <a:spcAft>
                <a:spcPts val="0"/>
              </a:spcAft>
              <a:buNone/>
            </a:pPr>
            <a:r>
              <a:t/>
            </a:r>
            <a:endParaRPr sz="1904">
              <a:solidFill>
                <a:srgbClr val="000099"/>
              </a:solidFill>
              <a:latin typeface="Arial"/>
              <a:ea typeface="Arial"/>
              <a:cs typeface="Arial"/>
              <a:sym typeface="Arial"/>
            </a:endParaRPr>
          </a:p>
          <a:p>
            <a:pPr indent="0" lvl="0" marL="0" marR="0" rtl="0" algn="l">
              <a:spcBef>
                <a:spcPts val="0"/>
              </a:spcBef>
              <a:spcAft>
                <a:spcPts val="0"/>
              </a:spcAft>
              <a:buNone/>
            </a:pPr>
            <a:r>
              <a:rPr lang="en-US" sz="1904">
                <a:solidFill>
                  <a:schemeClr val="dk1"/>
                </a:solidFill>
                <a:latin typeface="Arial"/>
                <a:ea typeface="Arial"/>
                <a:cs typeface="Arial"/>
                <a:sym typeface="Arial"/>
              </a:rPr>
              <a:t>Industrial control board</a:t>
            </a:r>
            <a:endParaRPr sz="1904">
              <a:solidFill>
                <a:schemeClr val="dk1"/>
              </a:solidFill>
              <a:latin typeface="Arial"/>
              <a:ea typeface="Arial"/>
              <a:cs typeface="Arial"/>
              <a:sym typeface="Arial"/>
            </a:endParaRPr>
          </a:p>
        </p:txBody>
      </p:sp>
      <p:sp>
        <p:nvSpPr>
          <p:cNvPr id="1309" name="Google Shape;1309;p93"/>
          <p:cNvSpPr txBox="1"/>
          <p:nvPr/>
        </p:nvSpPr>
        <p:spPr>
          <a:xfrm>
            <a:off x="4719597" y="6189512"/>
            <a:ext cx="302950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Industrial control board</a:t>
            </a:r>
            <a:endParaRPr sz="1904">
              <a:solidFill>
                <a:schemeClr val="dk1"/>
              </a:solidFill>
              <a:latin typeface="Arial"/>
              <a:ea typeface="Arial"/>
              <a:cs typeface="Arial"/>
              <a:sym typeface="Arial"/>
            </a:endParaRPr>
          </a:p>
        </p:txBody>
      </p:sp>
      <p:sp>
        <p:nvSpPr>
          <p:cNvPr id="1310" name="Google Shape;1310;p93"/>
          <p:cNvSpPr txBox="1"/>
          <p:nvPr/>
        </p:nvSpPr>
        <p:spPr>
          <a:xfrm>
            <a:off x="7749104" y="6142328"/>
            <a:ext cx="1685273"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Cooling fan</a:t>
            </a:r>
            <a:endParaRPr sz="1904">
              <a:solidFill>
                <a:schemeClr val="dk1"/>
              </a:solidFill>
              <a:latin typeface="Arial"/>
              <a:ea typeface="Arial"/>
              <a:cs typeface="Arial"/>
              <a:sym typeface="Arial"/>
            </a:endParaRPr>
          </a:p>
        </p:txBody>
      </p:sp>
      <p:cxnSp>
        <p:nvCxnSpPr>
          <p:cNvPr id="1311" name="Google Shape;1311;p93"/>
          <p:cNvCxnSpPr>
            <a:stCxn id="1310" idx="0"/>
          </p:cNvCxnSpPr>
          <p:nvPr/>
        </p:nvCxnSpPr>
        <p:spPr>
          <a:xfrm rot="10800000">
            <a:off x="7646441" y="4863728"/>
            <a:ext cx="945300" cy="1278600"/>
          </a:xfrm>
          <a:prstGeom prst="straightConnector1">
            <a:avLst/>
          </a:prstGeom>
          <a:noFill/>
          <a:ln cap="flat" cmpd="sng" w="9525">
            <a:solidFill>
              <a:srgbClr val="0070C0"/>
            </a:solidFill>
            <a:prstDash val="solid"/>
            <a:miter lim="800000"/>
            <a:headEnd len="sm" w="sm" type="none"/>
            <a:tailEnd len="med" w="med" type="stealth"/>
          </a:ln>
        </p:spPr>
      </p:cxnSp>
      <p:cxnSp>
        <p:nvCxnSpPr>
          <p:cNvPr id="1312" name="Google Shape;1312;p93"/>
          <p:cNvCxnSpPr/>
          <p:nvPr/>
        </p:nvCxnSpPr>
        <p:spPr>
          <a:xfrm rot="10800000">
            <a:off x="5952311" y="4863597"/>
            <a:ext cx="0" cy="1190570"/>
          </a:xfrm>
          <a:prstGeom prst="straightConnector1">
            <a:avLst/>
          </a:prstGeom>
          <a:noFill/>
          <a:ln cap="flat" cmpd="sng" w="9525">
            <a:solidFill>
              <a:srgbClr val="0070C0"/>
            </a:solidFill>
            <a:prstDash val="solid"/>
            <a:miter lim="800000"/>
            <a:headEnd len="sm" w="sm" type="none"/>
            <a:tailEnd len="med" w="med" type="stealth"/>
          </a:ln>
        </p:spPr>
      </p:cxnSp>
      <p:sp>
        <p:nvSpPr>
          <p:cNvPr id="1313" name="Google Shape;1313;p93"/>
          <p:cNvSpPr txBox="1"/>
          <p:nvPr/>
        </p:nvSpPr>
        <p:spPr>
          <a:xfrm>
            <a:off x="1535275" y="6189512"/>
            <a:ext cx="3082264"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Industrial control board box</a:t>
            </a:r>
            <a:endParaRPr sz="1904">
              <a:solidFill>
                <a:schemeClr val="dk1"/>
              </a:solidFill>
              <a:latin typeface="Arial"/>
              <a:ea typeface="Arial"/>
              <a:cs typeface="Arial"/>
              <a:sym typeface="Arial"/>
            </a:endParaRPr>
          </a:p>
        </p:txBody>
      </p:sp>
      <p:cxnSp>
        <p:nvCxnSpPr>
          <p:cNvPr id="1314" name="Google Shape;1314;p93"/>
          <p:cNvCxnSpPr>
            <a:stCxn id="1313" idx="0"/>
          </p:cNvCxnSpPr>
          <p:nvPr/>
        </p:nvCxnSpPr>
        <p:spPr>
          <a:xfrm flipH="1" rot="10800000">
            <a:off x="3076407" y="5640512"/>
            <a:ext cx="1592100" cy="549000"/>
          </a:xfrm>
          <a:prstGeom prst="straightConnector1">
            <a:avLst/>
          </a:prstGeom>
          <a:noFill/>
          <a:ln cap="flat" cmpd="sng" w="9525">
            <a:solidFill>
              <a:srgbClr val="0070C0"/>
            </a:solidFill>
            <a:prstDash val="solid"/>
            <a:miter lim="800000"/>
            <a:headEnd len="sm" w="sm" type="none"/>
            <a:tailEnd len="med" w="med" type="stealth"/>
          </a:ln>
        </p:spPr>
      </p:cxnSp>
      <p:sp>
        <p:nvSpPr>
          <p:cNvPr id="1315" name="Google Shape;1315;p93"/>
          <p:cNvSpPr txBox="1"/>
          <p:nvPr/>
        </p:nvSpPr>
        <p:spPr>
          <a:xfrm>
            <a:off x="10256571" y="3873868"/>
            <a:ext cx="1935429"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Industrial control board cover</a:t>
            </a:r>
            <a:endParaRPr sz="1904">
              <a:solidFill>
                <a:schemeClr val="dk1"/>
              </a:solidFill>
              <a:latin typeface="Arial"/>
              <a:ea typeface="Arial"/>
              <a:cs typeface="Arial"/>
              <a:sym typeface="Arial"/>
            </a:endParaRPr>
          </a:p>
        </p:txBody>
      </p:sp>
      <p:cxnSp>
        <p:nvCxnSpPr>
          <p:cNvPr id="1316" name="Google Shape;1316;p93"/>
          <p:cNvCxnSpPr>
            <a:stCxn id="1315" idx="1"/>
          </p:cNvCxnSpPr>
          <p:nvPr/>
        </p:nvCxnSpPr>
        <p:spPr>
          <a:xfrm rot="10800000">
            <a:off x="9434271" y="4213192"/>
            <a:ext cx="822300" cy="0"/>
          </a:xfrm>
          <a:prstGeom prst="straightConnector1">
            <a:avLst/>
          </a:prstGeom>
          <a:noFill/>
          <a:ln cap="flat" cmpd="sng" w="9525">
            <a:solidFill>
              <a:srgbClr val="0070C0"/>
            </a:solidFill>
            <a:prstDash val="solid"/>
            <a:miter lim="800000"/>
            <a:headEnd len="sm" w="sm" type="none"/>
            <a:tailEnd len="med" w="med" type="stealth"/>
          </a:ln>
        </p:spPr>
      </p:cxnSp>
      <p:sp>
        <p:nvSpPr>
          <p:cNvPr id="1317" name="Google Shape;1317;p93"/>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1" name="Shape 1321"/>
        <p:cNvGrpSpPr/>
        <p:nvPr/>
      </p:nvGrpSpPr>
      <p:grpSpPr>
        <a:xfrm>
          <a:off x="0" y="0"/>
          <a:ext cx="0" cy="0"/>
          <a:chOff x="0" y="0"/>
          <a:chExt cx="0" cy="0"/>
        </a:xfrm>
      </p:grpSpPr>
      <p:pic>
        <p:nvPicPr>
          <p:cNvPr id="1322" name="Google Shape;1322;p94"/>
          <p:cNvPicPr preferRelativeResize="0"/>
          <p:nvPr/>
        </p:nvPicPr>
        <p:blipFill rotWithShape="1">
          <a:blip r:embed="rId3">
            <a:alphaModFix/>
          </a:blip>
          <a:srcRect b="0" l="0" r="0" t="0"/>
          <a:stretch/>
        </p:blipFill>
        <p:spPr>
          <a:xfrm>
            <a:off x="3205182" y="1759344"/>
            <a:ext cx="6897800" cy="4931720"/>
          </a:xfrm>
          <a:prstGeom prst="rect">
            <a:avLst/>
          </a:prstGeom>
          <a:noFill/>
          <a:ln>
            <a:noFill/>
          </a:ln>
        </p:spPr>
      </p:pic>
      <p:sp>
        <p:nvSpPr>
          <p:cNvPr id="1323" name="Google Shape;1323;p94"/>
          <p:cNvSpPr txBox="1"/>
          <p:nvPr/>
        </p:nvSpPr>
        <p:spPr>
          <a:xfrm>
            <a:off x="110715" y="1025250"/>
            <a:ext cx="3612704" cy="1167243"/>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540">
                <a:solidFill>
                  <a:srgbClr val="2F5496"/>
                </a:solidFill>
                <a:latin typeface="Arial"/>
                <a:ea typeface="Arial"/>
                <a:cs typeface="Arial"/>
                <a:sym typeface="Arial"/>
              </a:rPr>
              <a:t>Circuit system structure ：</a:t>
            </a:r>
            <a:endParaRPr b="1" sz="2540">
              <a:solidFill>
                <a:srgbClr val="2F5496"/>
              </a:solidFill>
              <a:latin typeface="Arial"/>
              <a:ea typeface="Arial"/>
              <a:cs typeface="Arial"/>
              <a:sym typeface="Arial"/>
            </a:endParaRPr>
          </a:p>
          <a:p>
            <a:pPr indent="0" lvl="0" marL="0" marR="0" rtl="0" algn="l">
              <a:spcBef>
                <a:spcPts val="0"/>
              </a:spcBef>
              <a:spcAft>
                <a:spcPts val="0"/>
              </a:spcAft>
              <a:buNone/>
            </a:pPr>
            <a:r>
              <a:t/>
            </a:r>
            <a:endParaRPr b="1" sz="2540">
              <a:solidFill>
                <a:srgbClr val="2F5496"/>
              </a:solidFill>
              <a:latin typeface="Arial"/>
              <a:ea typeface="Arial"/>
              <a:cs typeface="Arial"/>
              <a:sym typeface="Arial"/>
            </a:endParaRPr>
          </a:p>
          <a:p>
            <a:pPr indent="0" lvl="0" marL="0" marR="0" rtl="0" algn="l">
              <a:spcBef>
                <a:spcPts val="0"/>
              </a:spcBef>
              <a:spcAft>
                <a:spcPts val="0"/>
              </a:spcAft>
              <a:buNone/>
            </a:pPr>
            <a:r>
              <a:rPr b="1" lang="en-US" sz="1904">
                <a:solidFill>
                  <a:srgbClr val="2F5496"/>
                </a:solidFill>
                <a:latin typeface="Arial"/>
                <a:ea typeface="Arial"/>
                <a:cs typeface="Arial"/>
                <a:sym typeface="Arial"/>
              </a:rPr>
              <a:t>Power assembly</a:t>
            </a:r>
            <a:endParaRPr b="1" sz="1904">
              <a:solidFill>
                <a:srgbClr val="2F5496"/>
              </a:solidFill>
              <a:latin typeface="Arial"/>
              <a:ea typeface="Arial"/>
              <a:cs typeface="Arial"/>
              <a:sym typeface="Arial"/>
            </a:endParaRPr>
          </a:p>
        </p:txBody>
      </p:sp>
      <p:sp>
        <p:nvSpPr>
          <p:cNvPr id="1324" name="Google Shape;1324;p94"/>
          <p:cNvSpPr txBox="1"/>
          <p:nvPr/>
        </p:nvSpPr>
        <p:spPr>
          <a:xfrm>
            <a:off x="365393" y="4504776"/>
            <a:ext cx="271853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Power supply assembly</a:t>
            </a:r>
            <a:endParaRPr sz="1904">
              <a:solidFill>
                <a:schemeClr val="dk1"/>
              </a:solidFill>
              <a:latin typeface="Arial"/>
              <a:ea typeface="Arial"/>
              <a:cs typeface="Arial"/>
              <a:sym typeface="Arial"/>
            </a:endParaRPr>
          </a:p>
        </p:txBody>
      </p:sp>
      <p:cxnSp>
        <p:nvCxnSpPr>
          <p:cNvPr id="1325" name="Google Shape;1325;p94"/>
          <p:cNvCxnSpPr>
            <a:stCxn id="1324" idx="3"/>
          </p:cNvCxnSpPr>
          <p:nvPr/>
        </p:nvCxnSpPr>
        <p:spPr>
          <a:xfrm flipH="1" rot="10800000">
            <a:off x="3083924" y="3045421"/>
            <a:ext cx="1278900" cy="1652100"/>
          </a:xfrm>
          <a:prstGeom prst="straightConnector1">
            <a:avLst/>
          </a:prstGeom>
          <a:noFill/>
          <a:ln cap="flat" cmpd="sng" w="9525">
            <a:solidFill>
              <a:srgbClr val="0070C0"/>
            </a:solidFill>
            <a:prstDash val="solid"/>
            <a:miter lim="800000"/>
            <a:headEnd len="sm" w="sm" type="none"/>
            <a:tailEnd len="med" w="med" type="stealth"/>
          </a:ln>
        </p:spPr>
      </p:cxnSp>
      <p:sp>
        <p:nvSpPr>
          <p:cNvPr id="1326" name="Google Shape;1326;p94"/>
          <p:cNvSpPr txBox="1"/>
          <p:nvPr/>
        </p:nvSpPr>
        <p:spPr>
          <a:xfrm>
            <a:off x="1228436" y="5305187"/>
            <a:ext cx="1855488"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Assembly box</a:t>
            </a:r>
            <a:endParaRPr sz="1904">
              <a:solidFill>
                <a:schemeClr val="dk1"/>
              </a:solidFill>
              <a:latin typeface="Arial"/>
              <a:ea typeface="Arial"/>
              <a:cs typeface="Arial"/>
              <a:sym typeface="Arial"/>
            </a:endParaRPr>
          </a:p>
        </p:txBody>
      </p:sp>
      <p:cxnSp>
        <p:nvCxnSpPr>
          <p:cNvPr id="1327" name="Google Shape;1327;p94"/>
          <p:cNvCxnSpPr>
            <a:stCxn id="1326" idx="3"/>
          </p:cNvCxnSpPr>
          <p:nvPr/>
        </p:nvCxnSpPr>
        <p:spPr>
          <a:xfrm>
            <a:off x="3083924" y="5497932"/>
            <a:ext cx="904200" cy="2700"/>
          </a:xfrm>
          <a:prstGeom prst="straightConnector1">
            <a:avLst/>
          </a:prstGeom>
          <a:noFill/>
          <a:ln cap="flat" cmpd="sng" w="9525">
            <a:solidFill>
              <a:srgbClr val="0070C0"/>
            </a:solidFill>
            <a:prstDash val="solid"/>
            <a:miter lim="800000"/>
            <a:headEnd len="sm" w="sm" type="none"/>
            <a:tailEnd len="med" w="med" type="stealth"/>
          </a:ln>
        </p:spPr>
      </p:cxnSp>
      <p:sp>
        <p:nvSpPr>
          <p:cNvPr id="1328" name="Google Shape;1328;p94"/>
          <p:cNvSpPr txBox="1"/>
          <p:nvPr/>
        </p:nvSpPr>
        <p:spPr>
          <a:xfrm>
            <a:off x="1361162" y="6061960"/>
            <a:ext cx="1722761"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Cooling fans</a:t>
            </a:r>
            <a:endParaRPr sz="1904">
              <a:solidFill>
                <a:schemeClr val="dk1"/>
              </a:solidFill>
              <a:latin typeface="Arial"/>
              <a:ea typeface="Arial"/>
              <a:cs typeface="Arial"/>
              <a:sym typeface="Arial"/>
            </a:endParaRPr>
          </a:p>
        </p:txBody>
      </p:sp>
      <p:cxnSp>
        <p:nvCxnSpPr>
          <p:cNvPr id="1329" name="Google Shape;1329;p94"/>
          <p:cNvCxnSpPr>
            <a:stCxn id="1328" idx="3"/>
          </p:cNvCxnSpPr>
          <p:nvPr/>
        </p:nvCxnSpPr>
        <p:spPr>
          <a:xfrm>
            <a:off x="3083923" y="6254705"/>
            <a:ext cx="2297400" cy="2700"/>
          </a:xfrm>
          <a:prstGeom prst="straightConnector1">
            <a:avLst/>
          </a:prstGeom>
          <a:noFill/>
          <a:ln cap="flat" cmpd="sng" w="9525">
            <a:solidFill>
              <a:srgbClr val="0070C0"/>
            </a:solidFill>
            <a:prstDash val="solid"/>
            <a:miter lim="800000"/>
            <a:headEnd len="sm" w="sm" type="none"/>
            <a:tailEnd len="med" w="med" type="stealth"/>
          </a:ln>
        </p:spPr>
      </p:cxnSp>
      <p:cxnSp>
        <p:nvCxnSpPr>
          <p:cNvPr id="1330" name="Google Shape;1330;p94"/>
          <p:cNvCxnSpPr>
            <a:stCxn id="1324" idx="3"/>
          </p:cNvCxnSpPr>
          <p:nvPr/>
        </p:nvCxnSpPr>
        <p:spPr>
          <a:xfrm flipH="1" rot="10800000">
            <a:off x="3083924" y="4398421"/>
            <a:ext cx="2198100" cy="299100"/>
          </a:xfrm>
          <a:prstGeom prst="straightConnector1">
            <a:avLst/>
          </a:prstGeom>
          <a:noFill/>
          <a:ln cap="flat" cmpd="sng" w="9525">
            <a:solidFill>
              <a:srgbClr val="0070C0"/>
            </a:solidFill>
            <a:prstDash val="solid"/>
            <a:miter lim="800000"/>
            <a:headEnd len="sm" w="sm" type="none"/>
            <a:tailEnd len="med" w="med" type="stealth"/>
          </a:ln>
        </p:spPr>
      </p:cxnSp>
      <p:cxnSp>
        <p:nvCxnSpPr>
          <p:cNvPr id="1331" name="Google Shape;1331;p94"/>
          <p:cNvCxnSpPr>
            <a:stCxn id="1324" idx="3"/>
          </p:cNvCxnSpPr>
          <p:nvPr/>
        </p:nvCxnSpPr>
        <p:spPr>
          <a:xfrm flipH="1" rot="10800000">
            <a:off x="3083924" y="4096621"/>
            <a:ext cx="2778000" cy="600900"/>
          </a:xfrm>
          <a:prstGeom prst="straightConnector1">
            <a:avLst/>
          </a:prstGeom>
          <a:noFill/>
          <a:ln cap="flat" cmpd="sng" w="9525">
            <a:solidFill>
              <a:srgbClr val="0070C0"/>
            </a:solidFill>
            <a:prstDash val="solid"/>
            <a:miter lim="800000"/>
            <a:headEnd len="sm" w="sm" type="none"/>
            <a:tailEnd len="med" w="med" type="stealth"/>
          </a:ln>
        </p:spPr>
      </p:cxnSp>
      <p:cxnSp>
        <p:nvCxnSpPr>
          <p:cNvPr id="1332" name="Google Shape;1332;p94"/>
          <p:cNvCxnSpPr>
            <a:stCxn id="1328" idx="3"/>
          </p:cNvCxnSpPr>
          <p:nvPr/>
        </p:nvCxnSpPr>
        <p:spPr>
          <a:xfrm flipH="1" rot="10800000">
            <a:off x="3083923" y="5305205"/>
            <a:ext cx="3356700" cy="949500"/>
          </a:xfrm>
          <a:prstGeom prst="straightConnector1">
            <a:avLst/>
          </a:prstGeom>
          <a:noFill/>
          <a:ln cap="flat" cmpd="sng" w="9525">
            <a:solidFill>
              <a:srgbClr val="0070C0"/>
            </a:solidFill>
            <a:prstDash val="solid"/>
            <a:miter lim="800000"/>
            <a:headEnd len="sm" w="sm" type="none"/>
            <a:tailEnd len="med" w="med" type="stealth"/>
          </a:ln>
        </p:spPr>
      </p:cxnSp>
      <p:sp>
        <p:nvSpPr>
          <p:cNvPr id="1333" name="Google Shape;1333;p94"/>
          <p:cNvSpPr txBox="1"/>
          <p:nvPr/>
        </p:nvSpPr>
        <p:spPr>
          <a:xfrm>
            <a:off x="365393" y="3205173"/>
            <a:ext cx="2718530"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Power supply assembly</a:t>
            </a:r>
            <a:endParaRPr sz="1904">
              <a:solidFill>
                <a:schemeClr val="dk1"/>
              </a:solidFill>
              <a:latin typeface="Arial"/>
              <a:ea typeface="Arial"/>
              <a:cs typeface="Arial"/>
              <a:sym typeface="Arial"/>
            </a:endParaRPr>
          </a:p>
          <a:p>
            <a:pPr indent="0" lvl="0" marL="0" marR="0" rtl="0" algn="l">
              <a:spcBef>
                <a:spcPts val="0"/>
              </a:spcBef>
              <a:spcAft>
                <a:spcPts val="0"/>
              </a:spcAft>
              <a:buNone/>
            </a:pPr>
            <a:r>
              <a:rPr lang="en-US" sz="1904">
                <a:solidFill>
                  <a:schemeClr val="dk1"/>
                </a:solidFill>
                <a:latin typeface="Arial"/>
                <a:ea typeface="Arial"/>
                <a:cs typeface="Arial"/>
                <a:sym typeface="Arial"/>
              </a:rPr>
              <a:t>mounting plate</a:t>
            </a:r>
            <a:endParaRPr sz="1904">
              <a:solidFill>
                <a:schemeClr val="dk1"/>
              </a:solidFill>
              <a:latin typeface="Arial"/>
              <a:ea typeface="Arial"/>
              <a:cs typeface="Arial"/>
              <a:sym typeface="Arial"/>
            </a:endParaRPr>
          </a:p>
        </p:txBody>
      </p:sp>
      <p:cxnSp>
        <p:nvCxnSpPr>
          <p:cNvPr id="1334" name="Google Shape;1334;p94"/>
          <p:cNvCxnSpPr>
            <a:stCxn id="1333" idx="3"/>
          </p:cNvCxnSpPr>
          <p:nvPr/>
        </p:nvCxnSpPr>
        <p:spPr>
          <a:xfrm>
            <a:off x="3083923" y="3544496"/>
            <a:ext cx="2198100" cy="448500"/>
          </a:xfrm>
          <a:prstGeom prst="straightConnector1">
            <a:avLst/>
          </a:prstGeom>
          <a:noFill/>
          <a:ln cap="flat" cmpd="sng" w="9525">
            <a:solidFill>
              <a:srgbClr val="0070C0"/>
            </a:solidFill>
            <a:prstDash val="solid"/>
            <a:miter lim="800000"/>
            <a:headEnd len="sm" w="sm" type="none"/>
            <a:tailEnd len="med" w="med" type="stealth"/>
          </a:ln>
        </p:spPr>
      </p:cxnSp>
      <p:cxnSp>
        <p:nvCxnSpPr>
          <p:cNvPr id="1335" name="Google Shape;1335;p94"/>
          <p:cNvCxnSpPr>
            <a:stCxn id="1333" idx="3"/>
          </p:cNvCxnSpPr>
          <p:nvPr/>
        </p:nvCxnSpPr>
        <p:spPr>
          <a:xfrm>
            <a:off x="3083923" y="3544496"/>
            <a:ext cx="2997900" cy="326700"/>
          </a:xfrm>
          <a:prstGeom prst="straightConnector1">
            <a:avLst/>
          </a:prstGeom>
          <a:noFill/>
          <a:ln cap="flat" cmpd="sng" w="9525">
            <a:solidFill>
              <a:srgbClr val="0070C0"/>
            </a:solidFill>
            <a:prstDash val="solid"/>
            <a:miter lim="800000"/>
            <a:headEnd len="sm" w="sm" type="none"/>
            <a:tailEnd len="med" w="med" type="stealth"/>
          </a:ln>
        </p:spPr>
      </p:cxnSp>
      <p:cxnSp>
        <p:nvCxnSpPr>
          <p:cNvPr id="1336" name="Google Shape;1336;p94"/>
          <p:cNvCxnSpPr>
            <a:stCxn id="1333" idx="3"/>
          </p:cNvCxnSpPr>
          <p:nvPr/>
        </p:nvCxnSpPr>
        <p:spPr>
          <a:xfrm flipH="1" rot="10800000">
            <a:off x="3083923" y="3400496"/>
            <a:ext cx="2297400" cy="144000"/>
          </a:xfrm>
          <a:prstGeom prst="straightConnector1">
            <a:avLst/>
          </a:prstGeom>
          <a:noFill/>
          <a:ln cap="flat" cmpd="sng" w="9525">
            <a:solidFill>
              <a:srgbClr val="0070C0"/>
            </a:solidFill>
            <a:prstDash val="solid"/>
            <a:miter lim="800000"/>
            <a:headEnd len="sm" w="sm" type="none"/>
            <a:tailEnd len="med" w="med" type="stealth"/>
          </a:ln>
        </p:spPr>
      </p:cxnSp>
      <p:sp>
        <p:nvSpPr>
          <p:cNvPr id="1337" name="Google Shape;1337;p94"/>
          <p:cNvSpPr txBox="1"/>
          <p:nvPr/>
        </p:nvSpPr>
        <p:spPr>
          <a:xfrm>
            <a:off x="10140592" y="5004311"/>
            <a:ext cx="2008584"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Assembly cover</a:t>
            </a:r>
            <a:endParaRPr sz="1904">
              <a:solidFill>
                <a:schemeClr val="dk1"/>
              </a:solidFill>
              <a:latin typeface="Arial"/>
              <a:ea typeface="Arial"/>
              <a:cs typeface="Arial"/>
              <a:sym typeface="Arial"/>
            </a:endParaRPr>
          </a:p>
        </p:txBody>
      </p:sp>
      <p:cxnSp>
        <p:nvCxnSpPr>
          <p:cNvPr id="1338" name="Google Shape;1338;p94"/>
          <p:cNvCxnSpPr>
            <a:stCxn id="1337" idx="1"/>
          </p:cNvCxnSpPr>
          <p:nvPr/>
        </p:nvCxnSpPr>
        <p:spPr>
          <a:xfrm rot="10800000">
            <a:off x="8167492" y="3871356"/>
            <a:ext cx="1973100" cy="1325700"/>
          </a:xfrm>
          <a:prstGeom prst="straightConnector1">
            <a:avLst/>
          </a:prstGeom>
          <a:noFill/>
          <a:ln cap="flat" cmpd="sng" w="9525">
            <a:solidFill>
              <a:srgbClr val="0070C0"/>
            </a:solidFill>
            <a:prstDash val="solid"/>
            <a:miter lim="800000"/>
            <a:headEnd len="sm" w="sm" type="none"/>
            <a:tailEnd len="med" w="med" type="stealth"/>
          </a:ln>
        </p:spPr>
      </p:cxnSp>
      <p:sp>
        <p:nvSpPr>
          <p:cNvPr id="1339" name="Google Shape;1339;p94"/>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p95"/>
          <p:cNvSpPr txBox="1"/>
          <p:nvPr/>
        </p:nvSpPr>
        <p:spPr>
          <a:xfrm>
            <a:off x="928138" y="2444268"/>
            <a:ext cx="8960121" cy="3777188"/>
          </a:xfrm>
          <a:prstGeom prst="rect">
            <a:avLst/>
          </a:prstGeom>
          <a:noFill/>
          <a:ln>
            <a:noFill/>
          </a:ln>
        </p:spPr>
        <p:txBody>
          <a:bodyPr anchorCtr="0" anchor="t" bIns="45700" lIns="91425" spcFirstLastPara="1" rIns="91425" wrap="square" tIns="45700">
            <a:spAutoFit/>
          </a:bodyPr>
          <a:lstStyle/>
          <a:p>
            <a:pPr indent="0" lvl="0" marL="0" marR="0" rtl="0" algn="l">
              <a:lnSpc>
                <a:spcPct val="98425"/>
              </a:lnSpc>
              <a:spcBef>
                <a:spcPts val="0"/>
              </a:spcBef>
              <a:spcAft>
                <a:spcPts val="0"/>
              </a:spcAft>
              <a:buNone/>
            </a:pPr>
            <a:r>
              <a:rPr b="1" lang="en-US" sz="2540">
                <a:solidFill>
                  <a:srgbClr val="2F5496"/>
                </a:solidFill>
                <a:latin typeface="Arial"/>
                <a:ea typeface="Arial"/>
                <a:cs typeface="Arial"/>
                <a:sym typeface="Arial"/>
              </a:rPr>
              <a:t>Optical system structure ：</a:t>
            </a:r>
            <a:endParaRPr b="1" sz="2540">
              <a:solidFill>
                <a:srgbClr val="2F5496"/>
              </a:solidFill>
              <a:latin typeface="Arial"/>
              <a:ea typeface="Arial"/>
              <a:cs typeface="Arial"/>
              <a:sym typeface="Arial"/>
            </a:endParaRPr>
          </a:p>
          <a:p>
            <a:pPr indent="0" lvl="0" marL="0" marR="0" rtl="0" algn="l">
              <a:lnSpc>
                <a:spcPct val="131233"/>
              </a:lnSpc>
              <a:spcBef>
                <a:spcPts val="0"/>
              </a:spcBef>
              <a:spcAft>
                <a:spcPts val="0"/>
              </a:spcAft>
              <a:buNone/>
            </a:pPr>
            <a:r>
              <a:t/>
            </a:r>
            <a:endParaRPr sz="1904">
              <a:solidFill>
                <a:srgbClr val="000099"/>
              </a:solidFill>
              <a:latin typeface="Arial"/>
              <a:ea typeface="Arial"/>
              <a:cs typeface="Arial"/>
              <a:sym typeface="Arial"/>
            </a:endParaRPr>
          </a:p>
          <a:p>
            <a:pPr indent="0" lvl="0" marL="0" marR="0" rtl="0" algn="l">
              <a:lnSpc>
                <a:spcPct val="131302"/>
              </a:lnSpc>
              <a:spcBef>
                <a:spcPts val="0"/>
              </a:spcBef>
              <a:spcAft>
                <a:spcPts val="0"/>
              </a:spcAft>
              <a:buNone/>
            </a:pPr>
            <a:r>
              <a:rPr lang="en-US" sz="1904">
                <a:solidFill>
                  <a:srgbClr val="2F5496"/>
                </a:solidFill>
                <a:latin typeface="Arial"/>
                <a:ea typeface="Arial"/>
                <a:cs typeface="Arial"/>
                <a:sym typeface="Arial"/>
              </a:rPr>
              <a:t>Function: </a:t>
            </a:r>
            <a:r>
              <a:rPr lang="en-US" sz="1904">
                <a:solidFill>
                  <a:schemeClr val="dk1"/>
                </a:solidFill>
                <a:latin typeface="Arial"/>
                <a:ea typeface="Arial"/>
                <a:cs typeface="Arial"/>
                <a:sym typeface="Arial"/>
              </a:rPr>
              <a:t>Measure the absorbance of the reaction liquid in ultraviolet plastic cuvette</a:t>
            </a:r>
            <a:endParaRPr/>
          </a:p>
          <a:p>
            <a:pPr indent="0" lvl="0" marL="0" marR="0" rtl="0" algn="l">
              <a:lnSpc>
                <a:spcPct val="131233"/>
              </a:lnSpc>
              <a:spcBef>
                <a:spcPts val="0"/>
              </a:spcBef>
              <a:spcAft>
                <a:spcPts val="0"/>
              </a:spcAft>
              <a:buNone/>
            </a:pPr>
            <a:r>
              <a:t/>
            </a:r>
            <a:endParaRPr sz="1904">
              <a:solidFill>
                <a:schemeClr val="dk1"/>
              </a:solidFill>
              <a:latin typeface="Arial"/>
              <a:ea typeface="Arial"/>
              <a:cs typeface="Arial"/>
              <a:sym typeface="Arial"/>
            </a:endParaRPr>
          </a:p>
          <a:p>
            <a:pPr indent="0" lvl="0" marL="0" marR="0" rtl="0" algn="l">
              <a:lnSpc>
                <a:spcPct val="141806"/>
              </a:lnSpc>
              <a:spcBef>
                <a:spcPts val="0"/>
              </a:spcBef>
              <a:spcAft>
                <a:spcPts val="0"/>
              </a:spcAft>
              <a:buNone/>
            </a:pPr>
            <a:r>
              <a:rPr b="1" lang="en-US" sz="1904">
                <a:solidFill>
                  <a:srgbClr val="2F5496"/>
                </a:solidFill>
                <a:latin typeface="Arial"/>
                <a:ea typeface="Arial"/>
                <a:cs typeface="Arial"/>
                <a:sym typeface="Arial"/>
              </a:rPr>
              <a:t>Specification ：</a:t>
            </a:r>
            <a:br>
              <a:rPr lang="en-US" sz="1904">
                <a:solidFill>
                  <a:schemeClr val="dk1"/>
                </a:solidFill>
                <a:latin typeface="Arial"/>
                <a:ea typeface="Arial"/>
                <a:cs typeface="Arial"/>
                <a:sym typeface="Arial"/>
              </a:rPr>
            </a:br>
            <a:r>
              <a:rPr lang="en-US" sz="1904">
                <a:solidFill>
                  <a:srgbClr val="2F5496"/>
                </a:solidFill>
                <a:latin typeface="Arial"/>
                <a:ea typeface="Arial"/>
                <a:cs typeface="Arial"/>
                <a:sym typeface="Arial"/>
              </a:rPr>
              <a:t>Wavelength : </a:t>
            </a:r>
            <a:r>
              <a:rPr lang="en-US" sz="1904">
                <a:solidFill>
                  <a:schemeClr val="dk1"/>
                </a:solidFill>
                <a:latin typeface="Arial"/>
                <a:ea typeface="Arial"/>
                <a:cs typeface="Arial"/>
                <a:sym typeface="Arial"/>
              </a:rPr>
              <a:t>340nm~900nm, wavelength optional</a:t>
            </a:r>
            <a:endParaRPr/>
          </a:p>
          <a:p>
            <a:pPr indent="0" lvl="0" marL="0" marR="0" rtl="0" algn="l">
              <a:lnSpc>
                <a:spcPct val="141806"/>
              </a:lnSpc>
              <a:spcBef>
                <a:spcPts val="0"/>
              </a:spcBef>
              <a:spcAft>
                <a:spcPts val="0"/>
              </a:spcAft>
              <a:buNone/>
            </a:pPr>
            <a:r>
              <a:rPr lang="en-US" sz="1904">
                <a:solidFill>
                  <a:srgbClr val="2F5496"/>
                </a:solidFill>
                <a:latin typeface="Arial"/>
                <a:ea typeface="Arial"/>
                <a:cs typeface="Arial"/>
                <a:sym typeface="Arial"/>
              </a:rPr>
              <a:t>Number of wavelengths: </a:t>
            </a:r>
            <a:r>
              <a:rPr lang="en-US" sz="1904">
                <a:solidFill>
                  <a:schemeClr val="dk1"/>
                </a:solidFill>
                <a:latin typeface="Arial"/>
                <a:ea typeface="Arial"/>
                <a:cs typeface="Arial"/>
                <a:sym typeface="Arial"/>
              </a:rPr>
              <a:t>Measure one or more wavelengths simultaneously</a:t>
            </a:r>
            <a:br>
              <a:rPr lang="en-US" sz="1904">
                <a:solidFill>
                  <a:schemeClr val="dk1"/>
                </a:solidFill>
                <a:latin typeface="Arial"/>
                <a:ea typeface="Arial"/>
                <a:cs typeface="Arial"/>
                <a:sym typeface="Arial"/>
              </a:rPr>
            </a:br>
            <a:r>
              <a:rPr lang="en-US" sz="1904">
                <a:solidFill>
                  <a:srgbClr val="2F5496"/>
                </a:solidFill>
                <a:latin typeface="Arial"/>
                <a:ea typeface="Arial"/>
                <a:cs typeface="Arial"/>
                <a:sym typeface="Arial"/>
              </a:rPr>
              <a:t>Wavelength accuracy: </a:t>
            </a:r>
            <a:r>
              <a:rPr lang="en-US" sz="1904">
                <a:solidFill>
                  <a:schemeClr val="dk1"/>
                </a:solidFill>
                <a:latin typeface="Arial"/>
                <a:ea typeface="Arial"/>
                <a:cs typeface="Arial"/>
                <a:sym typeface="Arial"/>
              </a:rPr>
              <a:t>± 2nm</a:t>
            </a:r>
            <a:endParaRPr/>
          </a:p>
          <a:p>
            <a:pPr indent="0" lvl="0" marL="0" marR="0" rtl="0" algn="l">
              <a:lnSpc>
                <a:spcPct val="141806"/>
              </a:lnSpc>
              <a:spcBef>
                <a:spcPts val="0"/>
              </a:spcBef>
              <a:spcAft>
                <a:spcPts val="0"/>
              </a:spcAft>
              <a:buNone/>
            </a:pPr>
            <a:r>
              <a:rPr lang="en-US" sz="1904">
                <a:solidFill>
                  <a:srgbClr val="C55A11"/>
                </a:solidFill>
                <a:latin typeface="Arial"/>
                <a:ea typeface="Arial"/>
                <a:cs typeface="Arial"/>
                <a:sym typeface="Arial"/>
              </a:rPr>
              <a:t>Half wave width: less than 12nm</a:t>
            </a:r>
            <a:br>
              <a:rPr lang="en-US" sz="1904">
                <a:solidFill>
                  <a:schemeClr val="dk1"/>
                </a:solidFill>
                <a:latin typeface="Arial"/>
                <a:ea typeface="Arial"/>
                <a:cs typeface="Arial"/>
                <a:sym typeface="Arial"/>
              </a:rPr>
            </a:br>
            <a:r>
              <a:rPr lang="en-US" sz="1904">
                <a:solidFill>
                  <a:srgbClr val="2F5496"/>
                </a:solidFill>
                <a:latin typeface="Arial"/>
                <a:ea typeface="Arial"/>
                <a:cs typeface="Arial"/>
                <a:sym typeface="Arial"/>
              </a:rPr>
              <a:t>Detector:  </a:t>
            </a:r>
            <a:r>
              <a:rPr lang="en-US" sz="1904">
                <a:solidFill>
                  <a:schemeClr val="dk1"/>
                </a:solidFill>
                <a:latin typeface="Arial"/>
                <a:ea typeface="Arial"/>
                <a:cs typeface="Arial"/>
                <a:sym typeface="Arial"/>
              </a:rPr>
              <a:t>Photodiode array</a:t>
            </a:r>
            <a:br>
              <a:rPr lang="en-US" sz="1904">
                <a:solidFill>
                  <a:schemeClr val="dk1"/>
                </a:solidFill>
                <a:latin typeface="Arial"/>
                <a:ea typeface="Arial"/>
                <a:cs typeface="Arial"/>
                <a:sym typeface="Arial"/>
              </a:rPr>
            </a:br>
            <a:r>
              <a:rPr lang="en-US" sz="1904">
                <a:solidFill>
                  <a:srgbClr val="2F5496"/>
                </a:solidFill>
                <a:latin typeface="Arial"/>
                <a:ea typeface="Arial"/>
                <a:cs typeface="Arial"/>
                <a:sym typeface="Arial"/>
              </a:rPr>
              <a:t>Light source: </a:t>
            </a:r>
            <a:r>
              <a:rPr lang="en-US" sz="1904">
                <a:solidFill>
                  <a:schemeClr val="dk1"/>
                </a:solidFill>
                <a:latin typeface="Arial"/>
                <a:ea typeface="Arial"/>
                <a:cs typeface="Arial"/>
                <a:sym typeface="Arial"/>
              </a:rPr>
              <a:t>Halogen tungsten lamp, 12V 20W, 2000h</a:t>
            </a:r>
            <a:endParaRPr sz="1904">
              <a:solidFill>
                <a:schemeClr val="dk1"/>
              </a:solidFill>
              <a:latin typeface="Arial"/>
              <a:ea typeface="Arial"/>
              <a:cs typeface="Arial"/>
              <a:sym typeface="Arial"/>
            </a:endParaRPr>
          </a:p>
        </p:txBody>
      </p:sp>
      <p:sp>
        <p:nvSpPr>
          <p:cNvPr id="1346" name="Google Shape;1346;p95"/>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0" name="Shape 1350"/>
        <p:cNvGrpSpPr/>
        <p:nvPr/>
      </p:nvGrpSpPr>
      <p:grpSpPr>
        <a:xfrm>
          <a:off x="0" y="0"/>
          <a:ext cx="0" cy="0"/>
          <a:chOff x="0" y="0"/>
          <a:chExt cx="0" cy="0"/>
        </a:xfrm>
      </p:grpSpPr>
      <p:pic>
        <p:nvPicPr>
          <p:cNvPr id="1351" name="Google Shape;1351;p96"/>
          <p:cNvPicPr preferRelativeResize="0"/>
          <p:nvPr/>
        </p:nvPicPr>
        <p:blipFill rotWithShape="1">
          <a:blip r:embed="rId3">
            <a:alphaModFix/>
          </a:blip>
          <a:srcRect b="0" l="0" r="0" t="0"/>
          <a:stretch/>
        </p:blipFill>
        <p:spPr>
          <a:xfrm>
            <a:off x="2350891" y="1558714"/>
            <a:ext cx="7337805" cy="4331094"/>
          </a:xfrm>
          <a:prstGeom prst="rect">
            <a:avLst/>
          </a:prstGeom>
          <a:noFill/>
          <a:ln>
            <a:noFill/>
          </a:ln>
        </p:spPr>
      </p:pic>
      <p:sp>
        <p:nvSpPr>
          <p:cNvPr id="1352" name="Google Shape;1352;p96"/>
          <p:cNvSpPr txBox="1"/>
          <p:nvPr/>
        </p:nvSpPr>
        <p:spPr>
          <a:xfrm>
            <a:off x="2650836" y="1149003"/>
            <a:ext cx="914909"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Lamp</a:t>
            </a:r>
            <a:endParaRPr sz="1904">
              <a:solidFill>
                <a:schemeClr val="dk1"/>
              </a:solidFill>
              <a:latin typeface="Arial"/>
              <a:ea typeface="Arial"/>
              <a:cs typeface="Arial"/>
              <a:sym typeface="Arial"/>
            </a:endParaRPr>
          </a:p>
        </p:txBody>
      </p:sp>
      <p:sp>
        <p:nvSpPr>
          <p:cNvPr id="1353" name="Google Shape;1353;p96"/>
          <p:cNvSpPr txBox="1"/>
          <p:nvPr/>
        </p:nvSpPr>
        <p:spPr>
          <a:xfrm>
            <a:off x="4968234" y="5955173"/>
            <a:ext cx="3542114"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Lens + Space ring+ Optical filter + clamping ring</a:t>
            </a:r>
            <a:endParaRPr sz="1904">
              <a:solidFill>
                <a:schemeClr val="dk1"/>
              </a:solidFill>
              <a:latin typeface="Arial"/>
              <a:ea typeface="Arial"/>
              <a:cs typeface="Arial"/>
              <a:sym typeface="Arial"/>
            </a:endParaRPr>
          </a:p>
        </p:txBody>
      </p:sp>
      <p:cxnSp>
        <p:nvCxnSpPr>
          <p:cNvPr id="1354" name="Google Shape;1354;p96"/>
          <p:cNvCxnSpPr>
            <a:stCxn id="1353" idx="0"/>
          </p:cNvCxnSpPr>
          <p:nvPr/>
        </p:nvCxnSpPr>
        <p:spPr>
          <a:xfrm rot="10800000">
            <a:off x="6271591" y="3724073"/>
            <a:ext cx="467700" cy="2231100"/>
          </a:xfrm>
          <a:prstGeom prst="straightConnector1">
            <a:avLst/>
          </a:prstGeom>
          <a:noFill/>
          <a:ln cap="flat" cmpd="sng" w="9525">
            <a:solidFill>
              <a:srgbClr val="0070C0"/>
            </a:solidFill>
            <a:prstDash val="solid"/>
            <a:miter lim="800000"/>
            <a:headEnd len="sm" w="sm" type="none"/>
            <a:tailEnd len="med" w="med" type="stealth"/>
          </a:ln>
        </p:spPr>
      </p:cxnSp>
      <p:cxnSp>
        <p:nvCxnSpPr>
          <p:cNvPr id="1355" name="Google Shape;1355;p96"/>
          <p:cNvCxnSpPr>
            <a:stCxn id="1352" idx="2"/>
          </p:cNvCxnSpPr>
          <p:nvPr/>
        </p:nvCxnSpPr>
        <p:spPr>
          <a:xfrm>
            <a:off x="3108291" y="1534493"/>
            <a:ext cx="88200" cy="1055400"/>
          </a:xfrm>
          <a:prstGeom prst="straightConnector1">
            <a:avLst/>
          </a:prstGeom>
          <a:noFill/>
          <a:ln cap="flat" cmpd="sng" w="9525">
            <a:solidFill>
              <a:srgbClr val="0070C0"/>
            </a:solidFill>
            <a:prstDash val="solid"/>
            <a:miter lim="800000"/>
            <a:headEnd len="sm" w="sm" type="none"/>
            <a:tailEnd len="med" w="med" type="stealth"/>
          </a:ln>
        </p:spPr>
      </p:cxnSp>
      <p:sp>
        <p:nvSpPr>
          <p:cNvPr id="1356" name="Google Shape;1356;p96"/>
          <p:cNvSpPr txBox="1"/>
          <p:nvPr/>
        </p:nvSpPr>
        <p:spPr>
          <a:xfrm>
            <a:off x="2817091" y="5935012"/>
            <a:ext cx="1770693" cy="678647"/>
          </a:xfrm>
          <a:prstGeom prst="rect">
            <a:avLst/>
          </a:prstGeom>
          <a:noFill/>
          <a:ln>
            <a:noFill/>
          </a:ln>
        </p:spPr>
        <p:txBody>
          <a:bodyPr anchorCtr="0" anchor="t" bIns="45700" lIns="91425" spcFirstLastPara="1" rIns="91425" wrap="square" tIns="45700">
            <a:spAutoFit/>
          </a:bodyPr>
          <a:lstStyle/>
          <a:p>
            <a:pPr indent="0" lvl="0" marL="0" marR="0" rtl="0" algn="ctr">
              <a:spcBef>
                <a:spcPts val="0"/>
              </a:spcBef>
              <a:spcAft>
                <a:spcPts val="0"/>
              </a:spcAft>
              <a:buNone/>
            </a:pPr>
            <a:r>
              <a:rPr lang="en-US" sz="1904">
                <a:solidFill>
                  <a:schemeClr val="dk1"/>
                </a:solidFill>
                <a:latin typeface="Arial"/>
                <a:ea typeface="Arial"/>
                <a:cs typeface="Arial"/>
                <a:sym typeface="Arial"/>
              </a:rPr>
              <a:t>Front light  module</a:t>
            </a:r>
            <a:endParaRPr sz="1904">
              <a:solidFill>
                <a:schemeClr val="dk1"/>
              </a:solidFill>
              <a:latin typeface="Arial"/>
              <a:ea typeface="Arial"/>
              <a:cs typeface="Arial"/>
              <a:sym typeface="Arial"/>
            </a:endParaRPr>
          </a:p>
        </p:txBody>
      </p:sp>
      <p:cxnSp>
        <p:nvCxnSpPr>
          <p:cNvPr id="1357" name="Google Shape;1357;p96"/>
          <p:cNvCxnSpPr>
            <a:stCxn id="1356" idx="0"/>
          </p:cNvCxnSpPr>
          <p:nvPr/>
        </p:nvCxnSpPr>
        <p:spPr>
          <a:xfrm flipH="1" rot="10800000">
            <a:off x="3702438" y="3724312"/>
            <a:ext cx="885300" cy="2210700"/>
          </a:xfrm>
          <a:prstGeom prst="straightConnector1">
            <a:avLst/>
          </a:prstGeom>
          <a:noFill/>
          <a:ln cap="flat" cmpd="sng" w="9525">
            <a:solidFill>
              <a:srgbClr val="0070C0"/>
            </a:solidFill>
            <a:prstDash val="solid"/>
            <a:miter lim="800000"/>
            <a:headEnd len="sm" w="sm" type="none"/>
            <a:tailEnd len="med" w="med" type="stealth"/>
          </a:ln>
        </p:spPr>
      </p:cxnSp>
      <p:sp>
        <p:nvSpPr>
          <p:cNvPr id="1358" name="Google Shape;1358;p96"/>
          <p:cNvSpPr txBox="1"/>
          <p:nvPr/>
        </p:nvSpPr>
        <p:spPr>
          <a:xfrm>
            <a:off x="8533188" y="5923500"/>
            <a:ext cx="279316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Signal receiving board</a:t>
            </a:r>
            <a:endParaRPr sz="1904">
              <a:solidFill>
                <a:schemeClr val="dk1"/>
              </a:solidFill>
              <a:latin typeface="Arial"/>
              <a:ea typeface="Arial"/>
              <a:cs typeface="Arial"/>
              <a:sym typeface="Arial"/>
            </a:endParaRPr>
          </a:p>
        </p:txBody>
      </p:sp>
      <p:cxnSp>
        <p:nvCxnSpPr>
          <p:cNvPr id="1359" name="Google Shape;1359;p96"/>
          <p:cNvCxnSpPr>
            <a:stCxn id="1358" idx="0"/>
          </p:cNvCxnSpPr>
          <p:nvPr/>
        </p:nvCxnSpPr>
        <p:spPr>
          <a:xfrm rot="10800000">
            <a:off x="8067972" y="4552800"/>
            <a:ext cx="1861800" cy="1370700"/>
          </a:xfrm>
          <a:prstGeom prst="straightConnector1">
            <a:avLst/>
          </a:prstGeom>
          <a:noFill/>
          <a:ln cap="flat" cmpd="sng" w="9525">
            <a:solidFill>
              <a:srgbClr val="0070C0"/>
            </a:solidFill>
            <a:prstDash val="solid"/>
            <a:miter lim="800000"/>
            <a:headEnd len="sm" w="sm" type="none"/>
            <a:tailEnd len="med" w="med" type="stealth"/>
          </a:ln>
        </p:spPr>
      </p:cxnSp>
      <p:sp>
        <p:nvSpPr>
          <p:cNvPr id="1360" name="Google Shape;1360;p96"/>
          <p:cNvSpPr txBox="1"/>
          <p:nvPr/>
        </p:nvSpPr>
        <p:spPr>
          <a:xfrm>
            <a:off x="3788003" y="1122643"/>
            <a:ext cx="757168"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Lens</a:t>
            </a:r>
            <a:endParaRPr sz="1904">
              <a:solidFill>
                <a:schemeClr val="dk1"/>
              </a:solidFill>
              <a:latin typeface="Arial"/>
              <a:ea typeface="Arial"/>
              <a:cs typeface="Arial"/>
              <a:sym typeface="Arial"/>
            </a:endParaRPr>
          </a:p>
        </p:txBody>
      </p:sp>
      <p:cxnSp>
        <p:nvCxnSpPr>
          <p:cNvPr id="1361" name="Google Shape;1361;p96"/>
          <p:cNvCxnSpPr>
            <a:stCxn id="1360" idx="2"/>
          </p:cNvCxnSpPr>
          <p:nvPr/>
        </p:nvCxnSpPr>
        <p:spPr>
          <a:xfrm>
            <a:off x="4166587" y="1508133"/>
            <a:ext cx="0" cy="1329300"/>
          </a:xfrm>
          <a:prstGeom prst="straightConnector1">
            <a:avLst/>
          </a:prstGeom>
          <a:noFill/>
          <a:ln cap="flat" cmpd="sng" w="9525">
            <a:solidFill>
              <a:srgbClr val="0070C0"/>
            </a:solidFill>
            <a:prstDash val="solid"/>
            <a:miter lim="800000"/>
            <a:headEnd len="sm" w="sm" type="none"/>
            <a:tailEnd len="med" w="med" type="stealth"/>
          </a:ln>
        </p:spPr>
      </p:cxnSp>
      <p:cxnSp>
        <p:nvCxnSpPr>
          <p:cNvPr id="1362" name="Google Shape;1362;p96"/>
          <p:cNvCxnSpPr>
            <a:stCxn id="1360" idx="2"/>
          </p:cNvCxnSpPr>
          <p:nvPr/>
        </p:nvCxnSpPr>
        <p:spPr>
          <a:xfrm>
            <a:off x="4166587" y="1508133"/>
            <a:ext cx="780600" cy="1195800"/>
          </a:xfrm>
          <a:prstGeom prst="straightConnector1">
            <a:avLst/>
          </a:prstGeom>
          <a:noFill/>
          <a:ln cap="flat" cmpd="sng" w="9525">
            <a:solidFill>
              <a:srgbClr val="0070C0"/>
            </a:solidFill>
            <a:prstDash val="solid"/>
            <a:miter lim="800000"/>
            <a:headEnd len="sm" w="sm" type="none"/>
            <a:tailEnd len="med" w="med" type="stealth"/>
          </a:ln>
        </p:spPr>
      </p:cxnSp>
      <p:cxnSp>
        <p:nvCxnSpPr>
          <p:cNvPr id="1363" name="Google Shape;1363;p96"/>
          <p:cNvCxnSpPr>
            <a:stCxn id="1356" idx="0"/>
          </p:cNvCxnSpPr>
          <p:nvPr/>
        </p:nvCxnSpPr>
        <p:spPr>
          <a:xfrm rot="10800000">
            <a:off x="3196638" y="3604012"/>
            <a:ext cx="505800" cy="2331000"/>
          </a:xfrm>
          <a:prstGeom prst="straightConnector1">
            <a:avLst/>
          </a:prstGeom>
          <a:noFill/>
          <a:ln cap="flat" cmpd="sng" w="9525">
            <a:solidFill>
              <a:srgbClr val="0070C0"/>
            </a:solidFill>
            <a:prstDash val="solid"/>
            <a:miter lim="800000"/>
            <a:headEnd len="sm" w="sm" type="none"/>
            <a:tailEnd len="med" w="med" type="stealth"/>
          </a:ln>
        </p:spPr>
      </p:cxnSp>
      <p:sp>
        <p:nvSpPr>
          <p:cNvPr id="1364" name="Google Shape;1364;p96"/>
          <p:cNvSpPr txBox="1"/>
          <p:nvPr/>
        </p:nvSpPr>
        <p:spPr>
          <a:xfrm>
            <a:off x="5230847" y="907054"/>
            <a:ext cx="1749579" cy="67864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Beam splitter , 12 pieces</a:t>
            </a:r>
            <a:endParaRPr sz="1904">
              <a:solidFill>
                <a:schemeClr val="dk1"/>
              </a:solidFill>
              <a:latin typeface="Arial"/>
              <a:ea typeface="Arial"/>
              <a:cs typeface="Arial"/>
              <a:sym typeface="Arial"/>
            </a:endParaRPr>
          </a:p>
        </p:txBody>
      </p:sp>
      <p:cxnSp>
        <p:nvCxnSpPr>
          <p:cNvPr id="1365" name="Google Shape;1365;p96"/>
          <p:cNvCxnSpPr>
            <a:stCxn id="1364" idx="2"/>
          </p:cNvCxnSpPr>
          <p:nvPr/>
        </p:nvCxnSpPr>
        <p:spPr>
          <a:xfrm flipH="1">
            <a:off x="5816137" y="1585701"/>
            <a:ext cx="289500" cy="992100"/>
          </a:xfrm>
          <a:prstGeom prst="straightConnector1">
            <a:avLst/>
          </a:prstGeom>
          <a:noFill/>
          <a:ln cap="flat" cmpd="sng" w="9525">
            <a:solidFill>
              <a:srgbClr val="0070C0"/>
            </a:solidFill>
            <a:prstDash val="solid"/>
            <a:miter lim="800000"/>
            <a:headEnd len="sm" w="sm" type="none"/>
            <a:tailEnd len="med" w="med" type="stealth"/>
          </a:ln>
        </p:spPr>
      </p:cxnSp>
      <p:sp>
        <p:nvSpPr>
          <p:cNvPr id="1366" name="Google Shape;1366;p96"/>
          <p:cNvSpPr txBox="1"/>
          <p:nvPr/>
        </p:nvSpPr>
        <p:spPr>
          <a:xfrm>
            <a:off x="7382325" y="916390"/>
            <a:ext cx="2458784"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Rear optical module</a:t>
            </a:r>
            <a:endParaRPr sz="1904">
              <a:solidFill>
                <a:schemeClr val="dk1"/>
              </a:solidFill>
              <a:latin typeface="Arial"/>
              <a:ea typeface="Arial"/>
              <a:cs typeface="Arial"/>
              <a:sym typeface="Arial"/>
            </a:endParaRPr>
          </a:p>
        </p:txBody>
      </p:sp>
      <p:cxnSp>
        <p:nvCxnSpPr>
          <p:cNvPr id="1367" name="Google Shape;1367;p96"/>
          <p:cNvCxnSpPr>
            <a:stCxn id="1366" idx="2"/>
          </p:cNvCxnSpPr>
          <p:nvPr/>
        </p:nvCxnSpPr>
        <p:spPr>
          <a:xfrm flipH="1">
            <a:off x="8068117" y="1301880"/>
            <a:ext cx="543600" cy="888900"/>
          </a:xfrm>
          <a:prstGeom prst="straightConnector1">
            <a:avLst/>
          </a:prstGeom>
          <a:noFill/>
          <a:ln cap="flat" cmpd="sng" w="9525">
            <a:solidFill>
              <a:srgbClr val="0070C0"/>
            </a:solidFill>
            <a:prstDash val="solid"/>
            <a:miter lim="800000"/>
            <a:headEnd len="sm" w="sm" type="none"/>
            <a:tailEnd len="med" w="med" type="stealth"/>
          </a:ln>
        </p:spPr>
      </p:cxnSp>
      <p:cxnSp>
        <p:nvCxnSpPr>
          <p:cNvPr id="1368" name="Google Shape;1368;p96"/>
          <p:cNvCxnSpPr>
            <a:stCxn id="1366" idx="2"/>
          </p:cNvCxnSpPr>
          <p:nvPr/>
        </p:nvCxnSpPr>
        <p:spPr>
          <a:xfrm flipH="1">
            <a:off x="8270017" y="1301880"/>
            <a:ext cx="341700" cy="996300"/>
          </a:xfrm>
          <a:prstGeom prst="straightConnector1">
            <a:avLst/>
          </a:prstGeom>
          <a:noFill/>
          <a:ln cap="flat" cmpd="sng" w="9525">
            <a:solidFill>
              <a:srgbClr val="0070C0"/>
            </a:solidFill>
            <a:prstDash val="solid"/>
            <a:miter lim="800000"/>
            <a:headEnd len="sm" w="sm" type="none"/>
            <a:tailEnd len="med" w="med" type="stealth"/>
          </a:ln>
        </p:spPr>
      </p:cxnSp>
      <p:sp>
        <p:nvSpPr>
          <p:cNvPr id="1369" name="Google Shape;1369;p96"/>
          <p:cNvSpPr txBox="1"/>
          <p:nvPr/>
        </p:nvSpPr>
        <p:spPr>
          <a:xfrm>
            <a:off x="120073" y="5918233"/>
            <a:ext cx="2762777" cy="38549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904">
                <a:solidFill>
                  <a:schemeClr val="dk1"/>
                </a:solidFill>
                <a:latin typeface="Arial"/>
                <a:ea typeface="Arial"/>
                <a:cs typeface="Arial"/>
                <a:sym typeface="Arial"/>
              </a:rPr>
              <a:t>Cooling fan+ cooling fin</a:t>
            </a:r>
            <a:endParaRPr sz="1904">
              <a:solidFill>
                <a:schemeClr val="dk1"/>
              </a:solidFill>
              <a:latin typeface="Arial"/>
              <a:ea typeface="Arial"/>
              <a:cs typeface="Arial"/>
              <a:sym typeface="Arial"/>
            </a:endParaRPr>
          </a:p>
        </p:txBody>
      </p:sp>
      <p:cxnSp>
        <p:nvCxnSpPr>
          <p:cNvPr id="1370" name="Google Shape;1370;p96"/>
          <p:cNvCxnSpPr>
            <a:stCxn id="1369" idx="0"/>
          </p:cNvCxnSpPr>
          <p:nvPr/>
        </p:nvCxnSpPr>
        <p:spPr>
          <a:xfrm flipH="1" rot="10800000">
            <a:off x="1501461" y="4660033"/>
            <a:ext cx="1239300" cy="1258200"/>
          </a:xfrm>
          <a:prstGeom prst="straightConnector1">
            <a:avLst/>
          </a:prstGeom>
          <a:noFill/>
          <a:ln cap="flat" cmpd="sng" w="9525">
            <a:solidFill>
              <a:srgbClr val="0070C0"/>
            </a:solidFill>
            <a:prstDash val="solid"/>
            <a:miter lim="800000"/>
            <a:headEnd len="sm" w="sm" type="none"/>
            <a:tailEnd len="med" w="med" type="stealth"/>
          </a:ln>
        </p:spPr>
      </p:cxnSp>
      <p:cxnSp>
        <p:nvCxnSpPr>
          <p:cNvPr id="1371" name="Google Shape;1371;p96"/>
          <p:cNvCxnSpPr>
            <a:stCxn id="1369" idx="0"/>
          </p:cNvCxnSpPr>
          <p:nvPr/>
        </p:nvCxnSpPr>
        <p:spPr>
          <a:xfrm flipH="1" rot="10800000">
            <a:off x="1501462" y="5189833"/>
            <a:ext cx="1586700" cy="728400"/>
          </a:xfrm>
          <a:prstGeom prst="straightConnector1">
            <a:avLst/>
          </a:prstGeom>
          <a:noFill/>
          <a:ln cap="flat" cmpd="sng" w="9525">
            <a:solidFill>
              <a:srgbClr val="0070C0"/>
            </a:solidFill>
            <a:prstDash val="solid"/>
            <a:miter lim="800000"/>
            <a:headEnd len="sm" w="sm" type="none"/>
            <a:tailEnd len="med" w="med" type="stealth"/>
          </a:ln>
        </p:spPr>
      </p:cxnSp>
      <p:sp>
        <p:nvSpPr>
          <p:cNvPr id="1372" name="Google Shape;1372;p96"/>
          <p:cNvSpPr/>
          <p:nvPr/>
        </p:nvSpPr>
        <p:spPr>
          <a:xfrm>
            <a:off x="8866909" y="438961"/>
            <a:ext cx="2943378" cy="345440"/>
          </a:xfrm>
          <a:prstGeom prst="rect">
            <a:avLst/>
          </a:prstGeom>
          <a:noFill/>
          <a:ln>
            <a:noFill/>
          </a:ln>
        </p:spPr>
        <p:txBody>
          <a:bodyPr anchorCtr="0" anchor="ctr" bIns="0" lIns="0" spcFirstLastPara="1" rIns="0" wrap="square" tIns="13425">
            <a:spAutoFit/>
          </a:bodyPr>
          <a:lstStyle/>
          <a:p>
            <a:pPr indent="0" lvl="0" marL="0" marR="0" rtl="0" algn="l">
              <a:lnSpc>
                <a:spcPct val="90000"/>
              </a:lnSpc>
              <a:spcBef>
                <a:spcPts val="0"/>
              </a:spcBef>
              <a:spcAft>
                <a:spcPts val="0"/>
              </a:spcAft>
              <a:buClr>
                <a:schemeClr val="lt1"/>
              </a:buClr>
              <a:buSzPts val="2400"/>
              <a:buFont typeface="Arial"/>
              <a:buNone/>
            </a:pPr>
            <a:r>
              <a:rPr lang="en-US" sz="2400">
                <a:solidFill>
                  <a:schemeClr val="lt1"/>
                </a:solidFill>
                <a:latin typeface="Arial"/>
                <a:ea typeface="Arial"/>
                <a:cs typeface="Arial"/>
                <a:sym typeface="Arial"/>
              </a:rPr>
              <a:t>Mechanical Structure</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6" name="Shape 1376"/>
        <p:cNvGrpSpPr/>
        <p:nvPr/>
      </p:nvGrpSpPr>
      <p:grpSpPr>
        <a:xfrm>
          <a:off x="0" y="0"/>
          <a:ext cx="0" cy="0"/>
          <a:chOff x="0" y="0"/>
          <a:chExt cx="0" cy="0"/>
        </a:xfrm>
      </p:grpSpPr>
      <p:sp>
        <p:nvSpPr>
          <p:cNvPr id="1377" name="Google Shape;1377;p97"/>
          <p:cNvSpPr txBox="1"/>
          <p:nvPr>
            <p:ph type="title"/>
          </p:nvPr>
        </p:nvSpPr>
        <p:spPr>
          <a:xfrm>
            <a:off x="1323961" y="2561960"/>
            <a:ext cx="5102003" cy="664221"/>
          </a:xfrm>
          <a:prstGeom prst="rect">
            <a:avLst/>
          </a:prstGeom>
          <a:noFill/>
          <a:ln>
            <a:noFill/>
          </a:ln>
        </p:spPr>
        <p:txBody>
          <a:bodyPr anchorCtr="0" anchor="ctr" bIns="0" lIns="0" spcFirstLastPara="1" rIns="0" wrap="square" tIns="12700">
            <a:spAutoFit/>
          </a:bodyPr>
          <a:lstStyle/>
          <a:p>
            <a:pPr indent="0" lvl="0" marL="13334" rtl="0" algn="l">
              <a:lnSpc>
                <a:spcPct val="100000"/>
              </a:lnSpc>
              <a:spcBef>
                <a:spcPts val="0"/>
              </a:spcBef>
              <a:spcAft>
                <a:spcPts val="0"/>
              </a:spcAft>
              <a:buClr>
                <a:srgbClr val="00B0F0"/>
              </a:buClr>
              <a:buSzPts val="4235"/>
              <a:buFont typeface="Arial"/>
              <a:buNone/>
            </a:pPr>
            <a:r>
              <a:rPr lang="en-US" sz="4235">
                <a:solidFill>
                  <a:srgbClr val="00B0F0"/>
                </a:solidFill>
                <a:latin typeface="Arial"/>
                <a:ea typeface="Arial"/>
                <a:cs typeface="Arial"/>
                <a:sym typeface="Arial"/>
              </a:rPr>
              <a:t>06</a:t>
            </a:r>
            <a:endParaRPr sz="4235">
              <a:solidFill>
                <a:srgbClr val="00B0F0"/>
              </a:solidFill>
              <a:latin typeface="Arial"/>
              <a:ea typeface="Arial"/>
              <a:cs typeface="Arial"/>
              <a:sym typeface="Arial"/>
            </a:endParaRPr>
          </a:p>
        </p:txBody>
      </p:sp>
      <p:sp>
        <p:nvSpPr>
          <p:cNvPr id="1378" name="Google Shape;1378;p97"/>
          <p:cNvSpPr txBox="1"/>
          <p:nvPr>
            <p:ph idx="1" type="body"/>
          </p:nvPr>
        </p:nvSpPr>
        <p:spPr>
          <a:xfrm>
            <a:off x="1323962" y="3706883"/>
            <a:ext cx="6516612" cy="1040964"/>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rgbClr val="00B0F0"/>
              </a:buClr>
              <a:buSzPts val="4235"/>
              <a:buNone/>
            </a:pPr>
            <a:r>
              <a:rPr lang="en-US" sz="4235">
                <a:solidFill>
                  <a:srgbClr val="00B0F0"/>
                </a:solidFill>
                <a:latin typeface="Arial"/>
                <a:ea typeface="Arial"/>
                <a:cs typeface="Arial"/>
                <a:sym typeface="Arial"/>
              </a:rPr>
              <a:t>Hydraulic System</a:t>
            </a:r>
            <a:endParaRPr sz="4235">
              <a:solidFill>
                <a:srgbClr val="00B0F0"/>
              </a:solidFill>
              <a:latin typeface="Arial"/>
              <a:ea typeface="Arial"/>
              <a:cs typeface="Arial"/>
              <a:sym typeface="Arial"/>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pic>
        <p:nvPicPr>
          <p:cNvPr id="1384" name="Google Shape;1384;p98"/>
          <p:cNvPicPr preferRelativeResize="0"/>
          <p:nvPr/>
        </p:nvPicPr>
        <p:blipFill rotWithShape="1">
          <a:blip r:embed="rId3">
            <a:alphaModFix/>
          </a:blip>
          <a:srcRect b="0" l="0" r="0" t="0"/>
          <a:stretch/>
        </p:blipFill>
        <p:spPr>
          <a:xfrm>
            <a:off x="203199" y="1122145"/>
            <a:ext cx="7733261" cy="5400575"/>
          </a:xfrm>
          <a:prstGeom prst="rect">
            <a:avLst/>
          </a:prstGeom>
          <a:noFill/>
          <a:ln>
            <a:noFill/>
          </a:ln>
        </p:spPr>
      </p:pic>
      <p:sp>
        <p:nvSpPr>
          <p:cNvPr id="1385" name="Google Shape;1385;p98"/>
          <p:cNvSpPr txBox="1"/>
          <p:nvPr>
            <p:ph idx="1" type="body"/>
          </p:nvPr>
        </p:nvSpPr>
        <p:spPr>
          <a:xfrm>
            <a:off x="9385960" y="301643"/>
            <a:ext cx="3128889" cy="455021"/>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Arial"/>
                <a:ea typeface="Arial"/>
                <a:cs typeface="Arial"/>
                <a:sym typeface="Arial"/>
              </a:rPr>
              <a:t>Hydraulic system</a:t>
            </a:r>
            <a:endParaRPr sz="2400">
              <a:latin typeface="Arial"/>
              <a:ea typeface="Arial"/>
              <a:cs typeface="Arial"/>
              <a:sym typeface="Arial"/>
            </a:endParaRPr>
          </a:p>
        </p:txBody>
      </p:sp>
      <p:graphicFrame>
        <p:nvGraphicFramePr>
          <p:cNvPr id="1386" name="Google Shape;1386;p98"/>
          <p:cNvGraphicFramePr/>
          <p:nvPr/>
        </p:nvGraphicFramePr>
        <p:xfrm>
          <a:off x="8050626" y="1122145"/>
          <a:ext cx="3000000" cy="3000000"/>
        </p:xfrm>
        <a:graphic>
          <a:graphicData uri="http://schemas.openxmlformats.org/drawingml/2006/table">
            <a:tbl>
              <a:tblPr bandRow="1" firstRow="1">
                <a:noFill/>
                <a:tableStyleId>{EA177D51-DA56-4FDD-AB0A-3AEA0F5BFCF8}</a:tableStyleId>
              </a:tblPr>
              <a:tblGrid>
                <a:gridCol w="874950"/>
                <a:gridCol w="3002275"/>
              </a:tblGrid>
              <a:tr h="445350">
                <a:tc gridSpan="2">
                  <a:txBody>
                    <a:bodyPr/>
                    <a:lstStyle/>
                    <a:p>
                      <a:pPr indent="0" lvl="0" marL="0" marR="0" rtl="0" algn="ctr">
                        <a:lnSpc>
                          <a:spcPct val="100000"/>
                        </a:lnSpc>
                        <a:spcBef>
                          <a:spcPts val="0"/>
                        </a:spcBef>
                        <a:spcAft>
                          <a:spcPts val="0"/>
                        </a:spcAft>
                        <a:buClr>
                          <a:schemeClr val="lt1"/>
                        </a:buClr>
                        <a:buSzPts val="1800"/>
                        <a:buFont typeface="Arial"/>
                        <a:buNone/>
                      </a:pPr>
                      <a:r>
                        <a:rPr b="0" i="0" lang="en-US" sz="1800" u="none" cap="none" strike="noStrike">
                          <a:solidFill>
                            <a:schemeClr val="lt1"/>
                          </a:solidFill>
                          <a:latin typeface="Arial"/>
                          <a:ea typeface="Arial"/>
                          <a:cs typeface="Arial"/>
                          <a:sym typeface="Arial"/>
                        </a:rPr>
                        <a:t>Hydraulic system component</a:t>
                      </a:r>
                      <a:endParaRPr/>
                    </a:p>
                  </a:txBody>
                  <a:tcPr marT="45725" marB="45725" marR="91450" marL="91450"/>
                </a:tc>
                <a:tc hMerge="1"/>
              </a:tr>
              <a:tr h="377625">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Code</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Name</a:t>
                      </a:r>
                      <a:endParaRPr sz="1800" u="none" cap="none" strike="noStrike">
                        <a:latin typeface="Arial"/>
                        <a:ea typeface="Arial"/>
                        <a:cs typeface="Arial"/>
                        <a:sym typeface="Arial"/>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P1</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Liquid pump</a:t>
                      </a:r>
                      <a:endParaRPr sz="1800" u="none" cap="none" strike="noStrike">
                        <a:latin typeface="Arial"/>
                        <a:ea typeface="Arial"/>
                        <a:cs typeface="Arial"/>
                        <a:sym typeface="Arial"/>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P2</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Stirrer cleaning pump</a:t>
                      </a:r>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P3</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b="0" i="0" lang="en-US" sz="1800" u="none" cap="none" strike="noStrike">
                          <a:solidFill>
                            <a:schemeClr val="dk1"/>
                          </a:solidFill>
                          <a:latin typeface="Arial"/>
                          <a:ea typeface="Arial"/>
                          <a:cs typeface="Arial"/>
                          <a:sym typeface="Arial"/>
                        </a:rPr>
                        <a:t>Probe cleaning pump</a:t>
                      </a:r>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P4</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Reaction disk cleaning pump</a:t>
                      </a:r>
                      <a:endParaRPr sz="1800" u="none" cap="none" strike="noStrike">
                        <a:latin typeface="Arial"/>
                        <a:ea typeface="Arial"/>
                        <a:cs typeface="Arial"/>
                        <a:sym typeface="Arial"/>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P5</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Peristaltic pump</a:t>
                      </a:r>
                      <a:endParaRPr sz="1800" u="none" cap="none" strike="noStrike">
                        <a:latin typeface="Arial"/>
                        <a:ea typeface="Arial"/>
                        <a:cs typeface="Arial"/>
                        <a:sym typeface="Arial"/>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P6</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Waste pump</a:t>
                      </a:r>
                      <a:endParaRPr sz="1800" u="none" cap="none" strike="noStrike">
                        <a:latin typeface="Arial"/>
                        <a:ea typeface="Arial"/>
                        <a:cs typeface="Arial"/>
                        <a:sym typeface="Arial"/>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P7</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Suction pump</a:t>
                      </a:r>
                      <a:endParaRPr sz="1800" u="none" cap="none" strike="noStrike">
                        <a:latin typeface="Arial"/>
                        <a:ea typeface="Arial"/>
                        <a:cs typeface="Arial"/>
                        <a:sym typeface="Arial"/>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SV1</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lnSpc>
                          <a:spcPct val="100000"/>
                        </a:lnSpc>
                        <a:spcBef>
                          <a:spcPts val="0"/>
                        </a:spcBef>
                        <a:spcAft>
                          <a:spcPts val="0"/>
                        </a:spcAft>
                        <a:buClr>
                          <a:schemeClr val="dk1"/>
                        </a:buClr>
                        <a:buSzPts val="1800"/>
                        <a:buFont typeface="Arial"/>
                        <a:buNone/>
                      </a:pPr>
                      <a:r>
                        <a:rPr lang="en-US" sz="1800" u="none" cap="none" strike="noStrike">
                          <a:latin typeface="Arial"/>
                          <a:ea typeface="Arial"/>
                          <a:cs typeface="Arial"/>
                          <a:sym typeface="Arial"/>
                        </a:rPr>
                        <a:t>Probe cleaning valve</a:t>
                      </a:r>
                      <a:endParaRPr sz="1800" u="none" cap="none" strike="noStrike">
                        <a:latin typeface="Arial"/>
                        <a:ea typeface="Arial"/>
                        <a:cs typeface="Arial"/>
                        <a:sym typeface="Arial"/>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SV2</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Suction valve</a:t>
                      </a:r>
                      <a:endParaRPr sz="1800" u="none" cap="none" strike="noStrike">
                        <a:latin typeface="Arial"/>
                        <a:ea typeface="Arial"/>
                        <a:cs typeface="Arial"/>
                        <a:sym typeface="Arial"/>
                      </a:endParaRPr>
                    </a:p>
                  </a:txBody>
                  <a:tcPr marT="45725" marB="45725" marR="91450" marL="91450"/>
                </a:tc>
              </a:tr>
              <a:tr h="445350">
                <a:tc>
                  <a:txBody>
                    <a:bodyPr/>
                    <a:lstStyle/>
                    <a:p>
                      <a:pPr indent="0" lvl="0" marL="0" marR="0" rtl="0" algn="ctr">
                        <a:spcBef>
                          <a:spcPts val="0"/>
                        </a:spcBef>
                        <a:spcAft>
                          <a:spcPts val="0"/>
                        </a:spcAft>
                        <a:buNone/>
                      </a:pPr>
                      <a:r>
                        <a:rPr lang="en-US" sz="1800" u="none" cap="none" strike="noStrike">
                          <a:latin typeface="Arial"/>
                          <a:ea typeface="Arial"/>
                          <a:cs typeface="Arial"/>
                          <a:sym typeface="Arial"/>
                        </a:rPr>
                        <a:t>SY1</a:t>
                      </a:r>
                      <a:endParaRPr sz="1800" u="none" cap="none" strike="noStrike">
                        <a:latin typeface="Arial"/>
                        <a:ea typeface="Arial"/>
                        <a:cs typeface="Arial"/>
                        <a:sym typeface="Arial"/>
                      </a:endParaRPr>
                    </a:p>
                  </a:txBody>
                  <a:tcPr marT="45725" marB="45725" marR="91450" marL="91450"/>
                </a:tc>
                <a:tc>
                  <a:txBody>
                    <a:bodyPr/>
                    <a:lstStyle/>
                    <a:p>
                      <a:pPr indent="0" lvl="0" marL="0" marR="0" rtl="0" algn="ctr">
                        <a:spcBef>
                          <a:spcPts val="0"/>
                        </a:spcBef>
                        <a:spcAft>
                          <a:spcPts val="0"/>
                        </a:spcAft>
                        <a:buNone/>
                      </a:pPr>
                      <a:r>
                        <a:rPr b="0" i="0" lang="en-US" sz="1800" u="none" cap="none" strike="noStrike">
                          <a:solidFill>
                            <a:schemeClr val="dk1"/>
                          </a:solidFill>
                          <a:latin typeface="Arial"/>
                          <a:ea typeface="Arial"/>
                          <a:cs typeface="Arial"/>
                          <a:sym typeface="Arial"/>
                        </a:rPr>
                        <a:t>Plunger pump</a:t>
                      </a:r>
                      <a:endParaRPr sz="1800" u="none" cap="none" strike="noStrike">
                        <a:latin typeface="Arial"/>
                        <a:ea typeface="Arial"/>
                        <a:cs typeface="Arial"/>
                        <a:sym typeface="Arial"/>
                      </a:endParaRPr>
                    </a:p>
                  </a:txBody>
                  <a:tcPr marT="45725" marB="45725" marR="91450" marL="91450"/>
                </a:tc>
              </a:tr>
            </a:tbl>
          </a:graphicData>
        </a:graphic>
      </p:graphicFrame>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id="1391" name="Google Shape;1391;p99"/>
          <p:cNvPicPr preferRelativeResize="0"/>
          <p:nvPr/>
        </p:nvPicPr>
        <p:blipFill rotWithShape="1">
          <a:blip r:embed="rId3">
            <a:alphaModFix/>
          </a:blip>
          <a:srcRect b="0" l="0" r="0" t="0"/>
          <a:stretch/>
        </p:blipFill>
        <p:spPr>
          <a:xfrm>
            <a:off x="9076651" y="1620617"/>
            <a:ext cx="2531561" cy="1808257"/>
          </a:xfrm>
          <a:prstGeom prst="roundRect">
            <a:avLst>
              <a:gd fmla="val 16667" name="adj"/>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pic>
        <p:nvPicPr>
          <p:cNvPr id="1392" name="Google Shape;1392;p99"/>
          <p:cNvPicPr preferRelativeResize="0"/>
          <p:nvPr/>
        </p:nvPicPr>
        <p:blipFill rotWithShape="1">
          <a:blip r:embed="rId4">
            <a:alphaModFix/>
          </a:blip>
          <a:srcRect b="0" l="0" r="0" t="0"/>
          <a:stretch/>
        </p:blipFill>
        <p:spPr>
          <a:xfrm rot="5400000">
            <a:off x="3530474" y="1262908"/>
            <a:ext cx="1858185" cy="2473999"/>
          </a:xfrm>
          <a:prstGeom prst="ellipse">
            <a:avLst/>
          </a:prstGeom>
          <a:noFill/>
          <a:ln cap="flat" cmpd="sng" w="9525">
            <a:solidFill>
              <a:srgbClr val="D60093"/>
            </a:solidFill>
            <a:prstDash val="solid"/>
            <a:round/>
            <a:headEnd len="sm" w="sm" type="none"/>
            <a:tailEnd len="sm" w="sm" type="none"/>
          </a:ln>
          <a:effectLst>
            <a:outerShdw blurRad="50800" rotWithShape="0" algn="tl" dir="2700000" dist="38100">
              <a:srgbClr val="000000">
                <a:alpha val="40000"/>
              </a:srgbClr>
            </a:outerShdw>
          </a:effectLst>
        </p:spPr>
      </p:pic>
      <p:sp>
        <p:nvSpPr>
          <p:cNvPr id="1393" name="Google Shape;1393;p99"/>
          <p:cNvSpPr txBox="1"/>
          <p:nvPr/>
        </p:nvSpPr>
        <p:spPr>
          <a:xfrm>
            <a:off x="1626227" y="3753722"/>
            <a:ext cx="3148973"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F5496"/>
                </a:solidFill>
                <a:latin typeface="Arial"/>
                <a:ea typeface="Arial"/>
                <a:cs typeface="Arial"/>
                <a:sym typeface="Arial"/>
              </a:rPr>
              <a:t>Probe cleaning valve SV1</a:t>
            </a:r>
            <a:endParaRPr b="1" sz="2000">
              <a:solidFill>
                <a:srgbClr val="2F5496"/>
              </a:solidFill>
              <a:latin typeface="Arial"/>
              <a:ea typeface="Arial"/>
              <a:cs typeface="Arial"/>
              <a:sym typeface="Arial"/>
            </a:endParaRPr>
          </a:p>
        </p:txBody>
      </p:sp>
      <p:sp>
        <p:nvSpPr>
          <p:cNvPr id="1394" name="Google Shape;1394;p99"/>
          <p:cNvSpPr txBox="1"/>
          <p:nvPr/>
        </p:nvSpPr>
        <p:spPr>
          <a:xfrm>
            <a:off x="7386608" y="3866172"/>
            <a:ext cx="2489200" cy="40011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2000">
                <a:solidFill>
                  <a:srgbClr val="2F5496"/>
                </a:solidFill>
                <a:latin typeface="Arial"/>
                <a:ea typeface="Arial"/>
                <a:cs typeface="Arial"/>
                <a:sym typeface="Arial"/>
              </a:rPr>
              <a:t>Suction valve SV2</a:t>
            </a:r>
            <a:endParaRPr b="1" sz="2000">
              <a:solidFill>
                <a:srgbClr val="2F5496"/>
              </a:solidFill>
              <a:latin typeface="Arial"/>
              <a:ea typeface="Arial"/>
              <a:cs typeface="Arial"/>
              <a:sym typeface="Arial"/>
            </a:endParaRPr>
          </a:p>
        </p:txBody>
      </p:sp>
      <p:sp>
        <p:nvSpPr>
          <p:cNvPr id="1395" name="Google Shape;1395;p99"/>
          <p:cNvSpPr txBox="1"/>
          <p:nvPr>
            <p:ph idx="1" type="body"/>
          </p:nvPr>
        </p:nvSpPr>
        <p:spPr>
          <a:xfrm>
            <a:off x="8392161" y="314961"/>
            <a:ext cx="3454400" cy="548640"/>
          </a:xfrm>
          <a:prstGeom prst="rect">
            <a:avLst/>
          </a:prstGeom>
          <a:noFill/>
          <a:ln>
            <a:noFill/>
          </a:ln>
        </p:spPr>
        <p:txBody>
          <a:bodyPr anchorCtr="0" anchor="t" bIns="45700" lIns="91425" spcFirstLastPara="1" rIns="91425" wrap="square" tIns="45700">
            <a:normAutofit fontScale="92500"/>
          </a:bodyPr>
          <a:lstStyle/>
          <a:p>
            <a:pPr indent="0" lvl="0" marL="0" rtl="0" algn="l">
              <a:lnSpc>
                <a:spcPct val="90000"/>
              </a:lnSpc>
              <a:spcBef>
                <a:spcPts val="0"/>
              </a:spcBef>
              <a:spcAft>
                <a:spcPts val="0"/>
              </a:spcAft>
              <a:buClr>
                <a:schemeClr val="lt1"/>
              </a:buClr>
              <a:buSzPct val="100000"/>
              <a:buNone/>
            </a:pPr>
            <a:r>
              <a:rPr lang="en-US" sz="2400">
                <a:latin typeface="Arial"/>
                <a:ea typeface="Arial"/>
                <a:cs typeface="Arial"/>
                <a:sym typeface="Arial"/>
              </a:rPr>
              <a:t>Liquid system component</a:t>
            </a:r>
            <a:endParaRPr sz="2400">
              <a:latin typeface="Arial"/>
              <a:ea typeface="Arial"/>
              <a:cs typeface="Arial"/>
              <a:sym typeface="Arial"/>
            </a:endParaRPr>
          </a:p>
        </p:txBody>
      </p:sp>
      <p:sp>
        <p:nvSpPr>
          <p:cNvPr id="1396" name="Google Shape;1396;p99"/>
          <p:cNvSpPr txBox="1"/>
          <p:nvPr/>
        </p:nvSpPr>
        <p:spPr>
          <a:xfrm>
            <a:off x="1626227" y="4235474"/>
            <a:ext cx="3536772" cy="1450403"/>
          </a:xfrm>
          <a:prstGeom prst="rect">
            <a:avLst/>
          </a:prstGeom>
          <a:noFill/>
          <a:ln>
            <a:noFill/>
          </a:ln>
        </p:spPr>
        <p:txBody>
          <a:bodyPr anchorCtr="0" anchor="t" bIns="32375" lIns="64775" spcFirstLastPara="1" rIns="64775" wrap="square" tIns="32375">
            <a:spAutoFit/>
          </a:bodyPr>
          <a:lstStyle/>
          <a:p>
            <a:pPr indent="0" lvl="1" marL="0" marR="0" rtl="0" algn="l">
              <a:spcBef>
                <a:spcPts val="0"/>
              </a:spcBef>
              <a:spcAft>
                <a:spcPts val="0"/>
              </a:spcAft>
              <a:buNone/>
            </a:pPr>
            <a:r>
              <a:rPr b="1" i="0" lang="en-US" sz="1800" u="none" cap="none" strike="noStrike">
                <a:solidFill>
                  <a:schemeClr val="dk1"/>
                </a:solidFill>
                <a:latin typeface="Arial"/>
                <a:ea typeface="Arial"/>
                <a:cs typeface="Arial"/>
                <a:sym typeface="Arial"/>
              </a:rPr>
              <a:t>2-way solenoid valve:</a:t>
            </a:r>
            <a:endParaRPr/>
          </a:p>
          <a:p>
            <a:pPr indent="-323850" lvl="1" marL="323850" marR="0" rtl="0" algn="l">
              <a:spcBef>
                <a:spcPts val="0"/>
              </a:spcBef>
              <a:spcAft>
                <a:spcPts val="0"/>
              </a:spcAft>
              <a:buClr>
                <a:schemeClr val="dk1"/>
              </a:buClr>
              <a:buSzPts val="1800"/>
              <a:buFont typeface="Arial"/>
              <a:buAutoNum type="alphaLcPeriod"/>
            </a:pPr>
            <a:r>
              <a:rPr b="0" i="0" lang="en-US" sz="1800" u="none" cap="none" strike="noStrike">
                <a:solidFill>
                  <a:schemeClr val="dk1"/>
                </a:solidFill>
                <a:latin typeface="Arial"/>
                <a:ea typeface="Arial"/>
                <a:cs typeface="Arial"/>
                <a:sym typeface="Arial"/>
              </a:rPr>
              <a:t>In and Out port will connect when the valve is energized</a:t>
            </a:r>
            <a:endParaRPr/>
          </a:p>
          <a:p>
            <a:pPr indent="-323850" lvl="1" marL="323850" marR="0" rtl="0" algn="l">
              <a:spcBef>
                <a:spcPts val="0"/>
              </a:spcBef>
              <a:spcAft>
                <a:spcPts val="0"/>
              </a:spcAft>
              <a:buClr>
                <a:schemeClr val="dk1"/>
              </a:buClr>
              <a:buSzPts val="1800"/>
              <a:buFont typeface="Arial"/>
              <a:buAutoNum type="alphaLcPeriod"/>
            </a:pPr>
            <a:r>
              <a:rPr b="0" i="0" lang="en-US" sz="1800" u="none" cap="none" strike="noStrike">
                <a:solidFill>
                  <a:schemeClr val="dk1"/>
                </a:solidFill>
                <a:latin typeface="Arial"/>
                <a:ea typeface="Arial"/>
                <a:cs typeface="Arial"/>
                <a:sym typeface="Arial"/>
              </a:rPr>
              <a:t>In and Out port will disconnect when the valve is de-energized</a:t>
            </a:r>
            <a:endParaRPr b="1" i="0" sz="1800" u="none" cap="none" strike="noStrike">
              <a:solidFill>
                <a:schemeClr val="dk1"/>
              </a:solidFill>
              <a:latin typeface="Arial"/>
              <a:ea typeface="Arial"/>
              <a:cs typeface="Arial"/>
              <a:sym typeface="Arial"/>
            </a:endParaRPr>
          </a:p>
        </p:txBody>
      </p:sp>
      <p:sp>
        <p:nvSpPr>
          <p:cNvPr id="1397" name="Google Shape;1397;p99"/>
          <p:cNvSpPr txBox="1"/>
          <p:nvPr/>
        </p:nvSpPr>
        <p:spPr>
          <a:xfrm>
            <a:off x="7412545" y="4153832"/>
            <a:ext cx="4120964" cy="1882701"/>
          </a:xfrm>
          <a:prstGeom prst="rect">
            <a:avLst/>
          </a:prstGeom>
          <a:noFill/>
          <a:ln>
            <a:noFill/>
          </a:ln>
        </p:spPr>
        <p:txBody>
          <a:bodyPr anchorCtr="0" anchor="t" bIns="32375" lIns="64775" spcFirstLastPara="1" rIns="64775" wrap="square" tIns="32375">
            <a:spAutoFit/>
          </a:bodyPr>
          <a:lstStyle/>
          <a:p>
            <a:pPr indent="0" lvl="1" marL="0" marR="0" rtl="0" algn="l">
              <a:lnSpc>
                <a:spcPct val="150000"/>
              </a:lnSpc>
              <a:spcBef>
                <a:spcPts val="0"/>
              </a:spcBef>
              <a:spcAft>
                <a:spcPts val="0"/>
              </a:spcAft>
              <a:buNone/>
            </a:pPr>
            <a:r>
              <a:rPr b="1" i="0" lang="en-US" sz="1800" u="none" cap="none" strike="noStrike">
                <a:solidFill>
                  <a:schemeClr val="dk1"/>
                </a:solidFill>
                <a:latin typeface="Arial"/>
                <a:ea typeface="Arial"/>
                <a:cs typeface="Arial"/>
                <a:sym typeface="Arial"/>
              </a:rPr>
              <a:t>3-way solenoid valve</a:t>
            </a:r>
            <a:endParaRPr/>
          </a:p>
          <a:p>
            <a:pPr indent="-269875" lvl="1" marL="269875" marR="0" rtl="0" algn="l">
              <a:lnSpc>
                <a:spcPct val="12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NC : </a:t>
            </a:r>
            <a:r>
              <a:rPr b="0" i="0" lang="en-US" sz="1800" u="none" cap="none" strike="noStrike">
                <a:solidFill>
                  <a:schemeClr val="dk1"/>
                </a:solidFill>
                <a:latin typeface="Arial"/>
                <a:ea typeface="Arial"/>
                <a:cs typeface="Arial"/>
                <a:sym typeface="Arial"/>
              </a:rPr>
              <a:t>normal closed (connect to COM if </a:t>
            </a:r>
            <a:endParaRPr/>
          </a:p>
          <a:p>
            <a:pPr indent="0" lvl="1" marL="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     the valve is energized) </a:t>
            </a:r>
            <a:endParaRPr/>
          </a:p>
          <a:p>
            <a:pPr indent="-269875" lvl="1" marL="269875" marR="0" rtl="0" algn="l">
              <a:lnSpc>
                <a:spcPct val="12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NO : </a:t>
            </a:r>
            <a:r>
              <a:rPr b="0" i="0" lang="en-US" sz="1800" u="none" cap="none" strike="noStrike">
                <a:solidFill>
                  <a:schemeClr val="dk1"/>
                </a:solidFill>
                <a:latin typeface="Arial"/>
                <a:ea typeface="Arial"/>
                <a:cs typeface="Arial"/>
                <a:sym typeface="Arial"/>
              </a:rPr>
              <a:t>normal open (connect to COM if </a:t>
            </a:r>
            <a:endParaRPr/>
          </a:p>
          <a:p>
            <a:pPr indent="0" lvl="1" marL="0" marR="0" rtl="0" algn="l">
              <a:lnSpc>
                <a:spcPct val="120000"/>
              </a:lnSpc>
              <a:spcBef>
                <a:spcPts val="0"/>
              </a:spcBef>
              <a:spcAft>
                <a:spcPts val="0"/>
              </a:spcAft>
              <a:buNone/>
            </a:pPr>
            <a:r>
              <a:rPr b="0" i="0" lang="en-US" sz="1800" u="none" cap="none" strike="noStrike">
                <a:solidFill>
                  <a:schemeClr val="dk1"/>
                </a:solidFill>
                <a:latin typeface="Arial"/>
                <a:ea typeface="Arial"/>
                <a:cs typeface="Arial"/>
                <a:sym typeface="Arial"/>
              </a:rPr>
              <a:t>     the valve is de-energized) </a:t>
            </a:r>
            <a:endParaRPr/>
          </a:p>
          <a:p>
            <a:pPr indent="-269875" lvl="1" marL="269875" marR="0" rtl="0" algn="l">
              <a:lnSpc>
                <a:spcPct val="120000"/>
              </a:lnSpc>
              <a:spcBef>
                <a:spcPts val="0"/>
              </a:spcBef>
              <a:spcAft>
                <a:spcPts val="0"/>
              </a:spcAft>
              <a:buClr>
                <a:schemeClr val="dk1"/>
              </a:buClr>
              <a:buSzPts val="1800"/>
              <a:buFont typeface="Arial"/>
              <a:buChar char="•"/>
            </a:pPr>
            <a:r>
              <a:rPr b="1" i="0" lang="en-US" sz="1800" u="none" cap="none" strike="noStrike">
                <a:solidFill>
                  <a:schemeClr val="dk1"/>
                </a:solidFill>
                <a:latin typeface="Arial"/>
                <a:ea typeface="Arial"/>
                <a:cs typeface="Arial"/>
                <a:sym typeface="Arial"/>
              </a:rPr>
              <a:t>COM : </a:t>
            </a:r>
            <a:r>
              <a:rPr b="0" i="0" lang="en-US" sz="1800" u="none" cap="none" strike="noStrike">
                <a:solidFill>
                  <a:schemeClr val="dk1"/>
                </a:solidFill>
                <a:latin typeface="Arial"/>
                <a:ea typeface="Arial"/>
                <a:cs typeface="Arial"/>
                <a:sym typeface="Arial"/>
              </a:rPr>
              <a:t>common port</a:t>
            </a:r>
            <a:endParaRPr/>
          </a:p>
        </p:txBody>
      </p:sp>
      <p:pic>
        <p:nvPicPr>
          <p:cNvPr id="1398" name="Google Shape;1398;p99"/>
          <p:cNvPicPr preferRelativeResize="0"/>
          <p:nvPr/>
        </p:nvPicPr>
        <p:blipFill rotWithShape="1">
          <a:blip r:embed="rId5">
            <a:alphaModFix/>
          </a:blip>
          <a:srcRect b="0" l="0" r="0" t="0"/>
          <a:stretch/>
        </p:blipFill>
        <p:spPr>
          <a:xfrm>
            <a:off x="275591" y="1863557"/>
            <a:ext cx="2627065" cy="1565443"/>
          </a:xfrm>
          <a:prstGeom prst="rect">
            <a:avLst/>
          </a:prstGeom>
          <a:noFill/>
          <a:ln>
            <a:noFill/>
          </a:ln>
        </p:spPr>
      </p:pic>
      <p:pic>
        <p:nvPicPr>
          <p:cNvPr id="1399" name="Google Shape;1399;p99"/>
          <p:cNvPicPr preferRelativeResize="0"/>
          <p:nvPr/>
        </p:nvPicPr>
        <p:blipFill rotWithShape="1">
          <a:blip r:embed="rId6">
            <a:alphaModFix/>
          </a:blip>
          <a:srcRect b="0" l="0" r="0" t="0"/>
          <a:stretch/>
        </p:blipFill>
        <p:spPr>
          <a:xfrm>
            <a:off x="6073076" y="1854434"/>
            <a:ext cx="2627065" cy="157444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主题​​">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2020-03-18T00:49:00Z</dcterms:created>
  <dc:creator>frank</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A242BE7CFCD244459D34FD1E417D95C7</vt:lpwstr>
  </property>
  <property fmtid="{D5CDD505-2E9C-101B-9397-08002B2CF9AE}" pid="3" name="KSOProductBuildVer">
    <vt:lpwstr>2052-11.1.0.11115</vt:lpwstr>
  </property>
</Properties>
</file>